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5" r:id="rId14"/>
    <p:sldId id="270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72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0EE012-4005-4258-AC89-2C6709C3908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58F8E5-6FD3-4E31-9E97-B5DEF596CF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7393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539C7FA-154F-4BA9-9D5C-A23B5B78626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9ACBE77-B86A-442B-A897-794297EBA0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Capreolus_capreolus_(Marek_Szczepanek)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Kid-jbk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Vulpes_vulpes_standing_in_snow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f/f0/Wild_Boar_Habbitat_3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0/02/Eichh%C3%B6rnchen_D%C3%BCsseldorf_Hofgarten_edit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d/d7/Phasianus_colchicus_2_tom_(Lukasz_Lukasik)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House_sparrowIII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8/88/Parus_caeruleus1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Sykora_konadra2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1/10/Badger-badger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248754"/>
          </a:xfrm>
        </p:spPr>
        <p:txBody>
          <a:bodyPr/>
          <a:lstStyle/>
          <a:p>
            <a:r>
              <a:rPr lang="cs-CZ" dirty="0" smtClean="0"/>
              <a:t>Zvířata v zimě</a:t>
            </a:r>
            <a:br>
              <a:rPr lang="cs-CZ" dirty="0" smtClean="0"/>
            </a:br>
            <a:r>
              <a:rPr lang="cs-CZ" sz="2400" dirty="0" smtClean="0"/>
              <a:t>VY_32_INOVACE_10_03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V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73016"/>
            <a:ext cx="7920880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899592" y="544522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práce je šířena pod licencí CC BY-SA 3.0.                Odkazy a citace jsou platné k datu vytvoření této práce.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Jelen evropský</a:t>
            </a:r>
            <a:endParaRPr lang="cs-CZ" dirty="0"/>
          </a:p>
        </p:txBody>
      </p:sp>
      <p:pic>
        <p:nvPicPr>
          <p:cNvPr id="4" name="Picture 4" descr="C:\Users\ZŠ Trávníky\AppData\Local\Microsoft\Windows\Temporary Internet Files\Content.IE5\S1KJLIL0\MP9004072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212976"/>
            <a:ext cx="1248748" cy="1872208"/>
          </a:xfrm>
          <a:prstGeom prst="rect">
            <a:avLst/>
          </a:prstGeom>
          <a:noFill/>
        </p:spPr>
      </p:pic>
      <p:pic>
        <p:nvPicPr>
          <p:cNvPr id="5" name="Picture 3" descr="C:\Users\ZŠ Trávníky\AppData\Local\Microsoft\Windows\Temporary Internet Files\Content.IE5\XVUNJBLQ\MP9004068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08986"/>
            <a:ext cx="2772308" cy="1848205"/>
          </a:xfrm>
          <a:prstGeom prst="rect">
            <a:avLst/>
          </a:prstGeom>
          <a:noFill/>
        </p:spPr>
      </p:pic>
      <p:pic>
        <p:nvPicPr>
          <p:cNvPr id="3074" name="Picture 2" descr="C:\Users\ZŠ Trávníky\AppData\Local\Microsoft\Windows\Temporary Internet Files\Content.IE5\Z81WZEF5\MP9004092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356992"/>
            <a:ext cx="2590601" cy="172841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9" y="332656"/>
            <a:ext cx="8928992" cy="3118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 král našich lesů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je savec, rodí živá mláďata – sají mateřské mléko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je býložravec – žere trávu, seno, lístky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jelen má parohy, shazuje je každý rok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laň je samice, parohy nemá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kolouch je mládě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v zimě je myslivci přikrmují – seno, mrkev, řepu </a:t>
            </a:r>
          </a:p>
          <a:p>
            <a:r>
              <a:rPr lang="cs-CZ" sz="2400" dirty="0" smtClean="0"/>
              <a:t>  a sůl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5085184"/>
            <a:ext cx="835292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</a:t>
            </a:r>
            <a:r>
              <a:rPr lang="cs-CZ" sz="1600" dirty="0" smtClean="0"/>
              <a:t>1 Jelen </a:t>
            </a:r>
            <a:r>
              <a:rPr lang="cs-CZ" sz="1600" dirty="0" smtClean="0"/>
              <a:t>– </a:t>
            </a:r>
            <a:r>
              <a:rPr lang="cs-CZ" sz="1200" dirty="0" smtClean="0"/>
              <a:t>samec   </a:t>
            </a:r>
            <a:r>
              <a:rPr lang="cs-CZ" sz="1600" dirty="0" smtClean="0"/>
              <a:t>                </a:t>
            </a:r>
            <a:r>
              <a:rPr lang="cs-CZ" sz="1600" dirty="0" smtClean="0"/>
              <a:t>    2 Laň </a:t>
            </a:r>
            <a:r>
              <a:rPr lang="cs-CZ" sz="1600" dirty="0" smtClean="0"/>
              <a:t>– </a:t>
            </a:r>
            <a:r>
              <a:rPr lang="cs-CZ" sz="1200" dirty="0" smtClean="0"/>
              <a:t>samice </a:t>
            </a:r>
            <a:r>
              <a:rPr lang="cs-CZ" sz="1600" dirty="0" smtClean="0"/>
              <a:t>                     </a:t>
            </a:r>
            <a:r>
              <a:rPr lang="cs-CZ" sz="1600" dirty="0" smtClean="0"/>
              <a:t>  3 </a:t>
            </a:r>
            <a:r>
              <a:rPr lang="cs-CZ" sz="1600" dirty="0" smtClean="0"/>
              <a:t>Kolouch – </a:t>
            </a:r>
            <a:r>
              <a:rPr lang="cs-CZ" sz="1200" dirty="0" smtClean="0"/>
              <a:t>mládě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60648"/>
            <a:ext cx="806489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 menší než jelen, je přežvýkavec, savec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nemá parohy, jen malé parůžky, které shazuje v </a:t>
            </a:r>
          </a:p>
          <a:p>
            <a:r>
              <a:rPr lang="cs-CZ" sz="2400" dirty="0" smtClean="0"/>
              <a:t>  říjnu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 velmi plachý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 </a:t>
            </a:r>
            <a:r>
              <a:rPr lang="cs-CZ" sz="2400" dirty="0" smtClean="0"/>
              <a:t>mláďata se rodí v červnu </a:t>
            </a:r>
            <a:endParaRPr lang="cs-CZ" sz="2400" dirty="0"/>
          </a:p>
        </p:txBody>
      </p:sp>
      <p:pic>
        <p:nvPicPr>
          <p:cNvPr id="13314" name="Picture 2" descr="Srnec obecný">
            <a:hlinkClick r:id="rId2" tooltip="Srnec obecn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068960"/>
            <a:ext cx="3082124" cy="2016224"/>
          </a:xfrm>
          <a:prstGeom prst="rect">
            <a:avLst/>
          </a:prstGeom>
          <a:noFill/>
        </p:spPr>
      </p:pic>
      <p:pic>
        <p:nvPicPr>
          <p:cNvPr id="13316" name="Picture 4" descr="http://upload.wikimedia.org/wikipedia/commons/thumb/2/22/Kid-jbk.jpg/220px-Kid-jb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645024"/>
            <a:ext cx="2616288" cy="196221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8" y="4869160"/>
            <a:ext cx="5040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314096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5</a:t>
            </a:r>
            <a:endParaRPr lang="cs-CZ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obecná </a:t>
            </a:r>
            <a:endParaRPr lang="cs-CZ" dirty="0"/>
          </a:p>
        </p:txBody>
      </p:sp>
      <p:pic>
        <p:nvPicPr>
          <p:cNvPr id="12290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212976"/>
            <a:ext cx="3600400" cy="23812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332656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psovitá </a:t>
            </a:r>
            <a:r>
              <a:rPr lang="cs-CZ" sz="2400" dirty="0" smtClean="0"/>
              <a:t>šelma, savec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samici se rodí až 4 mláďata, která sají mléko, </a:t>
            </a:r>
          </a:p>
          <a:p>
            <a:r>
              <a:rPr lang="cs-CZ" sz="2400" dirty="0" smtClean="0"/>
              <a:t>  postupně jim přináší to, co jí sama (zajíce,  </a:t>
            </a:r>
          </a:p>
          <a:p>
            <a:r>
              <a:rPr lang="cs-CZ" sz="2400" dirty="0" smtClean="0"/>
              <a:t>  uloupenou drůbež, myši či hraboše)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liška je lesní doktor (nepohrdne i mršinou)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27984" y="5733256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6</a:t>
            </a:r>
            <a:endParaRPr lang="cs-CZ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60648"/>
            <a:ext cx="792088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 </a:t>
            </a:r>
            <a:r>
              <a:rPr lang="cs-CZ" sz="2400" dirty="0" smtClean="0"/>
              <a:t>sudokopytník, savec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 aktivní hlavně v noci, ve dne odpočívá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 všežravec – jí trávu, bobule, mršinu, kořínky, </a:t>
            </a:r>
          </a:p>
          <a:p>
            <a:r>
              <a:rPr lang="cs-CZ" sz="2400" dirty="0" smtClean="0"/>
              <a:t>  odpadky, hmyz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mláďata jsou pruhovaná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samec – kňour, samice – bachyně, mládě - sele</a:t>
            </a:r>
            <a:endParaRPr lang="cs-CZ" sz="2400" dirty="0"/>
          </a:p>
        </p:txBody>
      </p:sp>
      <p:pic>
        <p:nvPicPr>
          <p:cNvPr id="11266" name="Picture 2" descr="Soubor:Wild Boar Habbitat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284984"/>
            <a:ext cx="3816424" cy="24663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3968" y="59492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Zajíc polní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patří </a:t>
            </a:r>
            <a:r>
              <a:rPr lang="cs-CZ" sz="2400" dirty="0" smtClean="0"/>
              <a:t>mezi rychlé běžce, je dobrý skokan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 býložravý hlodavec – požírá různé byliny, </a:t>
            </a:r>
          </a:p>
          <a:p>
            <a:r>
              <a:rPr lang="cs-CZ" sz="2400" dirty="0" smtClean="0"/>
              <a:t>  zbytky plodin (jablka), v zimě okusuje větvičky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mláďata se rodí osrstěná a hned vidí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zajíc – zaječka - zajíček</a:t>
            </a:r>
            <a:endParaRPr lang="cs-CZ" sz="2400" dirty="0"/>
          </a:p>
        </p:txBody>
      </p:sp>
      <p:pic>
        <p:nvPicPr>
          <p:cNvPr id="10244" name="Picture 4" descr="C:\Documents and Settings\Honza\Local Settings\Temporary Internet Files\Content.IE5\2JMM4JKI\MP9004066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852936"/>
            <a:ext cx="2081784" cy="31211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32040" y="6021288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8</a:t>
            </a:r>
            <a:endParaRPr lang="cs-CZ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Veverka obecná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 </a:t>
            </a:r>
            <a:r>
              <a:rPr lang="cs-CZ" sz="2400" dirty="0" smtClean="0"/>
              <a:t>hlodavec, savec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uvidíme ji v lesích, zahradách i parcích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na uších má střapečky chlupů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dlouhý ocas ji pomáhá udržovat rovnováhu při  </a:t>
            </a:r>
          </a:p>
          <a:p>
            <a:r>
              <a:rPr lang="cs-CZ" sz="2400" dirty="0" smtClean="0"/>
              <a:t>  lezení a skocích po stromech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ve dne je hodně aktivní, potom je ve svém hnízdě,  </a:t>
            </a:r>
          </a:p>
          <a:p>
            <a:r>
              <a:rPr lang="cs-CZ" sz="2400" dirty="0" smtClean="0"/>
              <a:t>  v zimě je větší část dne v hnízdě, vychází pouze za </a:t>
            </a:r>
          </a:p>
          <a:p>
            <a:r>
              <a:rPr lang="cs-CZ" sz="2400" dirty="0" smtClean="0"/>
              <a:t>  potravou </a:t>
            </a:r>
            <a:endParaRPr lang="cs-CZ" sz="2400" dirty="0"/>
          </a:p>
        </p:txBody>
      </p:sp>
      <p:pic>
        <p:nvPicPr>
          <p:cNvPr id="9218" name="Picture 2" descr="Soubor:Eichhörnchen Düsseldorf Hofgarten ed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717032"/>
            <a:ext cx="3500941" cy="237626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64088" y="6165304"/>
            <a:ext cx="1728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9</a:t>
            </a:r>
            <a:endParaRPr lang="cs-CZ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2656"/>
            <a:ext cx="8280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hrabavý, lovný pták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samice klade vajíčka, po vylíhnutí jsou mláďata  </a:t>
            </a:r>
          </a:p>
          <a:p>
            <a:r>
              <a:rPr lang="cs-CZ" sz="2400" dirty="0" smtClean="0"/>
              <a:t>  opeřená a ihned si hledají potravu, v noci usínají  </a:t>
            </a:r>
          </a:p>
          <a:p>
            <a:r>
              <a:rPr lang="cs-CZ" sz="2400" dirty="0" smtClean="0"/>
              <a:t>  pod křídly matky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samec je pestrobarevný, samice je hnědá, aby </a:t>
            </a:r>
          </a:p>
          <a:p>
            <a:r>
              <a:rPr lang="cs-CZ" sz="2400" dirty="0" smtClean="0"/>
              <a:t>  nebyla vidět v hnízdě</a:t>
            </a:r>
            <a:endParaRPr lang="cs-CZ" sz="2400" dirty="0"/>
          </a:p>
        </p:txBody>
      </p:sp>
      <p:pic>
        <p:nvPicPr>
          <p:cNvPr id="8194" name="Picture 2" descr="Soubor:Phasianus colchicus 2 tom (Lukasz Lukasi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068960"/>
            <a:ext cx="3105173" cy="23872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932040" y="5805264"/>
            <a:ext cx="1296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10</a:t>
            </a:r>
            <a:endParaRPr lang="cs-CZ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 černý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88640"/>
            <a:ext cx="813690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2400" dirty="0" smtClean="0"/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patří </a:t>
            </a:r>
            <a:r>
              <a:rPr lang="cs-CZ" sz="2400" dirty="0" smtClean="0"/>
              <a:t>mezi pěvce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samice klade vajíčka, mláďata jsou holá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je všežravec – hmyz, jablka, bobule, semena</a:t>
            </a:r>
            <a:endParaRPr lang="cs-CZ" sz="2400" dirty="0"/>
          </a:p>
        </p:txBody>
      </p:sp>
      <p:pic>
        <p:nvPicPr>
          <p:cNvPr id="11266" name="Picture 2" descr="Samec kosa černéh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060319"/>
            <a:ext cx="3573227" cy="252508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572000" y="5949280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11</a:t>
            </a:r>
            <a:endParaRPr lang="cs-CZ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Vrabec polní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90872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 vrabec skvěle přizpůsobil životu ve městech a  dnes jde o typického obyvatele oblastí obývaných člověkem, který mu poskytuje úkryt a potravu</a:t>
            </a:r>
            <a:endParaRPr lang="cs-CZ" sz="2400" dirty="0"/>
          </a:p>
        </p:txBody>
      </p:sp>
      <p:pic>
        <p:nvPicPr>
          <p:cNvPr id="9218" name="Picture 2" descr="Samec">
            <a:hlinkClick r:id="rId2" tooltip="Samec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780928"/>
            <a:ext cx="3704687" cy="24792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99992" y="530120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12</a:t>
            </a:r>
            <a:endParaRPr lang="cs-CZ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Sýkorky</a:t>
            </a:r>
            <a:endParaRPr lang="cs-CZ" dirty="0"/>
          </a:p>
        </p:txBody>
      </p:sp>
      <p:pic>
        <p:nvPicPr>
          <p:cNvPr id="7170" name="Picture 2" descr="Soubor:Parus caeruleus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140968"/>
            <a:ext cx="2808312" cy="210623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404664"/>
            <a:ext cx="828092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stálí pěvci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rodí se z vajíček – holátka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velcí požírači hmyzu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v zimě do krmítek dáme semena, loupané ořechy, </a:t>
            </a:r>
          </a:p>
          <a:p>
            <a:r>
              <a:rPr lang="cs-CZ" sz="2400" dirty="0" smtClean="0"/>
              <a:t>  ovesné vločky, houska (neslaná),nastrouhaná </a:t>
            </a:r>
          </a:p>
          <a:p>
            <a:r>
              <a:rPr lang="cs-CZ" sz="2400" dirty="0" smtClean="0"/>
              <a:t>  mrkev, tvaroh, maso nakrájené na kousky, </a:t>
            </a:r>
          </a:p>
          <a:p>
            <a:r>
              <a:rPr lang="cs-CZ" sz="2400" dirty="0" smtClean="0"/>
              <a:t>  vnitřní sádlo, lůj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530120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14</a:t>
            </a:r>
            <a:r>
              <a:rPr lang="cs-CZ" dirty="0" smtClean="0"/>
              <a:t>Sýkora </a:t>
            </a:r>
            <a:r>
              <a:rPr lang="cs-CZ" dirty="0" smtClean="0"/>
              <a:t>modřinka</a:t>
            </a:r>
            <a:endParaRPr lang="cs-CZ" dirty="0"/>
          </a:p>
        </p:txBody>
      </p:sp>
      <p:pic>
        <p:nvPicPr>
          <p:cNvPr id="7174" name="Picture 6" descr="http://upload.wikimedia.org/wikipedia/commons/thumb/3/3a/Sykora_konadra2.jpg/220px-Sykora_konadra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3501008"/>
            <a:ext cx="2095500" cy="17526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915816" y="558924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13</a:t>
            </a:r>
            <a:r>
              <a:rPr lang="cs-CZ" dirty="0" smtClean="0"/>
              <a:t> Sýkora </a:t>
            </a:r>
            <a:r>
              <a:rPr lang="cs-CZ" dirty="0" smtClean="0"/>
              <a:t>koňadra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Zimní spáči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342900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1600" dirty="0" smtClean="0"/>
              <a:t>15 </a:t>
            </a:r>
            <a:r>
              <a:rPr lang="cs-CZ" dirty="0" smtClean="0"/>
              <a:t>Medvěd hnědý</a:t>
            </a:r>
            <a:endParaRPr lang="cs-CZ" dirty="0"/>
          </a:p>
        </p:txBody>
      </p:sp>
      <p:pic>
        <p:nvPicPr>
          <p:cNvPr id="6150" name="Picture 6" descr="Soubor:Badger-badg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8680"/>
            <a:ext cx="3768418" cy="282631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5576" y="342900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16 </a:t>
            </a:r>
            <a:r>
              <a:rPr lang="cs-CZ" dirty="0" smtClean="0"/>
              <a:t>Jezevec lesní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551723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17</a:t>
            </a:r>
            <a:r>
              <a:rPr lang="cs-CZ" dirty="0" smtClean="0"/>
              <a:t> Ježek </a:t>
            </a:r>
            <a:r>
              <a:rPr lang="cs-CZ" dirty="0" smtClean="0"/>
              <a:t>západní</a:t>
            </a:r>
            <a:endParaRPr lang="cs-CZ" dirty="0"/>
          </a:p>
        </p:txBody>
      </p:sp>
      <p:pic>
        <p:nvPicPr>
          <p:cNvPr id="8194" name="Picture 2" descr="C:\Documents and Settings\Honza\Local Settings\Temporary Internet Files\Content.IE5\5EWJ30KR\MP9004068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76672"/>
            <a:ext cx="2081784" cy="3121152"/>
          </a:xfrm>
          <a:prstGeom prst="rect">
            <a:avLst/>
          </a:prstGeom>
          <a:noFill/>
        </p:spPr>
      </p:pic>
      <p:pic>
        <p:nvPicPr>
          <p:cNvPr id="8198" name="Picture 6" descr="Ježek západ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645024"/>
            <a:ext cx="2428875" cy="15811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848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Úkoly pro práci s kartami </a:t>
            </a:r>
            <a:r>
              <a:rPr lang="cs-CZ" dirty="0" err="1" smtClean="0"/>
              <a:t>MediaDida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Vyhledej zvířata, která můžeš vidět v zimní přírodě.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Roztřiď na čtyřnohá a ptáky.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Popiš tělo lišky.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Popiš tělo kosa. 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Která zvířata v zimě spí?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Vyhledej v kartách krmelec a krmítko.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7200800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 smtClean="0"/>
          </a:p>
          <a:p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 smtClean="0"/>
          </a:p>
          <a:p>
            <a:r>
              <a:rPr lang="cs-CZ" sz="1400" dirty="0" smtClean="0">
                <a:solidFill>
                  <a:schemeClr val="tx1"/>
                </a:solidFill>
              </a:rPr>
              <a:t>Název výukového materiálu:		Zvířata v zimě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Autor:				Mgr. Irena </a:t>
            </a:r>
            <a:r>
              <a:rPr lang="cs-CZ" sz="1400" dirty="0" err="1" smtClean="0">
                <a:solidFill>
                  <a:schemeClr val="tx1"/>
                </a:solidFill>
              </a:rPr>
              <a:t>Miklová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Vytvořeno: 			18. ledna 2012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Ročník:				1. a 2. ročník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Vzdělávací oblast:			Člověk a jeho svět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Vzdělávací obor:			Prvouka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Tematický okruh:			Proměny přírody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Téma:				Zvířata v zimě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Pomůcky:				</a:t>
            </a:r>
            <a:r>
              <a:rPr lang="cs-CZ" sz="1400" dirty="0" err="1" smtClean="0">
                <a:solidFill>
                  <a:schemeClr val="tx1"/>
                </a:solidFill>
              </a:rPr>
              <a:t>dataprojektor</a:t>
            </a:r>
            <a:r>
              <a:rPr lang="cs-CZ" sz="1400" dirty="0" smtClean="0">
                <a:solidFill>
                  <a:schemeClr val="tx1"/>
                </a:solidFill>
              </a:rPr>
              <a:t>, počítač,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			pracovní sešit, pouzdro, karty Media  				</a:t>
            </a:r>
            <a:r>
              <a:rPr lang="cs-CZ" sz="1400" dirty="0" err="1" smtClean="0"/>
              <a:t>Dida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Anotace:				Žáci seznámí s jednotlivými 					živočichy, které mohou vidět v zimě 				v přírodě. </a:t>
            </a:r>
            <a:r>
              <a:rPr lang="cs-CZ" sz="1400" dirty="0" err="1" smtClean="0">
                <a:solidFill>
                  <a:schemeClr val="tx1"/>
                </a:solidFill>
              </a:rPr>
              <a:t>Poshlédnutí</a:t>
            </a:r>
            <a:r>
              <a:rPr lang="cs-CZ" sz="1400" dirty="0" smtClean="0">
                <a:solidFill>
                  <a:schemeClr val="tx1"/>
                </a:solidFill>
              </a:rPr>
              <a:t> vyhledávají v 				kartách Media </a:t>
            </a:r>
            <a:r>
              <a:rPr lang="cs-CZ" sz="1400" dirty="0" err="1" smtClean="0">
                <a:solidFill>
                  <a:schemeClr val="tx1"/>
                </a:solidFill>
              </a:rPr>
              <a:t>Dida</a:t>
            </a:r>
            <a:r>
              <a:rPr lang="cs-CZ" sz="1400" dirty="0" smtClean="0">
                <a:solidFill>
                  <a:schemeClr val="tx1"/>
                </a:solidFill>
              </a:rPr>
              <a:t> a plní úkoly.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69269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Škola: Základní škola Trávníky Otrokovice, příspěvková organizace</a:t>
            </a:r>
          </a:p>
          <a:p>
            <a:r>
              <a:rPr lang="cs-CZ" sz="1400" dirty="0" smtClean="0"/>
              <a:t>Číslo projektu: CZ.1.07/1.4.00/21.2637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4869160"/>
            <a:ext cx="684076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Materiál je určen pro bezplatné používání pro potřeby výuky a vzdělávání na všech typech škol a školských zařízeních. Jakékoliv další využití podléhá autorskému </a:t>
            </a:r>
            <a:r>
              <a:rPr lang="cs-CZ" sz="1400" dirty="0" smtClean="0"/>
              <a:t>zákonu</a:t>
            </a:r>
            <a:r>
              <a:rPr lang="cs-CZ" sz="1400" dirty="0" smtClean="0"/>
              <a:t>.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Text je vlastní originální práce autora.</a:t>
            </a:r>
            <a:endParaRPr lang="cs-CZ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323528" y="835983"/>
            <a:ext cx="7776864" cy="518603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Objekty[1], [2], [3], [8], [15] použit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v t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to pr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ci jsou souč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st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SW Microsoft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®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office.</a:t>
            </a:r>
            <a:r>
              <a:rPr kumimoji="0" lang="en-US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[4] http://cs.wikipedia.org/wiki/Soubor:Capreolus_capreolus_(Marek_Szczepanek).jpg).jpg. In: SZCZEPANEK, Marek.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18.4.2005. San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5]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http://cs.wikipedia.org/wiki/Soubor:Kid-jbk.jpg. In: KRISTENSEN, Jan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 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[online]. 2.7.2009.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[6] http://cs.wikipedia.org/wiki/Soubor:Vulpes_vulpes_standing_in_snow.jpg. In: BERN, V.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12.9.2004.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[7] http://cs.wikipedia.org/wiki/Soubor:Wild_Boar_Habbitat_3.jpg. In: BARTZ, Richard.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[online]. 19.1.2008.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[9] http://cs.wikipedia.org/wiki/Soubor:Eichh%C3%B6rnchen_D%C3%BCsseldorf_Hofgarten_edit.jpg. In: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19.11.2011.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[10] http://cs.wikipedia.org/wiki/Soubor:Phasianus_colchicus_2_tom_(Lukasz_Lukasik).jpg. In: LUKASIK,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Lukasz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12.3.2006.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2013-07-01].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[11] http://cs.wikipedia.org/wiki/Soubor:Kos_cerny.jpg. In: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[online]. 23.12.2007.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[12] http://cs.wikipedia.org/wiki/Soubor:House_sparrowIII.jpg. In: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[online]. 22.3.2007.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[13] http://cs.wikipedia.org/wiki/Soubor:Sykora_konadra2.jpg. In: KOZ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Martin.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2.4.2007.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[14] http://cs.wikipedia.org/wiki/Soubor:Parus_caeruleus1.jpg. In: STASZCZUK,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Sławek.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21.1.2006.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[16]http://cs.wikipedia.org/wiki/Soubor:Badger-badger.jpg. In: BADGERHERO.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30.7.2009. San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2012-01-18]. Dostupné z: wikipedia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[17]http://cs.wikipedia.org/wiki/Soubor:Erinaceus_europaeus_(Marek_Szczepanek).jpg. In: SZCZEPANEK, Marek.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 </a:t>
            </a:r>
            <a:r>
              <a:rPr kumimoji="0" lang="cs-CZ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Wikipedia: </a:t>
            </a:r>
            <a:r>
              <a:rPr kumimoji="0" lang="cs-CZ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</a:t>
            </a:r>
            <a:r>
              <a:rPr kumimoji="0" lang="cs-CZ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free </a:t>
            </a:r>
            <a:r>
              <a:rPr kumimoji="0" lang="cs-CZ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encyclopedia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[online]. 18.4.2005. San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Francisco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(CA):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Wikimedia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Foundation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2001- [cit. 2013-01-18].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554</TotalTime>
  <Words>651</Words>
  <Application>Microsoft Office PowerPoint</Application>
  <PresentationFormat>Předvádění na obrazovce (4:3)</PresentationFormat>
  <Paragraphs>138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Zvířata v zimě VY_32_INOVACE_10_03</vt:lpstr>
      <vt:lpstr>Jelen evropský</vt:lpstr>
      <vt:lpstr>Srnec obecný</vt:lpstr>
      <vt:lpstr>Liška obecná </vt:lpstr>
      <vt:lpstr>Prase divoké</vt:lpstr>
      <vt:lpstr>Zajíc polní</vt:lpstr>
      <vt:lpstr>Veverka obecná</vt:lpstr>
      <vt:lpstr>Bažant obecný</vt:lpstr>
      <vt:lpstr>Kos černý</vt:lpstr>
      <vt:lpstr>Vrabec polní</vt:lpstr>
      <vt:lpstr>Sýkorky</vt:lpstr>
      <vt:lpstr>Zimní spáči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v zimě VY_32_INOVACE_10_03</dc:title>
  <dc:creator>ZŠ Trávníky</dc:creator>
  <cp:lastModifiedBy>ahoj</cp:lastModifiedBy>
  <cp:revision>55</cp:revision>
  <dcterms:created xsi:type="dcterms:W3CDTF">2012-01-16T09:34:26Z</dcterms:created>
  <dcterms:modified xsi:type="dcterms:W3CDTF">2013-07-01T16:30:13Z</dcterms:modified>
</cp:coreProperties>
</file>