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230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35B46AC-4E4B-492D-904A-B46B7EAE004D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3A40F78-2A00-4D41-ABB6-0F928FB8F0D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Měsíc po měsíci</a:t>
            </a:r>
            <a:endParaRPr lang="cs-CZ" dirty="0"/>
          </a:p>
        </p:txBody>
      </p:sp>
      <p:pic>
        <p:nvPicPr>
          <p:cNvPr id="4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205858"/>
            <a:ext cx="5743575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475656" y="5949280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Tato práce je šířena pod licencí CC BY-SA 3.0.                        Odkazy a citace jsou platné k datu vytvoření této práce.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86916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VY_32_INOVACE_11_03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3287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78497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Škola</a:t>
            </a:r>
            <a:r>
              <a:rPr lang="cs-CZ" sz="1400" dirty="0"/>
              <a:t>: </a:t>
            </a:r>
            <a:r>
              <a:rPr lang="cs-CZ" sz="1400" dirty="0" smtClean="0"/>
              <a:t>			Základní </a:t>
            </a:r>
            <a:r>
              <a:rPr lang="cs-CZ" sz="1400" dirty="0"/>
              <a:t>škola Trávníky Otrokovice, příspěvková organizace</a:t>
            </a:r>
          </a:p>
          <a:p>
            <a:r>
              <a:rPr lang="cs-CZ" sz="1400" dirty="0"/>
              <a:t>Číslo projektu: </a:t>
            </a:r>
            <a:r>
              <a:rPr lang="cs-CZ" sz="1400" dirty="0" smtClean="0"/>
              <a:t>		CZ.1.07/1.4.00/21.2637</a:t>
            </a:r>
            <a:endParaRPr lang="cs-CZ" sz="1400" dirty="0"/>
          </a:p>
          <a:p>
            <a:r>
              <a:rPr lang="cs-CZ" sz="1400" dirty="0"/>
              <a:t>Název výukového materiálu:	</a:t>
            </a:r>
            <a:r>
              <a:rPr lang="cs-CZ" sz="1400" dirty="0" smtClean="0"/>
              <a:t>Měsíc po měsíci</a:t>
            </a:r>
            <a:r>
              <a:rPr lang="cs-CZ" sz="1400" dirty="0"/>
              <a:t>	</a:t>
            </a:r>
            <a:endParaRPr lang="cs-CZ" sz="1400" dirty="0" smtClean="0"/>
          </a:p>
          <a:p>
            <a:r>
              <a:rPr lang="cs-CZ" sz="1400" dirty="0" smtClean="0"/>
              <a:t>Autor</a:t>
            </a:r>
            <a:r>
              <a:rPr lang="cs-CZ" sz="1400" dirty="0"/>
              <a:t>:			</a:t>
            </a:r>
            <a:r>
              <a:rPr lang="cs-CZ" sz="1400" dirty="0" smtClean="0"/>
              <a:t>Mgr</a:t>
            </a:r>
            <a:r>
              <a:rPr lang="cs-CZ" sz="1400" dirty="0"/>
              <a:t>. Irena Miklová</a:t>
            </a:r>
          </a:p>
          <a:p>
            <a:r>
              <a:rPr lang="cs-CZ" sz="1400" dirty="0"/>
              <a:t>Vytvořeno:			</a:t>
            </a:r>
            <a:r>
              <a:rPr lang="cs-CZ" sz="1400" dirty="0" smtClean="0"/>
              <a:t>17. března </a:t>
            </a:r>
            <a:r>
              <a:rPr lang="cs-CZ" sz="1400" dirty="0"/>
              <a:t>2012</a:t>
            </a:r>
          </a:p>
          <a:p>
            <a:r>
              <a:rPr lang="cs-CZ" sz="1400" dirty="0"/>
              <a:t>Ročník:			</a:t>
            </a:r>
            <a:r>
              <a:rPr lang="cs-CZ" sz="1400" dirty="0" smtClean="0"/>
              <a:t>1</a:t>
            </a:r>
            <a:r>
              <a:rPr lang="cs-CZ" sz="1400" dirty="0"/>
              <a:t>. a 2</a:t>
            </a:r>
            <a:r>
              <a:rPr lang="cs-CZ" sz="1400" dirty="0" smtClean="0"/>
              <a:t>. ročník</a:t>
            </a:r>
            <a:endParaRPr lang="cs-CZ" sz="1400" dirty="0"/>
          </a:p>
          <a:p>
            <a:r>
              <a:rPr lang="cs-CZ" sz="1400" dirty="0"/>
              <a:t>Vzdělávací oblast:		</a:t>
            </a:r>
            <a:r>
              <a:rPr lang="cs-CZ" sz="1400" dirty="0" smtClean="0"/>
              <a:t>Člověk </a:t>
            </a:r>
            <a:r>
              <a:rPr lang="cs-CZ" sz="1400" dirty="0"/>
              <a:t>a jeho svět</a:t>
            </a:r>
          </a:p>
          <a:p>
            <a:r>
              <a:rPr lang="cs-CZ" sz="1400" dirty="0"/>
              <a:t>Vzdělávací obor:		</a:t>
            </a:r>
            <a:r>
              <a:rPr lang="cs-CZ" sz="1400" dirty="0" smtClean="0"/>
              <a:t>Prvouka</a:t>
            </a:r>
            <a:endParaRPr lang="cs-CZ" sz="1400" dirty="0"/>
          </a:p>
          <a:p>
            <a:r>
              <a:rPr lang="cs-CZ" sz="1400" dirty="0"/>
              <a:t>Tematický okruh:		</a:t>
            </a:r>
            <a:r>
              <a:rPr lang="cs-CZ" sz="1400" dirty="0" smtClean="0"/>
              <a:t>Proměny </a:t>
            </a:r>
            <a:r>
              <a:rPr lang="cs-CZ" sz="1400" dirty="0"/>
              <a:t>přírody</a:t>
            </a:r>
          </a:p>
          <a:p>
            <a:r>
              <a:rPr lang="cs-CZ" sz="1400" dirty="0"/>
              <a:t>Téma:			</a:t>
            </a:r>
            <a:r>
              <a:rPr lang="cs-CZ" sz="1400" dirty="0" smtClean="0"/>
              <a:t>Kalendář</a:t>
            </a:r>
          </a:p>
          <a:p>
            <a:r>
              <a:rPr lang="cs-CZ" sz="1400" dirty="0" smtClean="0"/>
              <a:t>Pomůcky:			Dataprojektor, PC, </a:t>
            </a:r>
            <a:r>
              <a:rPr lang="cs-CZ" sz="1400" dirty="0"/>
              <a:t>sešit, psací </a:t>
            </a:r>
            <a:r>
              <a:rPr lang="cs-CZ" sz="1400" dirty="0" smtClean="0"/>
              <a:t>pomůcky, karty Media </a:t>
            </a:r>
            <a:r>
              <a:rPr lang="cs-CZ" sz="1400" dirty="0" err="1" smtClean="0"/>
              <a:t>dida</a:t>
            </a:r>
            <a:endParaRPr lang="cs-CZ" sz="1400" dirty="0"/>
          </a:p>
          <a:p>
            <a:r>
              <a:rPr lang="cs-CZ" sz="1400" dirty="0"/>
              <a:t>Anotace:	</a:t>
            </a:r>
            <a:r>
              <a:rPr lang="cs-CZ" sz="1400" dirty="0" smtClean="0"/>
              <a:t>		Opakování základních informací o jednotlivých měsících. Seznámení s pranostikami.  Práce s kartami </a:t>
            </a:r>
            <a:r>
              <a:rPr lang="cs-CZ" sz="1400" dirty="0" err="1" smtClean="0"/>
              <a:t>MediaDida</a:t>
            </a:r>
            <a:r>
              <a:rPr lang="cs-CZ" sz="1400" dirty="0" smtClean="0"/>
              <a:t>             </a:t>
            </a:r>
            <a:r>
              <a:rPr lang="cs-CZ" sz="1400" dirty="0"/>
              <a:t>	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 </a:t>
            </a:r>
            <a:r>
              <a:rPr lang="cs-CZ" sz="1400" dirty="0" smtClean="0"/>
              <a:t>Všechny </a:t>
            </a:r>
            <a:r>
              <a:rPr lang="cs-CZ" sz="1400" dirty="0"/>
              <a:t>objekty použité k vytvoření tohoto materiálu jsou součástí softwaru Microsoft® Office.</a:t>
            </a:r>
          </a:p>
          <a:p>
            <a:r>
              <a:rPr lang="cs-CZ" sz="1400" dirty="0"/>
              <a:t> </a:t>
            </a:r>
            <a:endParaRPr lang="cs-CZ" sz="1400" dirty="0" smtClean="0"/>
          </a:p>
          <a:p>
            <a:r>
              <a:rPr lang="cs-CZ" sz="1400" dirty="0" smtClean="0"/>
              <a:t>Texty </a:t>
            </a:r>
            <a:r>
              <a:rPr lang="cs-CZ" sz="1400" dirty="0"/>
              <a:t>jsou vlastní originální tvorbou autora</a:t>
            </a:r>
            <a:r>
              <a:rPr lang="cs-CZ" sz="1400" dirty="0" smtClean="0"/>
              <a:t>.</a:t>
            </a:r>
          </a:p>
          <a:p>
            <a:endParaRPr lang="cs-CZ" sz="1400" dirty="0" smtClean="0"/>
          </a:p>
          <a:p>
            <a:r>
              <a:rPr lang="cs-CZ" sz="1400" dirty="0" smtClean="0"/>
              <a:t>Materiál je určen pro bezplatné používání,pro potřeby výuky a vzděláváním ve všech typech škol a školských zařízení. </a:t>
            </a:r>
            <a:endParaRPr lang="cs-CZ" sz="1400" dirty="0"/>
          </a:p>
          <a:p>
            <a:r>
              <a:rPr lang="cs-CZ" sz="1400" dirty="0" smtClean="0"/>
              <a:t>Jakékoliv další využití podléhá autorskému zákonu.</a:t>
            </a:r>
            <a:endParaRPr lang="cs-CZ" sz="1400" dirty="0"/>
          </a:p>
          <a:p>
            <a:endParaRPr lang="cs-CZ" sz="1400" dirty="0"/>
          </a:p>
          <a:p>
            <a:endParaRPr lang="cs-CZ" sz="1400" dirty="0"/>
          </a:p>
          <a:p>
            <a:r>
              <a:rPr lang="cs-CZ" sz="1400" dirty="0" smtClean="0"/>
              <a:t>Citace :</a:t>
            </a:r>
            <a:endParaRPr lang="cs-CZ" sz="1400" dirty="0"/>
          </a:p>
          <a:p>
            <a:r>
              <a:rPr lang="cs-CZ" sz="1400" b="1" dirty="0" smtClean="0"/>
              <a:t>Úryvky básní:</a:t>
            </a:r>
          </a:p>
          <a:p>
            <a:r>
              <a:rPr lang="cs-CZ" sz="1400" i="1" dirty="0" smtClean="0"/>
              <a:t>Moje </a:t>
            </a:r>
            <a:r>
              <a:rPr lang="cs-CZ" sz="1400" i="1" dirty="0"/>
              <a:t>první úkoly před nástupem do školy</a:t>
            </a:r>
            <a:r>
              <a:rPr lang="cs-CZ" sz="1400" dirty="0"/>
              <a:t>. Říčany u Prahy: JUNIOR s.r.o., 2008. ISBN 978-807267-355-1.</a:t>
            </a:r>
          </a:p>
          <a:p>
            <a:r>
              <a:rPr lang="cs-CZ" sz="1400" dirty="0"/>
              <a:t>	</a:t>
            </a:r>
          </a:p>
          <a:p>
            <a:r>
              <a:rPr lang="cs-CZ" sz="1400" dirty="0"/>
              <a:t>	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3371709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LEDEN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zimní měsíc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má 31 dní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Pranostiky: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Nový rok o slepičí krok.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(1. leden)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tři krále o krok dále.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(6. leden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iklova\AppData\Local\Microsoft\Windows\Temporary Internet Files\Content.IE5\VYMIY1EA\MC9004153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03594"/>
            <a:ext cx="3062987" cy="20544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60032" y="908720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 lednu každý chytá sáňky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na své zimní radovánky.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Když napadne bílý sníh, jezdí z kopce na saních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Honza\Local Settings\Temporary Internet Files\Content.IE5\L1WQ4N55\MC90035370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636912"/>
            <a:ext cx="2021113" cy="12768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1640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ÚNOR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je to zimní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má 28 dní, jeden krát za čtyři roky má však 29 dní 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Pranostiky: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Hromnice o hodinu více.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(2.února)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sv. Matěje do závěje nalije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. (24. února)</a:t>
            </a: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39" y="980728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Místo nosu mrkvičku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navrch z hrnce čepičku.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Postavte si v zimě taky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ze tří koulí sněhuláky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Honza\Local Settings\Temporary Internet Files\Content.IE5\P86BR1FR\MC90023942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429000"/>
            <a:ext cx="1728191" cy="1449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670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BŘEZEN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916832"/>
            <a:ext cx="9144000" cy="438912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jarní měsíc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má 31 dní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21. března je jarní rovnodennost, den je stejně dlouhý s nocí</a:t>
            </a:r>
            <a:endParaRPr lang="cs-CZ" sz="28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Pranostiky: </a:t>
            </a: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Na sv. Řehoře čáp letí přes moře,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hloupý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sedlák který neoře.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(12.březen)</a:t>
            </a: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Hřmí-li v březnu, mrzne v dubnu.</a:t>
            </a:r>
          </a:p>
          <a:p>
            <a:pPr marL="0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35896" y="548680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březnu první kytičky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vystrkují hlavičky.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Později, když sejde sníh,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hned slyšet jejich smích.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Documents and Settings\Honza\Local Settings\Temporary Internet Files\Content.IE5\QCKBM11C\MC9000882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04664"/>
            <a:ext cx="1475275" cy="18722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9930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348880"/>
            <a:ext cx="8748464" cy="4054231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je jarní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má 30dní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Na sv. Jiří vylézají hadi a štíři.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(24. duben)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Hodně-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v dubnu vítr duje, stodola se naplňuje.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Bouřky v dubnu zvěstují dobré léto.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3968" y="764704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Proč počasí aprílové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dubnu vždy si s námi hraje?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Slunce si z mraků dělá legraci, mrak mu to deštěm nazpět oplácí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Documents and Settings\Honza\Local Settings\Temporary Internet Files\Content.IE5\10IZCHB0\MC9003255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492896"/>
            <a:ext cx="1829714" cy="13597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9263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KVĚTEN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je to jarní měsíc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má 31 dní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5981" y="836712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květnu je vše v plném květu,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vypadá hned všechno k světu.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Všichni se jen usmívají,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máji se víc rádi mají.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3356992"/>
            <a:ext cx="748883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Studený máj v stodole ráj.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Pankrác, Servác, Bonifác – ledoví muži, spalují mrazem ovoce i růži.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Sv. Žofie políčko často zalije.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iklova\AppData\Local\Microsoft\Windows\Temporary Internet Files\Content.IE5\F16LPLKR\MP9004328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27524" y="2221548"/>
            <a:ext cx="1668596" cy="24993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ČERVEN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to letní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 30 dní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21. června letní slunovrat (den je delší než noc)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 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Červnová bouřka má krátkého trvání.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Medardova kápě – čtyřicet dní kape.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(8. červen)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Červen studený – sedlák krčí rameny.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sv. Jana otvírá se léta brána.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(24. červen)</a:t>
            </a: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miklova\AppData\Local\Microsoft\Windows\Temporary Internet Files\Content.IE5\I01SQG3Q\MM910001141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996952"/>
            <a:ext cx="1238250" cy="1676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39952" y="98072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V červnu slunce děti volá: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„ No tak! Vytáhněte kola!“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Blíží se však vysvědčení,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Tak na hrátky moc není.</a:t>
            </a:r>
          </a:p>
        </p:txBody>
      </p:sp>
    </p:spTree>
    <p:extLst>
      <p:ext uri="{BB962C8B-B14F-4D97-AF65-F5344CB8AC3E}">
        <p14:creationId xmlns="" xmlns:p14="http://schemas.microsoft.com/office/powerpoint/2010/main" val="177434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ČERVENEC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 to letní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 31 dní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Déšť na Prokopa – zmokne každá kopa.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(4.červenec)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Sv. Markéta hodí srp do žita.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(13.červenec)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Sv. Anna – chladno zrána.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(26. červenec)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červenec neuvaří – to srpen nedopeče.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C:\Users\miklova\AppData\Local\Microsoft\Windows\Temporary Internet Files\Content.IE5\VYMIY1EA\MM900365296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90" y="4424540"/>
            <a:ext cx="1738486" cy="1738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55976" y="1052736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Píší to i noviny –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ž začaly prázdniny.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Děti jsou teď u vody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ebo baští jahody.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1" name="Picture 5" descr="C:\Users\miklova\AppData\Local\Microsoft\Windows\Temporary Internet Files\Content.IE5\DZ7O6FLS\MC9001232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276" y="1340768"/>
            <a:ext cx="2082884" cy="24549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8793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SRPEN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je to letní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 31 dní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Je-li moc hřibů – bude moc sněhu.</a:t>
            </a:r>
          </a:p>
          <a:p>
            <a:pPr marL="0" indent="0"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Vavřinec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ukazuje – jaký podzim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nastupuje.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(10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. srpen)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Od sv. Bartoloměje slunce již tolik nehřeje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 (24. srpen)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40" y="76470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srpnu děti dovádějí,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rají si a zas se smějí.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Není to už jako v červenci,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rázdniny se chýlí ke konci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123" name="Picture 3" descr="C:\Users\miklova\AppData\Local\Microsoft\Windows\Temporary Internet Files\Content.IE5\F16LPLKR\MC9004238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77317"/>
            <a:ext cx="1466850" cy="1844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4567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35480"/>
            <a:ext cx="8507288" cy="4389120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 to podzimní měsíc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má 30dní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23. září je podzimní rovnost, den je stejně dlouhý s nocí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srpen nedovařil, to září nedosmaží.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Září jezdí na strakaté kobyle.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Sv. Václav tady uklízí hady.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(28.září)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Divoké husy na odletu, konec babímu létu.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4008" y="920477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Když je září v kanceláři,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ětem oči svítí, září.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Už se chtějí učit psát,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íst a taky počítat.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miklova\AppData\Local\Microsoft\Windows\Temporary Internet Files\Content.IE5\I01SQG3Q\MC9002873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84784"/>
            <a:ext cx="1458035" cy="12720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8608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ŘÍJEN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je to podzimní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 31 dní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Spadne-li v říjnu listí, bude tuhá zima.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Sv. František zahání lidi do chýšek.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(4.říjen)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sv. Lukáše hojnost chleba i kaše.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(18.říjen)</a:t>
            </a: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36096" y="332656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každé se mi líbí na podzim jít sbírat hřiby.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Obzvláště když se mžiku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ám jich plno v košíku.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miklova\AppData\Local\Microsoft\Windows\Temporary Internet Files\Content.IE5\VYMIY1EA\MC9001933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48880"/>
            <a:ext cx="2335794" cy="19751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399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LISTOPAD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 podzimní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má 30 dní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Od sv. Martina zahřeje jen peřina.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(11. listopad)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sv. Martina často sněžit začíná.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Kateřina na ledě, Vánoce na blátě.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(25. listopad)</a:t>
            </a: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20072" y="260648"/>
            <a:ext cx="3528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listopadu padá listí,                   tím si buďte zcela jistí!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 to ale pro legraci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Vznášejí se dětem draci.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C:\Users\miklova\AppData\Local\Microsoft\Windows\Temporary Internet Files\Content.IE5\DZ7O6FLS\MC900237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32856"/>
            <a:ext cx="2595327" cy="20822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8379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PROSINEC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to zimní měsíc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á 31 dní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21. prosince je zimní slunovrat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Pranostika: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Jaký prosinec, takový celý rok.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 Vánocích sníh, o Velikonocích jetel (platí i obráceně)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Zelené Vánoce, bílé Velikonoce.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Přichází-li zajíc do zahrady, bude zima ještě tužší.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60032" y="54868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 stromečkem dárečky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 holky i chlapečky.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Prosinec je dětský smích,             měsíc přání splněných.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C:\Users\miklova\AppData\Local\Microsoft\Windows\Temporary Internet Files\Content.IE5\F16LPLKR\MC9003967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120" y="1988840"/>
            <a:ext cx="1899209" cy="19860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320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 s kartami Media </a:t>
            </a:r>
            <a:r>
              <a:rPr lang="cs-CZ" dirty="0" err="1" smtClean="0"/>
              <a:t>Dida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rozdat karty se jmény měsíců </a:t>
            </a:r>
            <a:r>
              <a:rPr lang="cs-CZ" sz="1800" dirty="0" smtClean="0"/>
              <a:t>(každému žákovi)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eřadit se podle kalendáře, školního roku</a:t>
            </a:r>
          </a:p>
          <a:p>
            <a:r>
              <a:rPr lang="cs-CZ" dirty="0"/>
              <a:t>s</a:t>
            </a:r>
            <a:r>
              <a:rPr lang="cs-CZ" dirty="0" smtClean="0"/>
              <a:t>eřadit se podle ročních období</a:t>
            </a:r>
          </a:p>
          <a:p>
            <a:r>
              <a:rPr lang="cs-CZ" dirty="0"/>
              <a:t>s</a:t>
            </a:r>
            <a:r>
              <a:rPr lang="cs-CZ" dirty="0" smtClean="0"/>
              <a:t>eřadit se podle abecedy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="" xmlns:p14="http://schemas.microsoft.com/office/powerpoint/2010/main" val="370244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800</TotalTime>
  <Words>872</Words>
  <Application>Microsoft Office PowerPoint</Application>
  <PresentationFormat>Předvádění na obrazovce (4:3)</PresentationFormat>
  <Paragraphs>194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Měsíc po měsíci</vt:lpstr>
      <vt:lpstr>Snímek 2</vt:lpstr>
      <vt:lpstr>LEDEN</vt:lpstr>
      <vt:lpstr> ÚNOR</vt:lpstr>
      <vt:lpstr>BŘEZEN</vt:lpstr>
      <vt:lpstr>Duben</vt:lpstr>
      <vt:lpstr>KVĚTEN</vt:lpstr>
      <vt:lpstr>ČERVEN</vt:lpstr>
      <vt:lpstr>ČERVENEC</vt:lpstr>
      <vt:lpstr>SRPEN</vt:lpstr>
      <vt:lpstr>ZÁŘÍ</vt:lpstr>
      <vt:lpstr>ŘÍJEN</vt:lpstr>
      <vt:lpstr>LISTOPAD</vt:lpstr>
      <vt:lpstr>PROSINEC</vt:lpstr>
      <vt:lpstr>Hra s kartami Media Dida: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Měsíc po měsíci</dc:title>
  <dc:creator>Miklová</dc:creator>
  <cp:lastModifiedBy>oem</cp:lastModifiedBy>
  <cp:revision>43</cp:revision>
  <dcterms:created xsi:type="dcterms:W3CDTF">2012-12-13T08:28:43Z</dcterms:created>
  <dcterms:modified xsi:type="dcterms:W3CDTF">2013-06-13T19:05:37Z</dcterms:modified>
</cp:coreProperties>
</file>