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2" r:id="rId13"/>
    <p:sldId id="273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2B680-855A-402F-9676-49B93D0BB2C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78A79-CE55-4C5F-8A95-35D932FA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1008111"/>
          </a:xfr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Domácí zvířata a jejich mláďata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36912"/>
            <a:ext cx="6840760" cy="22802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843808" y="6325571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VY_32_INOVACE_12_03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941168"/>
            <a:ext cx="78748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Tato </a:t>
            </a:r>
            <a:r>
              <a:rPr lang="cs-CZ" dirty="0"/>
              <a:t>práce je šířena pod licencí CC BY-SA 3.0. </a:t>
            </a:r>
            <a:endParaRPr lang="cs-CZ" dirty="0" smtClean="0"/>
          </a:p>
          <a:p>
            <a:r>
              <a:rPr lang="cs-CZ" dirty="0" smtClean="0"/>
              <a:t>Odkazy </a:t>
            </a:r>
            <a:r>
              <a:rPr lang="cs-CZ" dirty="0"/>
              <a:t>a citace jsou platné k datu vytvoření této práce.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543800" cy="980728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Domácí zvířata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692697"/>
            <a:ext cx="4040188" cy="576064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Čtyřnohá zvířata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764704"/>
            <a:ext cx="4248472" cy="5589240"/>
          </a:xfrm>
        </p:spPr>
        <p:txBody>
          <a:bodyPr>
            <a:noAutofit/>
          </a:bodyPr>
          <a:lstStyle/>
          <a:p>
            <a:endParaRPr lang="cs-CZ" sz="3600" dirty="0" smtClean="0"/>
          </a:p>
          <a:p>
            <a:r>
              <a:rPr lang="cs-CZ" sz="3200" dirty="0" smtClean="0"/>
              <a:t>stavba těla: hlava, krk,trup, přední a zadní končetiny, ocas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ělo pokryté srstí</a:t>
            </a:r>
          </a:p>
          <a:p>
            <a:r>
              <a:rPr lang="cs-CZ" sz="3200" dirty="0"/>
              <a:t>r</a:t>
            </a:r>
            <a:r>
              <a:rPr lang="cs-CZ" sz="3200" dirty="0" smtClean="0"/>
              <a:t>odí se živá</a:t>
            </a:r>
          </a:p>
          <a:p>
            <a:r>
              <a:rPr lang="cs-CZ" sz="3200" dirty="0" smtClean="0"/>
              <a:t>jsou savci</a:t>
            </a:r>
          </a:p>
          <a:p>
            <a:r>
              <a:rPr lang="cs-CZ" sz="3200" dirty="0" smtClean="0"/>
              <a:t>býložravci,masožravci, všežravci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92697"/>
            <a:ext cx="4041775" cy="504056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Ptáci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124744"/>
            <a:ext cx="4175447" cy="5733256"/>
          </a:xfrm>
        </p:spPr>
        <p:txBody>
          <a:bodyPr>
            <a:no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tavba těla: hlava, krk,trup, křídla, nohy, ocas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ělo pokryté peřím</a:t>
            </a:r>
          </a:p>
          <a:p>
            <a:r>
              <a:rPr lang="cs-CZ" sz="3200" dirty="0"/>
              <a:t>r</a:t>
            </a:r>
            <a:r>
              <a:rPr lang="cs-CZ" sz="3200" dirty="0" smtClean="0"/>
              <a:t>odí se z vajíček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oha: hrabavá, plovací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Tur domácí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56895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býk, kráva , tele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narodí se živí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sají mateřské mléko, jsou </a:t>
            </a:r>
          </a:p>
          <a:p>
            <a:r>
              <a:rPr lang="cs-CZ" sz="3600" dirty="0" smtClean="0"/>
              <a:t>    býložravci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dříve sloužili i na práci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dnes pouze zdroj obživy: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použití mléka (sýry, jogurty, aj.)  </a:t>
            </a:r>
            <a:endParaRPr lang="cs-CZ" sz="3600" dirty="0"/>
          </a:p>
          <a:p>
            <a:r>
              <a:rPr lang="cs-CZ" sz="3600" dirty="0"/>
              <a:t> </a:t>
            </a:r>
            <a:r>
              <a:rPr lang="cs-CZ" sz="3600" dirty="0" smtClean="0"/>
              <a:t>   maso, srst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je býložravec</a:t>
            </a:r>
          </a:p>
          <a:p>
            <a:r>
              <a:rPr lang="cs-CZ" sz="3600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 descr="C:\Documents and Settings\Honza\Local Settings\Temporary Internet Files\Content.IE5\MDBU5GSP\MP9004386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836712"/>
            <a:ext cx="1872208" cy="2966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Koza domácí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66247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kozel, koza, kůzle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rodí se živí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sají mléko, jsou býložravci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 chová se pro mléko</a:t>
            </a:r>
            <a:endParaRPr lang="cs-CZ" sz="3600" dirty="0"/>
          </a:p>
        </p:txBody>
      </p:sp>
      <p:pic>
        <p:nvPicPr>
          <p:cNvPr id="3074" name="Picture 2" descr="C:\Documents and Settings\Honza\Local Settings\Temporary Internet Files\Content.IE5\51ZI3X78\MP9001806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348880"/>
            <a:ext cx="2094360" cy="3563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1926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Prase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4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kanec, prasnice, sele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živá, je všežravec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ve chlévech nebo vepřínech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hlavně pro maso</a:t>
            </a:r>
            <a:endParaRPr lang="cs-CZ" sz="3600" dirty="0"/>
          </a:p>
        </p:txBody>
      </p:sp>
      <p:pic>
        <p:nvPicPr>
          <p:cNvPr id="1026" name="Picture 2" descr="C:\Documents and Settings\Honza\Local Settings\Temporary Internet Files\Content.IE5\111W4X08\MP900431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789040"/>
            <a:ext cx="3888432" cy="28701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Ovce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beran, ovce, jehně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živá, býložravec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spásá trávu na kopcích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 hlavně pro vlnu, mléko, maso</a:t>
            </a:r>
          </a:p>
          <a:p>
            <a:pPr>
              <a:buFont typeface="Wingdings" pitchFamily="2" charset="2"/>
              <a:buChar char="Ø"/>
            </a:pPr>
            <a:endParaRPr lang="cs-CZ" sz="3600" dirty="0"/>
          </a:p>
        </p:txBody>
      </p:sp>
      <p:pic>
        <p:nvPicPr>
          <p:cNvPr id="2050" name="Picture 2" descr="C:\Documents and Settings\Honza\Local Settings\Temporary Internet Files\Content.IE5\L1WQ4N55\MP9002626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933056"/>
            <a:ext cx="3744416" cy="2712300"/>
          </a:xfrm>
          <a:prstGeom prst="rect">
            <a:avLst/>
          </a:prstGeom>
          <a:noFill/>
        </p:spPr>
      </p:pic>
      <p:pic>
        <p:nvPicPr>
          <p:cNvPr id="1026" name="Picture 2" descr="C:\Documents and Settings\Honza\Local Settings\Temporary Internet Files\Content.IE5\RX2ZY5QR\MP9002277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05064"/>
            <a:ext cx="3657600" cy="2420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64704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Kůň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hřebec, klisna, hříbě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živé, býložravec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žije ve stájích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dnes pro práci v lese a hlavně </a:t>
            </a:r>
          </a:p>
          <a:p>
            <a:r>
              <a:rPr lang="cs-CZ" sz="3600" dirty="0" smtClean="0"/>
              <a:t>     zábavu</a:t>
            </a:r>
            <a:endParaRPr lang="cs-CZ" sz="3600" dirty="0"/>
          </a:p>
        </p:txBody>
      </p:sp>
      <p:pic>
        <p:nvPicPr>
          <p:cNvPr id="3074" name="Picture 2" descr="C:\Documents and Settings\Honza\Local Settings\Temporary Internet Files\Content.IE5\V474PLC1\MP900316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005064"/>
            <a:ext cx="3657600" cy="2426208"/>
          </a:xfrm>
          <a:prstGeom prst="rect">
            <a:avLst/>
          </a:prstGeom>
          <a:noFill/>
        </p:spPr>
      </p:pic>
      <p:pic>
        <p:nvPicPr>
          <p:cNvPr id="2051" name="Picture 3" descr="C:\Users\miklova\AppData\Local\Microsoft\Windows\Temporary Internet Files\Content.IE5\VYE02RZJ\MP9001784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307" y="4224708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klova\AppData\Local\Microsoft\Windows\Temporary Internet Files\Content.IE5\VYE02RZJ\MP9001786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9657" y="332656"/>
            <a:ext cx="1841865" cy="276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548680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Kur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kohout, slepice, kuře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z vajec,  všežravec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má hrabavou nohu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pro maso a vajíčka</a:t>
            </a:r>
            <a:endParaRPr lang="cs-CZ" sz="3600" dirty="0"/>
          </a:p>
        </p:txBody>
      </p:sp>
      <p:pic>
        <p:nvPicPr>
          <p:cNvPr id="4099" name="Picture 3" descr="C:\Documents and Settings\Honza\Local Settings\Temporary Internet Files\Content.IE5\MDBU5GSP\MP9001804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77072"/>
            <a:ext cx="3657600" cy="2401824"/>
          </a:xfrm>
          <a:prstGeom prst="rect">
            <a:avLst/>
          </a:prstGeom>
          <a:noFill/>
        </p:spPr>
      </p:pic>
      <p:pic>
        <p:nvPicPr>
          <p:cNvPr id="4100" name="Picture 4" descr="C:\Documents and Settings\Honza\Local Settings\Temporary Internet Files\Content.IE5\TKB7MQ3T\MP9002627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708920"/>
            <a:ext cx="2401824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2728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Kachna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kačer, kachna, kachně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z vajíček, všežravec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má plovací nohu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pro maso</a:t>
            </a:r>
            <a:endParaRPr lang="cs-CZ" sz="3600" dirty="0"/>
          </a:p>
        </p:txBody>
      </p:sp>
      <p:pic>
        <p:nvPicPr>
          <p:cNvPr id="1026" name="Picture 2" descr="C:\Users\miklova\AppData\Local\Microsoft\Windows\Temporary Internet Files\Content.IE5\ZENQLHMO\MP9004318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69546"/>
            <a:ext cx="2637043" cy="24459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klova\AppData\Local\Microsoft\Windows\Temporary Internet Files\Content.IE5\ZENQLHMO\MP9004318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9487" y="4293096"/>
            <a:ext cx="2254560" cy="22545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Honza\Local Settings\Temporary Internet Files\Content.IE5\V474PLC1\MP900406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077072"/>
            <a:ext cx="3816424" cy="254328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83671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Husa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844824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houser, husa, house,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z vajec, býložravec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pro maso, sádlo, hlavně peří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má plovací nohu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Krocan domácí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 krocan, krůta, krůtě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rodí se z vajec, všežravec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má nohu hrabavou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  chová se pro maso</a:t>
            </a:r>
            <a:endParaRPr lang="cs-CZ" sz="3600" dirty="0"/>
          </a:p>
        </p:txBody>
      </p:sp>
      <p:pic>
        <p:nvPicPr>
          <p:cNvPr id="7170" name="Picture 2" descr="C:\Documents and Settings\Honza\Local Settings\Temporary Internet Files\Content.IE5\4KXXP0L5\MP9001805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005064"/>
            <a:ext cx="3657600" cy="2401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Odpověz na otázky:</a:t>
            </a:r>
            <a:endParaRPr lang="cs-CZ" sz="40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89248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jmenuje mládě slepice (krávy, kozy, husy aj.)?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jmenuje maminka kuřete (selete, jehněte aj.)?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jmenuje tatínek housete </a:t>
            </a:r>
            <a:r>
              <a:rPr lang="cs-CZ" sz="3200" dirty="0" smtClean="0"/>
              <a:t>(</a:t>
            </a:r>
            <a:r>
              <a:rPr lang="cs-CZ" sz="2800" dirty="0" smtClean="0"/>
              <a:t>kůzlete,kuřete aj.)?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 Vyjmenuj všežravce, býložravce, masožravce?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 Popiš tělo čtyřnohých či ptáků?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 co chováme krávu, prase, slepici, husu aj.?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mají pokryté tělo čtyřnohé či ptáci?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 Jak se rodí čtyřnozí či ptáci?</a:t>
            </a:r>
          </a:p>
          <a:p>
            <a:pPr marL="514350" indent="-514350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Práce s kartami Media </a:t>
            </a:r>
            <a:r>
              <a:rPr lang="cs-CZ" sz="4000" dirty="0" err="1" smtClean="0">
                <a:solidFill>
                  <a:srgbClr val="FF0000"/>
                </a:solidFill>
                <a:latin typeface="+mj-lt"/>
              </a:rPr>
              <a:t>Dida</a:t>
            </a:r>
            <a:endParaRPr lang="cs-CZ" sz="40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2809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Učitel rozdá karty zvířat obráceně. Vyzve k otočení a vytvoření dvou skupin zvířat čtyřnohých a ptáků.</a:t>
            </a:r>
          </a:p>
          <a:p>
            <a:r>
              <a:rPr lang="cs-CZ" sz="2800" dirty="0" smtClean="0"/>
              <a:t>Učitel zkontroluje. Žáci s kartami vytvoří kruh, pojmenují obrázek a vydají zvuk jak se jeho zvíře ozývá.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869160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Na PC </a:t>
            </a:r>
            <a:r>
              <a:rPr lang="cs-CZ" sz="2800" dirty="0" smtClean="0"/>
              <a:t>mohou shlédnout výukový </a:t>
            </a:r>
            <a:r>
              <a:rPr lang="cs-CZ" sz="2800" dirty="0"/>
              <a:t>program, kde zjistí více informací o </a:t>
            </a:r>
            <a:r>
              <a:rPr lang="cs-CZ" sz="2800" dirty="0" smtClean="0"/>
              <a:t>jednotlivých zvířatech</a:t>
            </a:r>
            <a:r>
              <a:rPr lang="cs-CZ" sz="2800" dirty="0"/>
              <a:t>, poslechnou si zvukovou nahrávku.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4005064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Práce na PC – </a:t>
            </a:r>
            <a:r>
              <a:rPr lang="cs-CZ" sz="4000" dirty="0" err="1" smtClean="0">
                <a:solidFill>
                  <a:srgbClr val="FF0000"/>
                </a:solidFill>
              </a:rPr>
              <a:t>Všeználek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na venkově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755576" y="1318995"/>
            <a:ext cx="792088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    Domácí zvířata a jejich mláďata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 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Irena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2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2012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1. a 2. ročník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	                        Člověk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jeho svět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                        Prvouka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                                Hospodářská zvířata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Závěrečné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shrnutí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    Pouzdro,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karty Media </a:t>
            </a:r>
            <a:r>
              <a:rPr kumimoji="0" lang="cs-CZ" sz="16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Dida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papír, </a:t>
            </a:r>
            <a:r>
              <a:rPr kumimoji="0" lang="cs-CZ" sz="16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Všeználek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na venkově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 Žáci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shlédnou prezentaci, odpoví na otázky, roztřídí karty podle pokynů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učitele. Napíší krátký </a:t>
            </a:r>
            <a:r>
              <a:rPr kumimoji="0" lang="cs-CZ" sz="16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testík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 Při práci s Media </a:t>
            </a:r>
            <a:r>
              <a:rPr kumimoji="0" lang="cs-CZ" sz="16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DiDou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žáci mezi sebou musí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komunikovat a tím upevňují vztahy mezi jednotlivci. Na PC mohou 	 	 shlédnout 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v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ýukový program </a:t>
            </a:r>
            <a:r>
              <a:rPr kumimoji="0" lang="cs-CZ" sz="16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Všeználek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na venkově, kde zjistí více informací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428750" algn="l"/>
              </a:tabLst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 jednotlivých zvířatech, poslechnou si zvukovou nahrávku.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869160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1600" dirty="0" smtClean="0"/>
              <a:t>Všechny objekty použité v této práci jsou součástí SW Microsoft ®</a:t>
            </a:r>
            <a:r>
              <a:rPr lang="cs-CZ" sz="1600" dirty="0" err="1" smtClean="0"/>
              <a:t>office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Text je vlastní originální tvorba autora.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</TotalTime>
  <Words>549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Domácí zvířata a jejich mláďata</vt:lpstr>
      <vt:lpstr>Domácí zvířata</vt:lpstr>
      <vt:lpstr>Tur domácí</vt:lpstr>
      <vt:lpstr>Koza domácí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zvířata a jejich mláďata</dc:title>
  <dc:creator>ahoj</dc:creator>
  <cp:lastModifiedBy>ahoj</cp:lastModifiedBy>
  <cp:revision>25</cp:revision>
  <dcterms:created xsi:type="dcterms:W3CDTF">2012-04-20T13:20:21Z</dcterms:created>
  <dcterms:modified xsi:type="dcterms:W3CDTF">2013-07-01T08:21:01Z</dcterms:modified>
</cp:coreProperties>
</file>