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sldIdLst>
    <p:sldId id="257" r:id="rId2"/>
    <p:sldId id="258" r:id="rId3"/>
    <p:sldId id="259" r:id="rId4"/>
    <p:sldId id="260" r:id="rId5"/>
    <p:sldId id="266" r:id="rId6"/>
    <p:sldId id="261" r:id="rId7"/>
    <p:sldId id="262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91D6C1A-4B29-4717-9EB9-362C6C1CC186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9896853-D96A-416F-9403-8202E107E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LIDÉ A ČAS</a:t>
            </a:r>
            <a:endParaRPr lang="cs-CZ" dirty="0"/>
          </a:p>
        </p:txBody>
      </p:sp>
      <p:pic>
        <p:nvPicPr>
          <p:cNvPr id="1026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268760"/>
            <a:ext cx="5781675" cy="1447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563888" y="378904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VY_32_INOVACE_14_03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013176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               Odkazy a citace jsou platné k datu vytvoření této práce.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763284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Lidé a čas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 		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Irena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10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a 2.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    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jeho svět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     Prvouka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	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Lidé a čas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Závěrečné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shrnutí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     Pouzdro,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karty Media </a:t>
            </a:r>
            <a:r>
              <a:rPr kumimoji="0" lang="cs-CZ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Dida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papír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			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Žáci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shlédnou prezentaci, odpoví na otázky, 			 	     Napíší krátký test.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Napíší si svůj týdenní plán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725144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sz="1400" dirty="0" smtClean="0"/>
              <a:t>Všechny objekty použité v této práci jsou součástí SW Microsoft ®office.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805265"/>
            <a:ext cx="7272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Text je </a:t>
            </a:r>
            <a:r>
              <a:rPr lang="cs-CZ" sz="1400" dirty="0" smtClean="0"/>
              <a:t>vlastní originální </a:t>
            </a:r>
            <a:r>
              <a:rPr lang="cs-CZ" sz="1400" dirty="0" smtClean="0"/>
              <a:t>práce autora.</a:t>
            </a:r>
            <a:endParaRPr lang="cs-CZ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720080"/>
          </a:xfrm>
        </p:spPr>
        <p:txBody>
          <a:bodyPr/>
          <a:lstStyle/>
          <a:p>
            <a:pPr algn="ctr"/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183880" cy="498004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dříve se lidé orientovali podle slunce (sluneční hodiny)</a:t>
            </a:r>
          </a:p>
          <a:p>
            <a:endParaRPr lang="cs-CZ" dirty="0" smtClean="0"/>
          </a:p>
          <a:p>
            <a:r>
              <a:rPr lang="cs-CZ" dirty="0" smtClean="0"/>
              <a:t>později na měření času používali přesýpací hodiny</a:t>
            </a:r>
          </a:p>
          <a:p>
            <a:endParaRPr lang="cs-CZ" dirty="0" smtClean="0"/>
          </a:p>
          <a:p>
            <a:r>
              <a:rPr lang="cs-CZ" dirty="0" smtClean="0"/>
              <a:t>v současné době používáme ručičkové nástěnné hodiny, náramkové hodinky a budíky</a:t>
            </a:r>
          </a:p>
          <a:p>
            <a:endParaRPr lang="cs-CZ" dirty="0" smtClean="0"/>
          </a:p>
          <a:p>
            <a:r>
              <a:rPr lang="cs-CZ" dirty="0" smtClean="0"/>
              <a:t>digitální hodiny - ukazují na displeji hodin číslice</a:t>
            </a:r>
          </a:p>
          <a:p>
            <a:endParaRPr lang="cs-CZ" dirty="0" smtClean="0"/>
          </a:p>
          <a:p>
            <a:r>
              <a:rPr lang="cs-CZ" dirty="0" smtClean="0"/>
              <a:t>stopky – slouží k přesnému měření sportovních výkonů</a:t>
            </a:r>
          </a:p>
          <a:p>
            <a:endParaRPr lang="cs-CZ" dirty="0"/>
          </a:p>
        </p:txBody>
      </p:sp>
      <p:pic>
        <p:nvPicPr>
          <p:cNvPr id="1026" name="Picture 2" descr="C:\Documents and Settings\Sláva\Local Settings\Temporary Internet Files\Content.IE5\BAT5JW6X\MC900198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556792"/>
            <a:ext cx="707333" cy="664974"/>
          </a:xfrm>
          <a:prstGeom prst="rect">
            <a:avLst/>
          </a:prstGeom>
          <a:noFill/>
        </p:spPr>
      </p:pic>
      <p:pic>
        <p:nvPicPr>
          <p:cNvPr id="1027" name="Picture 3" descr="C:\Documents and Settings\Sláva\Local Settings\Temporary Internet Files\Content.IE5\N6VL98P7\MM9003098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564904"/>
            <a:ext cx="838200" cy="792088"/>
          </a:xfrm>
          <a:prstGeom prst="rect">
            <a:avLst/>
          </a:prstGeom>
          <a:noFill/>
        </p:spPr>
      </p:pic>
      <p:pic>
        <p:nvPicPr>
          <p:cNvPr id="1028" name="Picture 4" descr="C:\Documents and Settings\Sláva\Local Settings\Temporary Internet Files\Content.IE5\MT5061IO\MC900397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717032"/>
            <a:ext cx="690473" cy="714871"/>
          </a:xfrm>
          <a:prstGeom prst="rect">
            <a:avLst/>
          </a:prstGeom>
          <a:noFill/>
        </p:spPr>
      </p:pic>
      <p:pic>
        <p:nvPicPr>
          <p:cNvPr id="1029" name="Picture 5" descr="C:\Documents and Settings\Sláva\Local Settings\Temporary Internet Files\Content.IE5\BAT5JW6X\MC9002322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725144"/>
            <a:ext cx="792088" cy="495337"/>
          </a:xfrm>
          <a:prstGeom prst="rect">
            <a:avLst/>
          </a:prstGeom>
          <a:noFill/>
        </p:spPr>
      </p:pic>
      <p:pic>
        <p:nvPicPr>
          <p:cNvPr id="1030" name="Picture 6" descr="C:\Documents and Settings\Sláva\Local Settings\Temporary Internet Files\Content.IE5\BAT5JW6X\MC9002089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5445224"/>
            <a:ext cx="693761" cy="8977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83880" cy="648072"/>
          </a:xfrm>
        </p:spPr>
        <p:txBody>
          <a:bodyPr/>
          <a:lstStyle/>
          <a:p>
            <a:pPr algn="ctr"/>
            <a:r>
              <a:rPr lang="cs-CZ" dirty="0" smtClean="0"/>
              <a:t>Rozdělení kalendáře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183880" cy="475252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			12 měsíců</a:t>
            </a:r>
          </a:p>
          <a:p>
            <a:pPr>
              <a:buNone/>
            </a:pPr>
            <a:r>
              <a:rPr lang="cs-CZ" dirty="0" smtClean="0"/>
              <a:t>ROK		52 týdnů</a:t>
            </a:r>
          </a:p>
          <a:p>
            <a:pPr>
              <a:buNone/>
            </a:pPr>
            <a:r>
              <a:rPr lang="cs-CZ" dirty="0" smtClean="0"/>
              <a:t>			365 dní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MĚSÍC	4 týdny</a:t>
            </a:r>
          </a:p>
          <a:p>
            <a:pPr>
              <a:buNone/>
            </a:pPr>
            <a:r>
              <a:rPr lang="cs-CZ" dirty="0" smtClean="0"/>
              <a:t>			28, 30 nebo 31 dní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TÝDEN	7 dnů (</a:t>
            </a:r>
            <a:r>
              <a:rPr lang="cs-CZ" i="1" dirty="0" smtClean="0"/>
              <a:t>pondělí, úterý, středa, čtvrtek, 				 pátek, sobota, neděle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DEN		24 hodin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HODINA	60 minut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MINUTA	60 vteřin</a:t>
            </a:r>
            <a:endParaRPr lang="cs-CZ" dirty="0"/>
          </a:p>
        </p:txBody>
      </p:sp>
      <p:cxnSp>
        <p:nvCxnSpPr>
          <p:cNvPr id="23" name="Přímá spojovací šipka 22"/>
          <p:cNvCxnSpPr/>
          <p:nvPr/>
        </p:nvCxnSpPr>
        <p:spPr>
          <a:xfrm flipV="1">
            <a:off x="1331640" y="1412776"/>
            <a:ext cx="108012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1331640" y="1700808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1331640" y="1700808"/>
            <a:ext cx="108012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1691680" y="263691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1619672" y="2636912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1691680" y="357301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1331640" y="443711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1907704" y="501317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1835696" y="566124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941168"/>
            <a:ext cx="8075240" cy="936104"/>
          </a:xfrm>
        </p:spPr>
        <p:txBody>
          <a:bodyPr/>
          <a:lstStyle/>
          <a:p>
            <a:r>
              <a:rPr lang="cs-CZ" dirty="0" smtClean="0"/>
              <a:t>Druhy kalendářů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</a:t>
            </a:r>
            <a:endParaRPr lang="cs-CZ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 školního roku</a:t>
            </a:r>
            <a:endParaRPr lang="cs-CZ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leden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únor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březen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duben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květen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červen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červenec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srpen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září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říjen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listopad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prosinec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září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říjen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listopad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prosinec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leden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únor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březen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duben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květen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červen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183880" cy="720080"/>
          </a:xfrm>
        </p:spPr>
        <p:txBody>
          <a:bodyPr/>
          <a:lstStyle/>
          <a:p>
            <a:pPr algn="ctr"/>
            <a:r>
              <a:rPr lang="cs-CZ" dirty="0" smtClean="0"/>
              <a:t>Denní režim – pracovní 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418795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u="sng" dirty="0" smtClean="0"/>
              <a:t>RÁNO</a:t>
            </a:r>
            <a:r>
              <a:rPr lang="cs-CZ" dirty="0" smtClean="0"/>
              <a:t>: </a:t>
            </a:r>
            <a:r>
              <a:rPr lang="cs-CZ" sz="2600" dirty="0" smtClean="0"/>
              <a:t>vstávání, snídaně, čištění zubů, oblékání, 	   odchod do školy</a:t>
            </a:r>
          </a:p>
          <a:p>
            <a:pPr>
              <a:buNone/>
            </a:pPr>
            <a:r>
              <a:rPr lang="cs-CZ" u="sng" dirty="0" smtClean="0"/>
              <a:t>DOPOLEDNE</a:t>
            </a:r>
            <a:r>
              <a:rPr lang="cs-CZ" dirty="0" smtClean="0"/>
              <a:t>: </a:t>
            </a:r>
            <a:r>
              <a:rPr lang="cs-CZ" sz="2600" dirty="0" smtClean="0"/>
              <a:t>vyučování</a:t>
            </a:r>
          </a:p>
          <a:p>
            <a:pPr>
              <a:buNone/>
            </a:pPr>
            <a:r>
              <a:rPr lang="cs-CZ" u="sng" dirty="0" smtClean="0"/>
              <a:t>POLEDNE</a:t>
            </a:r>
            <a:r>
              <a:rPr lang="cs-CZ" dirty="0" smtClean="0"/>
              <a:t>: </a:t>
            </a:r>
            <a:r>
              <a:rPr lang="cs-CZ" sz="2600" dirty="0" smtClean="0"/>
              <a:t>oběd v jídelně</a:t>
            </a:r>
          </a:p>
          <a:p>
            <a:pPr>
              <a:buNone/>
            </a:pPr>
            <a:r>
              <a:rPr lang="cs-CZ" u="sng" dirty="0" smtClean="0"/>
              <a:t>ODPOLEDNE</a:t>
            </a:r>
            <a:r>
              <a:rPr lang="cs-CZ" dirty="0" smtClean="0"/>
              <a:t>: </a:t>
            </a:r>
            <a:r>
              <a:rPr lang="cs-CZ" sz="2400" dirty="0" smtClean="0"/>
              <a:t>pobyt ve školní družině, zájmové 		      	     kroužky, doma příprava do školy 		              (psaní úkolů)</a:t>
            </a:r>
          </a:p>
          <a:p>
            <a:pPr>
              <a:buNone/>
            </a:pPr>
            <a:r>
              <a:rPr lang="cs-CZ" u="sng" dirty="0" smtClean="0"/>
              <a:t>VEČER</a:t>
            </a:r>
            <a:r>
              <a:rPr lang="cs-CZ" dirty="0" smtClean="0"/>
              <a:t>: </a:t>
            </a:r>
            <a:r>
              <a:rPr lang="cs-CZ" sz="2400" dirty="0" smtClean="0"/>
              <a:t>večeře, společné setkání s rodiči, sledování            	     televize, úklid hraček, příprava na spánek</a:t>
            </a:r>
          </a:p>
          <a:p>
            <a:pPr>
              <a:buNone/>
            </a:pPr>
            <a:r>
              <a:rPr lang="cs-CZ" u="sng" dirty="0" smtClean="0"/>
              <a:t>NOC</a:t>
            </a:r>
            <a:r>
              <a:rPr lang="cs-CZ" sz="3000" dirty="0" smtClean="0"/>
              <a:t>: </a:t>
            </a:r>
            <a:r>
              <a:rPr lang="cs-CZ" sz="2400" dirty="0" smtClean="0"/>
              <a:t>spánek</a:t>
            </a:r>
            <a:endParaRPr lang="cs-CZ" sz="2400" dirty="0"/>
          </a:p>
        </p:txBody>
      </p:sp>
      <p:pic>
        <p:nvPicPr>
          <p:cNvPr id="1026" name="Picture 2" descr="C:\Documents and Settings\Honza\Local Settings\Temporary Internet Files\Content.IE5\L1WQ4N55\MC9002294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029200"/>
            <a:ext cx="1783994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183880" cy="864096"/>
          </a:xfrm>
        </p:spPr>
        <p:txBody>
          <a:bodyPr/>
          <a:lstStyle/>
          <a:p>
            <a:pPr algn="ctr"/>
            <a:r>
              <a:rPr lang="cs-CZ" dirty="0" smtClean="0"/>
              <a:t>Denní režim – dny volna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111872" cy="418795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marL="0" algn="just">
              <a:buNone/>
            </a:pPr>
            <a:r>
              <a:rPr lang="cs-CZ" dirty="0" smtClean="0"/>
              <a:t>Denní režim si rodina připravuje podle svých potřeb a zájmů. Můžeme navštívit příbuzné, udělat si společný výlet, hrát si venku, zabavit se společenskými hrami či sportovat.</a:t>
            </a:r>
            <a:endParaRPr lang="cs-CZ" dirty="0"/>
          </a:p>
        </p:txBody>
      </p:sp>
      <p:pic>
        <p:nvPicPr>
          <p:cNvPr id="2050" name="Picture 2" descr="C:\Documents and Settings\Honza\Local Settings\Temporary Internet Files\Content.IE5\10IZCHB0\MM91000114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509120"/>
            <a:ext cx="1238250" cy="1676400"/>
          </a:xfrm>
          <a:prstGeom prst="rect">
            <a:avLst/>
          </a:prstGeom>
          <a:noFill/>
        </p:spPr>
      </p:pic>
      <p:pic>
        <p:nvPicPr>
          <p:cNvPr id="2055" name="Picture 7" descr="C:\Documents and Settings\Honza\Local Settings\Temporary Internet Files\Content.IE5\IVJAE6BU\MC9002793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221088"/>
            <a:ext cx="1816913" cy="14932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2564904"/>
            <a:ext cx="8183880" cy="7200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Test: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836712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Kolik má rok měsíců.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Vyjmenuj měsíce, kdy mají děti hlavní prázdniny.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Kolik dní má týden, kdy nechodíme do školy.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Kolik hodin má den, kolik hodin se dnes učíme.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Můj denní režim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1484784"/>
          <a:ext cx="8424935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661"/>
                <a:gridCol w="796661"/>
                <a:gridCol w="1593318"/>
                <a:gridCol w="1303624"/>
                <a:gridCol w="1593318"/>
                <a:gridCol w="1158778"/>
                <a:gridCol w="118257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ráno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dopoledne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poledne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odpoledne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večer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255</TotalTime>
  <Words>295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LIDÉ A ČAS</vt:lpstr>
      <vt:lpstr>Snímek 2</vt:lpstr>
      <vt:lpstr>Měření času</vt:lpstr>
      <vt:lpstr>Rozdělení kalendáře</vt:lpstr>
      <vt:lpstr>Druhy kalendářů</vt:lpstr>
      <vt:lpstr>Denní režim – pracovní dny</vt:lpstr>
      <vt:lpstr>Denní režim – dny volna</vt:lpstr>
      <vt:lpstr>Test: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LIDÉ A ČAS</dc:title>
  <dc:creator>ahoj</dc:creator>
  <cp:lastModifiedBy>oem</cp:lastModifiedBy>
  <cp:revision>33</cp:revision>
  <dcterms:created xsi:type="dcterms:W3CDTF">2013-01-09T21:30:16Z</dcterms:created>
  <dcterms:modified xsi:type="dcterms:W3CDTF">2013-06-13T18:32:06Z</dcterms:modified>
</cp:coreProperties>
</file>