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5050"/>
    <a:srgbClr val="FF00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783A9-B697-4BB8-B85F-9C5BB61CB9F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BAC1-5710-4747-806B-D9639C55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783A9-B697-4BB8-B85F-9C5BB61CB9F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BAC1-5710-4747-806B-D9639C55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783A9-B697-4BB8-B85F-9C5BB61CB9F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BAC1-5710-4747-806B-D9639C55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783A9-B697-4BB8-B85F-9C5BB61CB9F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BAC1-5710-4747-806B-D9639C55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783A9-B697-4BB8-B85F-9C5BB61CB9F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BAC1-5710-4747-806B-D9639C55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783A9-B697-4BB8-B85F-9C5BB61CB9F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BAC1-5710-4747-806B-D9639C55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783A9-B697-4BB8-B85F-9C5BB61CB9F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BAC1-5710-4747-806B-D9639C55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783A9-B697-4BB8-B85F-9C5BB61CB9F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BAC1-5710-4747-806B-D9639C55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783A9-B697-4BB8-B85F-9C5BB61CB9F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BAC1-5710-4747-806B-D9639C55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783A9-B697-4BB8-B85F-9C5BB61CB9F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BAC1-5710-4747-806B-D9639C55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783A9-B697-4BB8-B85F-9C5BB61CB9F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7BAC1-5710-4747-806B-D9639C55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E783A9-B697-4BB8-B85F-9C5BB61CB9F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7BAC1-5710-4747-806B-D9639C55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gi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9"/>
            <a:ext cx="7846640" cy="2619722"/>
          </a:xfrm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PROMĚNY PŘÍRODY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VY_32_INOVACE_15_03</a:t>
            </a:r>
            <a:br>
              <a:rPr lang="cs-CZ" sz="1800" dirty="0" smtClean="0"/>
            </a:br>
            <a:r>
              <a:rPr lang="cs-CZ" sz="2000" dirty="0" smtClean="0"/>
              <a:t>Tato práce je šířena pod licencí CC BY-SA 3.0. </a:t>
            </a:r>
            <a:br>
              <a:rPr lang="cs-CZ" sz="2000" dirty="0" smtClean="0"/>
            </a:br>
            <a:r>
              <a:rPr lang="cs-CZ" sz="2000" dirty="0" smtClean="0"/>
              <a:t>Odkazy a citace jsou platné k datu vytvoření této práce.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8194" name="Picture 2" descr="C:\Documents and Settings\Honza\Plocha\Práce Eva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005064"/>
            <a:ext cx="5781675" cy="14478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764704"/>
            <a:ext cx="8352928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sz="20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výukového materiálu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:	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Proměny přírody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          			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Mgr. Irena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Miklová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			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6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1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2013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			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1. a 2. ročník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 	  	Člověk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 jeho svět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obor: 		    	Prvouka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Tematický okruh:                    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	Proměny přírody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Téma: 			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	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Roční období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Pomůcky: 			   	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PC, </a:t>
            </a:r>
            <a:r>
              <a:rPr kumimoji="0" lang="cs-CZ" sz="20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dataprojektor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  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Žáci prvního ročníku shlédnou prezentaci, společně zopakují, nakreslí obrázek.  Žáci druhého ročníku po shlédnutí udělají jednoduchý zápis, nakreslí obrázek ročního období, které mají nejraději.</a:t>
            </a:r>
            <a:endParaRPr kumimoji="0" lang="cs-CZ" sz="2000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sz="16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Všechny objekty použité v této práci jsou součástí SW Microsoft® Office.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Text je vlastní originální tvorbou autora.</a:t>
            </a:r>
            <a:endParaRPr kumimoji="0" lang="cs-CZ" sz="1600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sz="2000" baseline="0" dirty="0" smtClean="0"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332656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2656"/>
            <a:ext cx="8640960" cy="1224136"/>
          </a:xfrm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JARO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556792"/>
            <a:ext cx="8640960" cy="4608512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441325" indent="-441325" algn="l">
              <a:buFont typeface="Wingdings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začíná 21.března </a:t>
            </a:r>
            <a:r>
              <a:rPr lang="cs-CZ" i="1" dirty="0" smtClean="0">
                <a:solidFill>
                  <a:schemeClr val="tx1"/>
                </a:solidFill>
              </a:rPr>
              <a:t>(jarní rovnodennost – při které jsou den i noc stejně dlouhé)</a:t>
            </a:r>
          </a:p>
          <a:p>
            <a:pPr marL="441325" indent="-441325" algn="l"/>
            <a:endParaRPr lang="cs-CZ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 březen, duben, květen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 dny se prodlužují a oteplují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 slavíme Velikonoce</a:t>
            </a:r>
          </a:p>
          <a:p>
            <a:pPr algn="l"/>
            <a:endParaRPr lang="cs-CZ" dirty="0"/>
          </a:p>
        </p:txBody>
      </p:sp>
      <p:pic>
        <p:nvPicPr>
          <p:cNvPr id="2050" name="Picture 2" descr="C:\Documents and Settings\Honza\Local Settings\Temporary Internet Files\Content.IE5\P86BR1FR\MC9003540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708920"/>
            <a:ext cx="2577719" cy="332638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8208912" cy="1368152"/>
          </a:xfrm>
          <a:solidFill>
            <a:srgbClr val="00B050"/>
          </a:solidFill>
        </p:spPr>
        <p:txBody>
          <a:bodyPr/>
          <a:lstStyle/>
          <a:p>
            <a:r>
              <a:rPr lang="cs-CZ" b="1" dirty="0" smtClean="0"/>
              <a:t>JARO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2816"/>
            <a:ext cx="8229600" cy="4525963"/>
          </a:xfrm>
          <a:solidFill>
            <a:srgbClr val="92D050"/>
          </a:solidFill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ptáci se vrací z teplých krajin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zvířata vylézají z úkrytů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rodí se mláďata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Documents and Settings\Honza\Local Settings\Temporary Internet Files\Content.IE5\ZUT6FQNA\MC9002855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346258"/>
            <a:ext cx="3741224" cy="3756362"/>
          </a:xfrm>
          <a:prstGeom prst="rect">
            <a:avLst/>
          </a:prstGeom>
          <a:solidFill>
            <a:srgbClr val="92D050"/>
          </a:solidFill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352928" cy="1080120"/>
          </a:xfrm>
          <a:solidFill>
            <a:srgbClr val="00B050"/>
          </a:solidFill>
        </p:spPr>
        <p:txBody>
          <a:bodyPr/>
          <a:lstStyle/>
          <a:p>
            <a:r>
              <a:rPr lang="cs-CZ" b="1" dirty="0" smtClean="0"/>
              <a:t>JARO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3"/>
            <a:ext cx="8352928" cy="4536504"/>
          </a:xfrm>
          <a:solidFill>
            <a:srgbClr val="92D050"/>
          </a:solidFill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na poli zemědělci sejí obilí, kukuřici, řepu a sázejí brambory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na zahrádce sejeme mrkev, hrách a sázíme přísady (rajčata , papriky)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kvetou první květiny</a:t>
            </a:r>
            <a:r>
              <a:rPr lang="en-US" dirty="0" smtClean="0"/>
              <a:t>;</a:t>
            </a:r>
            <a:r>
              <a:rPr lang="cs-CZ" dirty="0" smtClean="0"/>
              <a:t> </a:t>
            </a:r>
            <a:r>
              <a:rPr lang="en-US" dirty="0" err="1" smtClean="0"/>
              <a:t>str</a:t>
            </a:r>
            <a:r>
              <a:rPr lang="cs-CZ" dirty="0" smtClean="0"/>
              <a:t>o</a:t>
            </a:r>
            <a:r>
              <a:rPr lang="en-US" dirty="0" smtClean="0"/>
              <a:t>m</a:t>
            </a:r>
            <a:r>
              <a:rPr lang="cs-CZ" dirty="0" smtClean="0"/>
              <a:t>y se zelenají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lidé – méně se oblékají, děti jezdí na kole, kolečkových bruslích, děvčata skáčou panáka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1440160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LÉTO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solidFill>
            <a:srgbClr val="FF5050"/>
          </a:solidFill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začíná 21.června </a:t>
            </a:r>
            <a:r>
              <a:rPr lang="cs-CZ" i="1" dirty="0" smtClean="0"/>
              <a:t>(letní slunovrat – den je delší než noc)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červen, červenec, srpen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slunce hřeje, jsou bouřky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dětem začínají prázdniny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Documents and Settings\Honza\Local Settings\Temporary Internet Files\Content.IE5\HYY9PN3B\MC90044040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492896"/>
            <a:ext cx="3319264" cy="33192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296144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LÉTO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  <a:solidFill>
            <a:srgbClr val="FF5050"/>
          </a:solidFill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na zahrádce sbíráme jahody, trháme třešně a letní jablka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 poli zemědělci sklízí obilí a chmel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lidé – chodí lehce oblečeni, koupou se ve volné přírodě, děti si hrají venku</a:t>
            </a:r>
          </a:p>
          <a:p>
            <a:endParaRPr lang="cs-CZ" dirty="0"/>
          </a:p>
        </p:txBody>
      </p:sp>
      <p:pic>
        <p:nvPicPr>
          <p:cNvPr id="7170" name="Picture 2" descr="C:\Documents and Settings\Honza\Local Settings\Temporary Internet Files\Content.IE5\IVJAE6BU\MM91000114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4653136"/>
            <a:ext cx="1238250" cy="1676400"/>
          </a:xfrm>
          <a:prstGeom prst="rect">
            <a:avLst/>
          </a:prstGeom>
          <a:noFill/>
        </p:spPr>
      </p:pic>
      <p:pic>
        <p:nvPicPr>
          <p:cNvPr id="7173" name="Picture 5" descr="C:\Documents and Settings\Honza\Local Settings\Temporary Internet Files\Content.IE5\L1WQ4N55\MC90044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4581128"/>
            <a:ext cx="1165225" cy="1828800"/>
          </a:xfrm>
          <a:prstGeom prst="rect">
            <a:avLst/>
          </a:prstGeom>
          <a:noFill/>
        </p:spPr>
      </p:pic>
      <p:pic>
        <p:nvPicPr>
          <p:cNvPr id="7175" name="Picture 7" descr="C:\Documents and Settings\Honza\Local Settings\Temporary Internet Files\Content.IE5\4KXXP0L5\MC90012323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26395" y="188640"/>
            <a:ext cx="1217605" cy="1435094"/>
          </a:xfrm>
          <a:prstGeom prst="rect">
            <a:avLst/>
          </a:prstGeom>
          <a:noFill/>
        </p:spPr>
      </p:pic>
      <p:pic>
        <p:nvPicPr>
          <p:cNvPr id="7176" name="Picture 8" descr="C:\Documents and Settings\Honza\Local Settings\Temporary Internet Files\Content.IE5\HTL6OUEX\MC90031877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4581128"/>
            <a:ext cx="1242670" cy="1818742"/>
          </a:xfrm>
          <a:prstGeom prst="rect">
            <a:avLst/>
          </a:prstGeom>
          <a:noFill/>
        </p:spPr>
      </p:pic>
      <p:pic>
        <p:nvPicPr>
          <p:cNvPr id="7178" name="Picture 10" descr="C:\Documents and Settings\Honza\Local Settings\Temporary Internet Files\Content.IE5\V474PLC1\MM900315768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737226"/>
            <a:ext cx="1889048" cy="15720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424936" cy="1224136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PODZIM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začíná 23. září (podzimní rovnodennost – den i noc jsou stejně dlouhé)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září, říjen, listopad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dny se zkracují, noci prodlužují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venku se ochlazuje, více prší, fouká vítr</a:t>
            </a:r>
          </a:p>
        </p:txBody>
      </p:sp>
      <p:pic>
        <p:nvPicPr>
          <p:cNvPr id="6146" name="Picture 2" descr="C:\Documents and Settings\Honza\Local Settings\Temporary Internet Files\Content.IE5\QE4XELF6\MC9002501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079993"/>
            <a:ext cx="2620444" cy="30051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PODZIM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marL="539750" indent="-539750">
              <a:buFont typeface="Wingdings" pitchFamily="2" charset="2"/>
              <a:buChar char="v"/>
            </a:pPr>
            <a:r>
              <a:rPr lang="cs-CZ" dirty="0" smtClean="0"/>
              <a:t>padá listí</a:t>
            </a:r>
          </a:p>
          <a:p>
            <a:pPr marL="539750" indent="-539750">
              <a:buFont typeface="Wingdings" pitchFamily="2" charset="2"/>
              <a:buChar char="v"/>
            </a:pPr>
            <a:endParaRPr lang="cs-CZ" dirty="0" smtClean="0"/>
          </a:p>
          <a:p>
            <a:pPr marL="539750" indent="-539750">
              <a:buFont typeface="Wingdings" pitchFamily="2" charset="2"/>
              <a:buChar char="v"/>
            </a:pPr>
            <a:r>
              <a:rPr lang="cs-CZ" dirty="0" smtClean="0"/>
              <a:t>zvířata si dělají zásoby na zimu (ježek, veverka) ptáci odlétají do teplých krajin (vlaštovka, kukačka, čáp)</a:t>
            </a:r>
          </a:p>
          <a:p>
            <a:pPr marL="539750" indent="-539750">
              <a:buFont typeface="Wingdings" pitchFamily="2" charset="2"/>
              <a:buChar char="v"/>
            </a:pPr>
            <a:endParaRPr lang="cs-CZ" dirty="0" smtClean="0"/>
          </a:p>
          <a:p>
            <a:pPr marL="539750" indent="-539750">
              <a:buFont typeface="Wingdings" pitchFamily="2" charset="2"/>
              <a:buChar char="v"/>
            </a:pPr>
            <a:r>
              <a:rPr lang="cs-CZ" dirty="0" smtClean="0"/>
              <a:t>na poli sklízíme brambory a řepu, zemědělci   provádí orbu polí a výsev podzimního obilí</a:t>
            </a:r>
          </a:p>
          <a:p>
            <a:endParaRPr lang="cs-CZ" dirty="0"/>
          </a:p>
        </p:txBody>
      </p:sp>
      <p:pic>
        <p:nvPicPr>
          <p:cNvPr id="3075" name="Picture 3" descr="C:\Documents and Settings\Honza\Local Settings\Temporary Internet Files\Content.IE5\MDBU5GSP\MC9000526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692696"/>
            <a:ext cx="1765706" cy="16194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PODZIM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pPr marL="539750" indent="-539750">
              <a:buFont typeface="Wingdings" pitchFamily="2" charset="2"/>
              <a:buChar char="v"/>
            </a:pPr>
            <a:r>
              <a:rPr lang="cs-CZ" dirty="0" smtClean="0"/>
              <a:t>na zahrádkách sklízíme ovoce a zeleninu, hrabeme listí, ryjeme záhony</a:t>
            </a:r>
          </a:p>
          <a:p>
            <a:pPr marL="539750" indent="-539750">
              <a:buFont typeface="Wingdings" pitchFamily="2" charset="2"/>
              <a:buChar char="v"/>
            </a:pPr>
            <a:endParaRPr lang="cs-CZ" dirty="0" smtClean="0"/>
          </a:p>
          <a:p>
            <a:pPr marL="539750" indent="-539750">
              <a:buFont typeface="Wingdings" pitchFamily="2" charset="2"/>
              <a:buChar char="v"/>
            </a:pPr>
            <a:r>
              <a:rPr lang="cs-CZ" dirty="0" smtClean="0"/>
              <a:t>probíhají výlovy rybníků a podzimní hony lesní zvěře</a:t>
            </a:r>
          </a:p>
          <a:p>
            <a:pPr marL="539750" indent="-539750">
              <a:buFont typeface="Wingdings" pitchFamily="2" charset="2"/>
              <a:buChar char="v"/>
            </a:pPr>
            <a:endParaRPr lang="cs-CZ" dirty="0" smtClean="0"/>
          </a:p>
          <a:p>
            <a:pPr marL="539750" indent="-539750">
              <a:buFont typeface="Wingdings" pitchFamily="2" charset="2"/>
              <a:buChar char="v"/>
            </a:pPr>
            <a:r>
              <a:rPr lang="cs-CZ" dirty="0" smtClean="0"/>
              <a:t>lidé se oblékají tepleji, dětem začíná školní rok, pouští draky, sbírají kaštany</a:t>
            </a:r>
          </a:p>
          <a:p>
            <a:pPr marL="539750" indent="-539750">
              <a:buFont typeface="Wingdings" pitchFamily="2" charset="2"/>
              <a:buChar char="v"/>
            </a:pPr>
            <a:endParaRPr lang="cs-CZ" dirty="0" smtClean="0"/>
          </a:p>
          <a:p>
            <a:pPr marL="539750" indent="-539750">
              <a:buFont typeface="Wingdings" pitchFamily="2" charset="2"/>
              <a:buChar char="v"/>
            </a:pPr>
            <a:r>
              <a:rPr lang="cs-CZ" dirty="0" smtClean="0"/>
              <a:t>2. listopadu vzpomínáme na naše zesnulé</a:t>
            </a:r>
          </a:p>
          <a:p>
            <a:endParaRPr lang="cs-CZ" dirty="0"/>
          </a:p>
        </p:txBody>
      </p:sp>
      <p:pic>
        <p:nvPicPr>
          <p:cNvPr id="2050" name="Picture 2" descr="C:\Documents and Settings\Honza\Local Settings\Temporary Internet Files\Content.IE5\01IEGRIN\MC9002373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3149" y="1412776"/>
            <a:ext cx="1760851" cy="14127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ZIMA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</p:spPr>
        <p:txBody>
          <a:bodyPr>
            <a:normAutofit fontScale="92500" lnSpcReduction="10000"/>
          </a:bodyPr>
          <a:lstStyle/>
          <a:p>
            <a:pPr marL="539750" indent="-539750">
              <a:buFont typeface="Wingdings" pitchFamily="2" charset="2"/>
              <a:buChar char="§"/>
            </a:pPr>
            <a:r>
              <a:rPr lang="cs-CZ" dirty="0" smtClean="0"/>
              <a:t>začíná 21. prosince </a:t>
            </a:r>
            <a:r>
              <a:rPr lang="cs-CZ" i="1" dirty="0" smtClean="0"/>
              <a:t>(den zimního slunovratu - nejdelší noc a nejkratší den)</a:t>
            </a:r>
          </a:p>
          <a:p>
            <a:pPr marL="539750" indent="-539750">
              <a:buFont typeface="Wingdings" pitchFamily="2" charset="2"/>
              <a:buChar char="§"/>
            </a:pPr>
            <a:endParaRPr lang="cs-CZ" i="1" dirty="0" smtClean="0"/>
          </a:p>
          <a:p>
            <a:pPr marL="539750" indent="-539750">
              <a:buFont typeface="Wingdings" pitchFamily="2" charset="2"/>
              <a:buChar char="§"/>
            </a:pPr>
            <a:r>
              <a:rPr lang="cs-CZ" dirty="0" smtClean="0"/>
              <a:t>prosinec, leden, únor</a:t>
            </a:r>
          </a:p>
          <a:p>
            <a:pPr marL="539750" indent="-539750">
              <a:buFont typeface="Wingdings" pitchFamily="2" charset="2"/>
              <a:buChar char="§"/>
            </a:pPr>
            <a:endParaRPr lang="cs-CZ" dirty="0" smtClean="0"/>
          </a:p>
          <a:p>
            <a:pPr marL="539750" indent="-539750">
              <a:buFont typeface="Wingdings" pitchFamily="2" charset="2"/>
              <a:buChar char="§"/>
            </a:pPr>
            <a:r>
              <a:rPr lang="cs-CZ" dirty="0" smtClean="0"/>
              <a:t>padá sníh, fouká ledový vítr, je velký mráz, dělají se rampouchy, na stromech je námraza</a:t>
            </a:r>
          </a:p>
          <a:p>
            <a:pPr marL="539750" indent="-539750">
              <a:buFont typeface="Wingdings" pitchFamily="2" charset="2"/>
              <a:buChar char="§"/>
            </a:pPr>
            <a:endParaRPr lang="cs-CZ" dirty="0" smtClean="0"/>
          </a:p>
          <a:p>
            <a:pPr marL="539750" indent="-539750">
              <a:buFont typeface="Wingdings" pitchFamily="2" charset="2"/>
              <a:buChar char="§"/>
            </a:pPr>
            <a:r>
              <a:rPr lang="cs-CZ" dirty="0" smtClean="0"/>
              <a:t>celá příroda odpočívá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Documents and Settings\Honza\Local Settings\Temporary Internet Files\Content.IE5\4KXXP0L5\MC9003360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4941168"/>
            <a:ext cx="2051720" cy="16428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ZIMA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  <a:solidFill>
            <a:schemeClr val="bg2">
              <a:lumMod val="90000"/>
            </a:schemeClr>
          </a:solidFill>
        </p:spPr>
        <p:txBody>
          <a:bodyPr>
            <a:normAutofit fontScale="92500" lnSpcReduction="10000"/>
          </a:bodyPr>
          <a:lstStyle/>
          <a:p>
            <a:pPr marL="539750" indent="-539750">
              <a:buFont typeface="Wingdings" pitchFamily="2" charset="2"/>
              <a:buChar char="§"/>
            </a:pPr>
            <a:r>
              <a:rPr lang="cs-CZ" dirty="0" smtClean="0"/>
              <a:t>volně žijící zvířata mají velmi těžké podmínky, myslivci je pravidelně dokrmují</a:t>
            </a:r>
          </a:p>
          <a:p>
            <a:pPr marL="539750" indent="-539750">
              <a:buFont typeface="Wingdings" pitchFamily="2" charset="2"/>
              <a:buChar char="§"/>
            </a:pPr>
            <a:endParaRPr lang="cs-CZ" dirty="0" smtClean="0"/>
          </a:p>
          <a:p>
            <a:pPr marL="539750" indent="-539750">
              <a:buFont typeface="Wingdings" pitchFamily="2" charset="2"/>
              <a:buChar char="§"/>
            </a:pPr>
            <a:r>
              <a:rPr lang="cs-CZ" dirty="0" smtClean="0"/>
              <a:t>ptákům sypeme semínka a dáváme lůj</a:t>
            </a:r>
          </a:p>
          <a:p>
            <a:pPr marL="539750" indent="-539750">
              <a:buFont typeface="Wingdings" pitchFamily="2" charset="2"/>
              <a:buChar char="§"/>
            </a:pPr>
            <a:endParaRPr lang="cs-CZ" dirty="0" smtClean="0"/>
          </a:p>
          <a:p>
            <a:pPr marL="539750" indent="-539750">
              <a:buFont typeface="Wingdings" pitchFamily="2" charset="2"/>
              <a:buChar char="§"/>
            </a:pPr>
            <a:r>
              <a:rPr lang="cs-CZ" dirty="0" smtClean="0"/>
              <a:t>lidé chodí hodně oblečení, lyžují, bruslí, sáňkují</a:t>
            </a:r>
          </a:p>
          <a:p>
            <a:pPr marL="539750" indent="-539750">
              <a:buNone/>
            </a:pPr>
            <a:endParaRPr lang="cs-CZ" dirty="0" smtClean="0"/>
          </a:p>
          <a:p>
            <a:pPr marL="539750" indent="-539750">
              <a:buFont typeface="Wingdings" pitchFamily="2" charset="2"/>
              <a:buChar char="§"/>
            </a:pPr>
            <a:r>
              <a:rPr lang="cs-CZ" dirty="0" smtClean="0"/>
              <a:t>děti se těší na Vánoce a rozdávání dárků</a:t>
            </a:r>
          </a:p>
          <a:p>
            <a:pPr marL="539750" indent="-539750">
              <a:buFont typeface="Wingdings" pitchFamily="2" charset="2"/>
              <a:buChar char="§"/>
            </a:pPr>
            <a:endParaRPr lang="cs-CZ" dirty="0" smtClean="0"/>
          </a:p>
          <a:p>
            <a:pPr marL="539750" indent="-539750">
              <a:buFont typeface="Wingdings" pitchFamily="2" charset="2"/>
              <a:buChar char="§"/>
            </a:pPr>
            <a:r>
              <a:rPr lang="cs-CZ" dirty="0" smtClean="0"/>
              <a:t>poslední den v roce vítáme nový rok</a:t>
            </a:r>
          </a:p>
          <a:p>
            <a:endParaRPr lang="cs-CZ" dirty="0"/>
          </a:p>
        </p:txBody>
      </p:sp>
      <p:pic>
        <p:nvPicPr>
          <p:cNvPr id="5123" name="Picture 3" descr="C:\Documents and Settings\Honza\Local Settings\Temporary Internet Files\Content.IE5\OODHBRGK\MC9003986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5084874"/>
            <a:ext cx="1735658" cy="13684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67687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Zápis:</a:t>
            </a:r>
          </a:p>
          <a:p>
            <a:r>
              <a:rPr lang="cs-CZ" sz="2800" dirty="0" smtClean="0"/>
              <a:t>Jaro – březen, duben, květen</a:t>
            </a:r>
          </a:p>
          <a:p>
            <a:r>
              <a:rPr lang="cs-CZ" sz="2800" dirty="0" smtClean="0"/>
              <a:t>Léto – červen, červenec, srpen</a:t>
            </a:r>
          </a:p>
          <a:p>
            <a:r>
              <a:rPr lang="cs-CZ" sz="2800" dirty="0" smtClean="0"/>
              <a:t>Podzim – září, říjen, listopad</a:t>
            </a:r>
          </a:p>
          <a:p>
            <a:r>
              <a:rPr lang="cs-CZ" sz="2800" dirty="0" smtClean="0"/>
              <a:t>Zima – prosinec, leden, únor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Nakreslí obrázek ročního období, které mají nejraději.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165</TotalTime>
  <Words>437</Words>
  <Application>Microsoft Office PowerPoint</Application>
  <PresentationFormat>Předvádění na obrazovce (4:3)</PresentationFormat>
  <Paragraphs>98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 PROMĚNY PŘÍRODY  VY_32_INOVACE_15_03 Tato práce je šířena pod licencí CC BY-SA 3.0.  Odkazy a citace jsou platné k datu vytvoření této práce. </vt:lpstr>
      <vt:lpstr>Prezentace aplikace PowerPoint</vt:lpstr>
      <vt:lpstr>JARO</vt:lpstr>
      <vt:lpstr>JARO</vt:lpstr>
      <vt:lpstr>JARO</vt:lpstr>
      <vt:lpstr>LÉTO</vt:lpstr>
      <vt:lpstr>LÉTO</vt:lpstr>
      <vt:lpstr>PODZIM</vt:lpstr>
      <vt:lpstr>PODZIM</vt:lpstr>
      <vt:lpstr>PODZIM</vt:lpstr>
      <vt:lpstr>ZIMA</vt:lpstr>
      <vt:lpstr>ZIMA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PROMĚNY PŘÍRODY</dc:title>
  <dc:creator>ahoj</dc:creator>
  <cp:lastModifiedBy>hornakova</cp:lastModifiedBy>
  <cp:revision>27</cp:revision>
  <dcterms:created xsi:type="dcterms:W3CDTF">2013-01-09T21:49:35Z</dcterms:created>
  <dcterms:modified xsi:type="dcterms:W3CDTF">2013-07-01T19:29:35Z</dcterms:modified>
</cp:coreProperties>
</file>