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8FA4-B89D-4FCB-B9F5-F7CC7313CB08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3D9C9F7-B1D3-4809-851C-DDA22113AA8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8FA4-B89D-4FCB-B9F5-F7CC7313CB08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9C9F7-B1D3-4809-851C-DDA22113AA8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8FA4-B89D-4FCB-B9F5-F7CC7313CB08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3D9C9F7-B1D3-4809-851C-DDA22113AA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8FA4-B89D-4FCB-B9F5-F7CC7313CB08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9C9F7-B1D3-4809-851C-DDA22113AA8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8FA4-B89D-4FCB-B9F5-F7CC7313CB08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9C9F7-B1D3-4809-851C-DDA22113AA8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8FA4-B89D-4FCB-B9F5-F7CC7313CB08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9C9F7-B1D3-4809-851C-DDA22113AA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8FA4-B89D-4FCB-B9F5-F7CC7313CB08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9C9F7-B1D3-4809-851C-DDA22113AA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8FA4-B89D-4FCB-B9F5-F7CC7313CB08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9C9F7-B1D3-4809-851C-DDA22113AA8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8FA4-B89D-4FCB-B9F5-F7CC7313CB08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3D9C9F7-B1D3-4809-851C-DDA22113AA8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8FA4-B89D-4FCB-B9F5-F7CC7313CB08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9C9F7-B1D3-4809-851C-DDA22113AA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8FA4-B89D-4FCB-B9F5-F7CC7313CB08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9C9F7-B1D3-4809-851C-DDA22113AA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F338FA4-B89D-4FCB-B9F5-F7CC7313CB08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3D9C9F7-B1D3-4809-851C-DDA22113AA8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ZDRAVÁ VÝŽIVA</a:t>
            </a:r>
            <a:endParaRPr lang="cs-CZ" dirty="0"/>
          </a:p>
        </p:txBody>
      </p:sp>
      <p:pic>
        <p:nvPicPr>
          <p:cNvPr id="1026" name="Picture 2" descr="C:\Documents and Settings\Honza\Plocha\Práce Eva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3284984"/>
            <a:ext cx="5781675" cy="14478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323528" y="2492896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VY_32_INOVACE_16_03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15616" y="5517232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Tato práce je šířena pod licencí CC BY-SA 3.0.                                                         Odkazy a citace jsou platné k datu vytvoření této práce.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Škola: Základní škola Trávníky Otrokovice, příspěvková organizace</a:t>
            </a:r>
            <a:br>
              <a:rPr lang="cs-CZ" sz="1800" dirty="0" smtClean="0"/>
            </a:br>
            <a:r>
              <a:rPr lang="cs-CZ" sz="1800" dirty="0" smtClean="0"/>
              <a:t>Číslo projektu: CZ.1.07/1.4.00/21.2637</a:t>
            </a:r>
            <a:br>
              <a:rPr lang="cs-CZ" sz="1800" dirty="0" smtClean="0"/>
            </a:b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1447800"/>
            <a:ext cx="8136904" cy="4572000"/>
          </a:xfrm>
        </p:spPr>
        <p:txBody>
          <a:bodyPr>
            <a:normAutofit fontScale="77500" lnSpcReduction="20000"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None/>
              <a:tabLst>
                <a:tab pos="1428750" algn="l"/>
              </a:tabLst>
            </a:pP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Název výukového materiálu:	Zdravá výživa</a:t>
            </a:r>
            <a:endParaRPr lang="cs-CZ" sz="28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1428750" algn="l"/>
              </a:tabLst>
            </a:pP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Autor:          			               Mgr. Irena </a:t>
            </a:r>
            <a:r>
              <a:rPr lang="cs-CZ" sz="28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Miklová</a:t>
            </a:r>
            <a:endParaRPr lang="cs-CZ" sz="28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1428750" algn="l"/>
              </a:tabLst>
            </a:pP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Vytvořeno: 			               14. 1. 2013</a:t>
            </a:r>
            <a:endParaRPr lang="cs-CZ" sz="28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1428750" algn="l"/>
              </a:tabLst>
            </a:pP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Ročník: 			    	1. </a:t>
            </a: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- 3. </a:t>
            </a: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ročník</a:t>
            </a:r>
            <a:endParaRPr lang="cs-CZ" sz="28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1428750" algn="l"/>
              </a:tabLst>
            </a:pP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Vzdělávací oblast: 	  	Člověk a jeho svět</a:t>
            </a:r>
            <a:endParaRPr lang="cs-CZ" sz="28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1428750" algn="l"/>
              </a:tabLst>
            </a:pP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Vzdělávací obor: 		 Prvouka</a:t>
            </a:r>
            <a:endParaRPr lang="cs-CZ" sz="28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1428750" algn="l"/>
              </a:tabLst>
            </a:pP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Tematický okruh:                           	Člověk a jeho zdraví</a:t>
            </a:r>
            <a:endParaRPr lang="cs-CZ" sz="28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1428750" algn="l"/>
              </a:tabLst>
            </a:pP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Téma: 			   	Závěrečné shrnutí</a:t>
            </a:r>
            <a:endParaRPr lang="cs-CZ" sz="28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1428750" algn="l"/>
              </a:tabLst>
            </a:pP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Pomůcky: 			   	Pouzdro, karty Media </a:t>
            </a:r>
            <a:r>
              <a:rPr lang="cs-CZ" sz="28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Dida</a:t>
            </a: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, 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1428750" algn="l"/>
              </a:tabLst>
            </a:pP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    balící papír,PC </a:t>
            </a:r>
            <a:r>
              <a:rPr lang="cs-CZ" sz="28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dataprojektor</a:t>
            </a:r>
            <a:endParaRPr lang="cs-CZ" sz="28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1428750" algn="l"/>
              </a:tabLst>
            </a:pP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Anotace:   Žáci shlédnou prezentaci, odpoví na otázky, roztřídí karty podle pokynů učitele. Pyramidu potravin lze vytvářet v </a:t>
            </a:r>
            <a:r>
              <a:rPr lang="cs-CZ" sz="280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rámci </a:t>
            </a:r>
            <a:r>
              <a:rPr lang="cs-CZ" sz="280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Dne </a:t>
            </a: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zdraví. Napíší si vlastní jídelníček.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</a:tabLst>
            </a:pPr>
            <a:endParaRPr lang="cs-CZ" sz="20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1428750" algn="l"/>
              </a:tabLst>
            </a:pPr>
            <a:r>
              <a:rPr 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Materiál je určen pro bezplatné používání pro potřeby výuky a vzdělávání na všech typech škol a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1428750" algn="l"/>
              </a:tabLst>
            </a:pPr>
            <a:r>
              <a:rPr 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školských zařízeních. Jakékoliv další využití podléhá autorskému zákonu.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1428750" algn="l"/>
              </a:tabLst>
            </a:pPr>
            <a:r>
              <a:rPr 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Všechny objekty použité v této práci jsou součástí SW Microsoft® Office.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1428750" algn="l"/>
              </a:tabLst>
            </a:pPr>
            <a:r>
              <a:rPr 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Text je vlastní originální tvorbou autora.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922114"/>
          </a:xfrm>
        </p:spPr>
        <p:txBody>
          <a:bodyPr>
            <a:normAutofit/>
          </a:bodyPr>
          <a:lstStyle/>
          <a:p>
            <a:r>
              <a:rPr lang="cs-CZ" sz="4800" dirty="0" smtClean="0"/>
              <a:t>           </a:t>
            </a:r>
            <a:r>
              <a:rPr lang="cs-CZ" sz="4800" dirty="0" smtClean="0">
                <a:solidFill>
                  <a:schemeClr val="tx1"/>
                </a:solidFill>
              </a:rPr>
              <a:t>Zdravá výživa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052736"/>
            <a:ext cx="8291264" cy="54726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pPr>
              <a:buSzPct val="100000"/>
            </a:pPr>
            <a:r>
              <a:rPr lang="cs-CZ" dirty="0" smtClean="0"/>
              <a:t>Člověk se vyvíjí a s tím se vyvíjí i jeho strava.</a:t>
            </a:r>
          </a:p>
          <a:p>
            <a:endParaRPr lang="cs-CZ" dirty="0" smtClean="0"/>
          </a:p>
          <a:p>
            <a:pPr>
              <a:buSzPct val="100000"/>
            </a:pPr>
            <a:r>
              <a:rPr lang="cs-CZ" dirty="0" smtClean="0"/>
              <a:t>Malé děti pijí mléko, jak jim rostou zoubky přechází na tuhou stravu.</a:t>
            </a:r>
          </a:p>
          <a:p>
            <a:pPr>
              <a:buSzPct val="100000"/>
            </a:pPr>
            <a:endParaRPr lang="cs-CZ" dirty="0" smtClean="0"/>
          </a:p>
          <a:p>
            <a:pPr>
              <a:buSzPct val="100000"/>
            </a:pPr>
            <a:r>
              <a:rPr lang="cs-CZ" dirty="0" smtClean="0"/>
              <a:t>Největší zastoupení v naší stravě má mít: ovoce, zelenina, mléčné výrobky, maso a pečivo.</a:t>
            </a:r>
          </a:p>
          <a:p>
            <a:pPr>
              <a:buSzPct val="100000"/>
            </a:pPr>
            <a:endParaRPr lang="cs-CZ" dirty="0" smtClean="0"/>
          </a:p>
          <a:p>
            <a:pPr>
              <a:buSzPct val="100000"/>
            </a:pPr>
            <a:r>
              <a:rPr lang="cs-CZ" dirty="0" smtClean="0"/>
              <a:t>Vše je nutné pravidelně a dostatečně zapít </a:t>
            </a:r>
          </a:p>
          <a:p>
            <a:pPr>
              <a:buSzPct val="100000"/>
              <a:buNone/>
            </a:pPr>
            <a:r>
              <a:rPr lang="cs-CZ" dirty="0" smtClean="0"/>
              <a:t>   (ovocné a zeleninové šťávy, voda, čaj)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 descr="C:\Documents and Settings\Honza\Local Settings\Temporary Internet Files\Content.IE5\10IZCHB0\MC90041255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4725144"/>
            <a:ext cx="1596782" cy="16797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772400" cy="1143000"/>
          </a:xfrm>
        </p:spPr>
        <p:txBody>
          <a:bodyPr>
            <a:normAutofit/>
          </a:bodyPr>
          <a:lstStyle/>
          <a:p>
            <a:r>
              <a:rPr lang="cs-CZ" sz="4800" dirty="0" smtClean="0">
                <a:solidFill>
                  <a:schemeClr val="tx1"/>
                </a:solidFill>
              </a:rPr>
              <a:t>Základní denní jídla: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pPr algn="just">
              <a:buSzPct val="100000"/>
            </a:pPr>
            <a:r>
              <a:rPr lang="cs-CZ" i="1" dirty="0" smtClean="0"/>
              <a:t>SNÍDANĚ: </a:t>
            </a:r>
            <a:r>
              <a:rPr lang="cs-CZ" dirty="0" smtClean="0"/>
              <a:t>nejdůležitější jídlo dne, pomáhá probrat</a:t>
            </a:r>
          </a:p>
          <a:p>
            <a:pPr algn="just">
              <a:buSzPct val="100000"/>
              <a:buNone/>
            </a:pPr>
            <a:r>
              <a:rPr lang="cs-CZ" dirty="0" smtClean="0"/>
              <a:t>                     tělo k práci</a:t>
            </a:r>
          </a:p>
          <a:p>
            <a:pPr>
              <a:buSzPct val="100000"/>
              <a:buNone/>
            </a:pPr>
            <a:endParaRPr lang="cs-CZ" dirty="0" smtClean="0"/>
          </a:p>
          <a:p>
            <a:pPr>
              <a:buSzPct val="100000"/>
            </a:pPr>
            <a:r>
              <a:rPr lang="cs-CZ" i="1" dirty="0" smtClean="0"/>
              <a:t>SVAČINA: </a:t>
            </a:r>
            <a:r>
              <a:rPr lang="cs-CZ" dirty="0" smtClean="0"/>
              <a:t>jogurt, přesnídávka</a:t>
            </a:r>
          </a:p>
          <a:p>
            <a:pPr>
              <a:buSzPct val="100000"/>
            </a:pPr>
            <a:endParaRPr lang="cs-CZ" i="1" dirty="0" smtClean="0"/>
          </a:p>
          <a:p>
            <a:pPr algn="just">
              <a:buSzPct val="100000"/>
            </a:pPr>
            <a:r>
              <a:rPr lang="cs-CZ" i="1" dirty="0" smtClean="0"/>
              <a:t>OBĚD: </a:t>
            </a:r>
            <a:r>
              <a:rPr lang="cs-CZ" dirty="0" smtClean="0"/>
              <a:t>skládá se z několika chodů, většinou </a:t>
            </a:r>
          </a:p>
          <a:p>
            <a:pPr algn="just">
              <a:buSzPct val="100000"/>
              <a:buNone/>
            </a:pPr>
            <a:r>
              <a:rPr lang="cs-CZ" dirty="0" smtClean="0"/>
              <a:t>                z polévky a hlavního jídla</a:t>
            </a:r>
          </a:p>
          <a:p>
            <a:pPr>
              <a:buSzPct val="100000"/>
            </a:pPr>
            <a:endParaRPr lang="cs-CZ" i="1" dirty="0" smtClean="0"/>
          </a:p>
          <a:p>
            <a:pPr>
              <a:buSzPct val="100000"/>
            </a:pPr>
            <a:r>
              <a:rPr lang="cs-CZ" i="1" dirty="0" smtClean="0"/>
              <a:t>ODPOLEDNÍ SVAČINA: </a:t>
            </a:r>
            <a:r>
              <a:rPr lang="cs-CZ" dirty="0" smtClean="0"/>
              <a:t>ovoce, zelenina</a:t>
            </a:r>
          </a:p>
          <a:p>
            <a:pPr>
              <a:buSzPct val="100000"/>
            </a:pPr>
            <a:endParaRPr lang="cs-CZ" i="1" dirty="0" smtClean="0"/>
          </a:p>
          <a:p>
            <a:pPr>
              <a:buSzPct val="100000"/>
            </a:pPr>
            <a:r>
              <a:rPr lang="cs-CZ" i="1" dirty="0" smtClean="0"/>
              <a:t>VEČEŘE: </a:t>
            </a:r>
            <a:r>
              <a:rPr lang="cs-CZ" dirty="0" smtClean="0"/>
              <a:t>měla by být lehká, aby se dobře spalo</a:t>
            </a:r>
            <a:endParaRPr lang="cs-CZ" dirty="0"/>
          </a:p>
        </p:txBody>
      </p:sp>
      <p:pic>
        <p:nvPicPr>
          <p:cNvPr id="2052" name="Picture 4" descr="C:\Documents and Settings\Honza\Local Settings\Temporary Internet Files\Content.IE5\QE4XELF6\MC90044187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2204864"/>
            <a:ext cx="1917700" cy="1689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88640"/>
            <a:ext cx="8784976" cy="6480720"/>
          </a:xfrm>
        </p:spPr>
        <p:txBody>
          <a:bodyPr>
            <a:normAutofit/>
          </a:bodyPr>
          <a:lstStyle/>
          <a:p>
            <a:pPr marL="0" algn="ctr">
              <a:buNone/>
            </a:pPr>
            <a:endParaRPr lang="cs-CZ" sz="4000" dirty="0" smtClean="0"/>
          </a:p>
          <a:p>
            <a:pPr marL="0" algn="ctr">
              <a:buNone/>
            </a:pPr>
            <a:r>
              <a:rPr lang="cs-CZ" sz="5400" b="1" u="sng" dirty="0" smtClean="0"/>
              <a:t>JÍME POMALU, V KLIDU A BEZE SPĚCHU!!!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 algn="ctr">
              <a:buNone/>
            </a:pPr>
            <a:r>
              <a:rPr lang="cs-CZ" sz="5400" b="1" u="sng" dirty="0" smtClean="0"/>
              <a:t>NEZAPOMEŇ SI VŽDY PŘED JÍDLEM UMÝT RUCE!!!</a:t>
            </a:r>
            <a:endParaRPr lang="cs-CZ" sz="5400" b="1" u="sng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980728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Pyramida zdraví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447800"/>
            <a:ext cx="8291264" cy="51495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				</a:t>
            </a:r>
            <a:r>
              <a:rPr lang="cs-CZ" sz="2400" dirty="0" smtClean="0"/>
              <a:t>             tuky</a:t>
            </a:r>
          </a:p>
          <a:p>
            <a:pPr>
              <a:buNone/>
            </a:pPr>
            <a:r>
              <a:rPr lang="cs-CZ" sz="2400" dirty="0" smtClean="0"/>
              <a:t>				            cukry</a:t>
            </a:r>
          </a:p>
          <a:p>
            <a:pPr>
              <a:buNone/>
            </a:pPr>
            <a:r>
              <a:rPr lang="cs-CZ" sz="2400" dirty="0" smtClean="0"/>
              <a:t>			                  mléko       maso</a:t>
            </a:r>
          </a:p>
          <a:p>
            <a:pPr>
              <a:buNone/>
            </a:pPr>
            <a:r>
              <a:rPr lang="cs-CZ" sz="2400" dirty="0" smtClean="0"/>
              <a:t>			               mléčné         drůbež</a:t>
            </a:r>
          </a:p>
          <a:p>
            <a:pPr>
              <a:buNone/>
            </a:pPr>
            <a:r>
              <a:rPr lang="cs-CZ" sz="2400" dirty="0" smtClean="0"/>
              <a:t>			          výrobky           ryby,vejce,</a:t>
            </a:r>
          </a:p>
          <a:p>
            <a:pPr>
              <a:buNone/>
            </a:pPr>
            <a:r>
              <a:rPr lang="cs-CZ" sz="2400" dirty="0" smtClean="0"/>
              <a:t>				                   </a:t>
            </a:r>
            <a:r>
              <a:rPr lang="cs-CZ" sz="2000" dirty="0" smtClean="0"/>
              <a:t>ořechy, luštěniny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         zelenina                ovoce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        	       ryby		pečivo</a:t>
            </a:r>
          </a:p>
          <a:p>
            <a:pPr>
              <a:buNone/>
            </a:pPr>
            <a:r>
              <a:rPr lang="cs-CZ" dirty="0" smtClean="0"/>
              <a:t>  		 obiloviny	      těstoviny	brambory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grpSp>
        <p:nvGrpSpPr>
          <p:cNvPr id="56" name="Skupina 55"/>
          <p:cNvGrpSpPr/>
          <p:nvPr/>
        </p:nvGrpSpPr>
        <p:grpSpPr>
          <a:xfrm>
            <a:off x="1043608" y="1052736"/>
            <a:ext cx="7200800" cy="5472608"/>
            <a:chOff x="683568" y="1052736"/>
            <a:chExt cx="7200800" cy="5472608"/>
          </a:xfrm>
        </p:grpSpPr>
        <p:cxnSp>
          <p:nvCxnSpPr>
            <p:cNvPr id="23" name="Přímá spojovací čára 22"/>
            <p:cNvCxnSpPr/>
            <p:nvPr/>
          </p:nvCxnSpPr>
          <p:spPr>
            <a:xfrm flipH="1">
              <a:off x="683568" y="1052736"/>
              <a:ext cx="3312368" cy="5472608"/>
            </a:xfrm>
            <a:prstGeom prst="line">
              <a:avLst/>
            </a:prstGeom>
            <a:ln w="444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>
              <a:off x="3995936" y="1052736"/>
              <a:ext cx="3888432" cy="5472608"/>
            </a:xfrm>
            <a:prstGeom prst="line">
              <a:avLst/>
            </a:prstGeom>
            <a:ln w="444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ovací čára 28"/>
            <p:cNvCxnSpPr/>
            <p:nvPr/>
          </p:nvCxnSpPr>
          <p:spPr>
            <a:xfrm>
              <a:off x="683568" y="6525344"/>
              <a:ext cx="7200800" cy="0"/>
            </a:xfrm>
            <a:prstGeom prst="line">
              <a:avLst/>
            </a:prstGeom>
            <a:ln w="444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>
              <a:off x="3203848" y="2348880"/>
              <a:ext cx="1728192" cy="0"/>
            </a:xfrm>
            <a:prstGeom prst="line">
              <a:avLst/>
            </a:prstGeom>
            <a:ln w="444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ovací čára 42"/>
            <p:cNvCxnSpPr/>
            <p:nvPr/>
          </p:nvCxnSpPr>
          <p:spPr>
            <a:xfrm>
              <a:off x="1979712" y="4365104"/>
              <a:ext cx="4392488" cy="0"/>
            </a:xfrm>
            <a:prstGeom prst="line">
              <a:avLst/>
            </a:prstGeom>
            <a:ln w="444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Přímá spojovací čára 51"/>
            <p:cNvCxnSpPr/>
            <p:nvPr/>
          </p:nvCxnSpPr>
          <p:spPr>
            <a:xfrm>
              <a:off x="1403648" y="5301208"/>
              <a:ext cx="5616624" cy="0"/>
            </a:xfrm>
            <a:prstGeom prst="line">
              <a:avLst/>
            </a:prstGeom>
            <a:ln w="444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Přímá spojovací čára 54"/>
            <p:cNvCxnSpPr/>
            <p:nvPr/>
          </p:nvCxnSpPr>
          <p:spPr>
            <a:xfrm>
              <a:off x="4067944" y="2348880"/>
              <a:ext cx="0" cy="2952328"/>
            </a:xfrm>
            <a:prstGeom prst="line">
              <a:avLst/>
            </a:prstGeom>
            <a:ln w="444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Vytvoření pyramidy zdravých potravin </a:t>
            </a:r>
            <a:r>
              <a:rPr lang="cs-CZ" sz="3400" dirty="0" smtClean="0">
                <a:solidFill>
                  <a:schemeClr val="tx1"/>
                </a:solidFill>
              </a:rPr>
              <a:t>(kolektivní práce pro </a:t>
            </a:r>
            <a:r>
              <a:rPr lang="cs-CZ" sz="3400" dirty="0" smtClean="0">
                <a:solidFill>
                  <a:schemeClr val="tx1"/>
                </a:solidFill>
              </a:rPr>
              <a:t>4 – 5 žáků</a:t>
            </a:r>
            <a:r>
              <a:rPr lang="cs-CZ" sz="3400" dirty="0" smtClean="0">
                <a:solidFill>
                  <a:schemeClr val="tx1"/>
                </a:solidFill>
              </a:rPr>
              <a:t>)</a:t>
            </a:r>
            <a:endParaRPr lang="cs-CZ" sz="34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endParaRPr lang="cs-CZ" sz="3200" dirty="0" smtClean="0"/>
          </a:p>
          <a:p>
            <a:pPr marL="514350" indent="-514350">
              <a:buSzPct val="100000"/>
              <a:buFont typeface="+mj-lt"/>
              <a:buAutoNum type="alphaLcParenR"/>
            </a:pPr>
            <a:r>
              <a:rPr lang="cs-CZ" sz="3200" dirty="0" smtClean="0"/>
              <a:t>přinést letáky s nabídkou potravin</a:t>
            </a:r>
          </a:p>
          <a:p>
            <a:pPr marL="514350" indent="-514350">
              <a:buSzPct val="100000"/>
              <a:buFont typeface="+mj-lt"/>
              <a:buAutoNum type="alphaLcParenR"/>
            </a:pPr>
            <a:endParaRPr lang="cs-CZ" sz="3200" dirty="0" smtClean="0"/>
          </a:p>
          <a:p>
            <a:pPr marL="514350" indent="-514350">
              <a:buSzPct val="100000"/>
              <a:buFont typeface="+mj-lt"/>
              <a:buAutoNum type="alphaLcParenR"/>
            </a:pPr>
            <a:r>
              <a:rPr lang="cs-CZ" sz="3200" dirty="0" smtClean="0"/>
              <a:t>připravit na balícím papíře pyramidu</a:t>
            </a:r>
          </a:p>
          <a:p>
            <a:pPr marL="514350" indent="-514350">
              <a:buSzPct val="100000"/>
              <a:buFont typeface="+mj-lt"/>
              <a:buAutoNum type="alphaLcParenR"/>
            </a:pPr>
            <a:endParaRPr lang="cs-CZ" sz="3200" dirty="0" smtClean="0"/>
          </a:p>
          <a:p>
            <a:pPr marL="514350" indent="-514350">
              <a:buSzPct val="100000"/>
              <a:buFont typeface="+mj-lt"/>
              <a:buAutoNum type="alphaLcParenR"/>
            </a:pPr>
            <a:r>
              <a:rPr lang="cs-CZ" sz="3200" dirty="0" smtClean="0"/>
              <a:t>vystříhat potraviny a lepit do pyramidy</a:t>
            </a:r>
            <a:endParaRPr lang="cs-CZ" sz="3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994122"/>
          </a:xfrm>
        </p:spPr>
        <p:txBody>
          <a:bodyPr>
            <a:noAutofit/>
          </a:bodyPr>
          <a:lstStyle/>
          <a:p>
            <a:r>
              <a:rPr lang="cs-CZ" sz="4800" dirty="0" smtClean="0">
                <a:solidFill>
                  <a:schemeClr val="tx1"/>
                </a:solidFill>
              </a:rPr>
              <a:t>Práce s kartami Media </a:t>
            </a:r>
            <a:r>
              <a:rPr lang="cs-CZ" sz="4800" dirty="0" err="1" smtClean="0">
                <a:solidFill>
                  <a:schemeClr val="tx1"/>
                </a:solidFill>
              </a:rPr>
              <a:t>Dida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indent="-514350">
              <a:buSzPct val="100000"/>
              <a:buFont typeface="+mj-lt"/>
              <a:buAutoNum type="alphaLcParenR"/>
            </a:pPr>
            <a:r>
              <a:rPr lang="cs-CZ" sz="3200" dirty="0" smtClean="0"/>
              <a:t>vybrat karty s potravinami</a:t>
            </a:r>
          </a:p>
          <a:p>
            <a:pPr marL="514350" indent="-514350">
              <a:buSzPct val="100000"/>
              <a:buFont typeface="+mj-lt"/>
              <a:buAutoNum type="alphaLcParenR"/>
            </a:pPr>
            <a:r>
              <a:rPr lang="cs-CZ" sz="3200" dirty="0" smtClean="0"/>
              <a:t>rozdat  je dětem</a:t>
            </a:r>
          </a:p>
          <a:p>
            <a:pPr marL="514350" indent="-514350">
              <a:buSzPct val="100000"/>
              <a:buFont typeface="+mj-lt"/>
              <a:buAutoNum type="alphaLcParenR"/>
            </a:pPr>
            <a:r>
              <a:rPr lang="cs-CZ" sz="3200" dirty="0" smtClean="0"/>
              <a:t>rozdělit karty na mléčné výrobky, pečivo, ovoce, zeleninu, cukrovinky, masné výrobky, nápoje</a:t>
            </a:r>
          </a:p>
          <a:p>
            <a:pPr marL="514350" indent="-514350">
              <a:buSzPct val="100000"/>
              <a:buFont typeface="+mj-lt"/>
              <a:buAutoNum type="alphaLcParenR"/>
            </a:pPr>
            <a:r>
              <a:rPr lang="cs-CZ" sz="3200" dirty="0" smtClean="0"/>
              <a:t>ve skupinách je seřadit podle abecedy</a:t>
            </a:r>
          </a:p>
          <a:p>
            <a:pPr marL="514350" indent="-514350">
              <a:buSzPct val="100000"/>
              <a:buFont typeface="+mj-lt"/>
              <a:buAutoNum type="alphaLcParenR"/>
            </a:pPr>
            <a:r>
              <a:rPr lang="cs-CZ" sz="3200" dirty="0" smtClean="0"/>
              <a:t>rozdělit je na snídaně, svačiny, obědy, večeře</a:t>
            </a:r>
          </a:p>
          <a:p>
            <a:pPr marL="514350" indent="-514350">
              <a:buSzPct val="100000"/>
              <a:buFont typeface="+mj-lt"/>
              <a:buAutoNum type="alphaLcParenR"/>
            </a:pPr>
            <a:r>
              <a:rPr lang="cs-CZ" sz="3200" dirty="0" smtClean="0"/>
              <a:t>sestavit jídelníček</a:t>
            </a:r>
            <a:r>
              <a:rPr lang="cs-CZ" dirty="0" smtClean="0"/>
              <a:t>	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Můj jídelníček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3600" dirty="0" smtClean="0"/>
              <a:t>snídaně</a:t>
            </a:r>
          </a:p>
          <a:p>
            <a:pPr>
              <a:buNone/>
            </a:pPr>
            <a:r>
              <a:rPr lang="cs-CZ" sz="3600" dirty="0" smtClean="0"/>
              <a:t>	svačina</a:t>
            </a:r>
          </a:p>
          <a:p>
            <a:pPr>
              <a:buNone/>
            </a:pPr>
            <a:r>
              <a:rPr lang="cs-CZ" sz="3600" dirty="0" smtClean="0"/>
              <a:t>	oběd</a:t>
            </a:r>
          </a:p>
          <a:p>
            <a:pPr>
              <a:buNone/>
            </a:pPr>
            <a:r>
              <a:rPr lang="cs-CZ" sz="3600" dirty="0" smtClean="0"/>
              <a:t>	svačina</a:t>
            </a:r>
          </a:p>
          <a:p>
            <a:pPr>
              <a:buNone/>
            </a:pPr>
            <a:r>
              <a:rPr lang="cs-CZ" sz="3600" dirty="0" smtClean="0"/>
              <a:t>	večeře</a:t>
            </a:r>
            <a:endParaRPr lang="cs-CZ" sz="3600" dirty="0"/>
          </a:p>
        </p:txBody>
      </p:sp>
      <p:grpSp>
        <p:nvGrpSpPr>
          <p:cNvPr id="27" name="Skupina 26"/>
          <p:cNvGrpSpPr/>
          <p:nvPr/>
        </p:nvGrpSpPr>
        <p:grpSpPr>
          <a:xfrm>
            <a:off x="1187624" y="2348880"/>
            <a:ext cx="6696744" cy="3168352"/>
            <a:chOff x="1187624" y="2348880"/>
            <a:chExt cx="5904656" cy="3099475"/>
          </a:xfrm>
        </p:grpSpPr>
        <p:cxnSp>
          <p:nvCxnSpPr>
            <p:cNvPr id="5" name="Přímá spojovací čára 4"/>
            <p:cNvCxnSpPr/>
            <p:nvPr/>
          </p:nvCxnSpPr>
          <p:spPr>
            <a:xfrm>
              <a:off x="1187624" y="2348880"/>
              <a:ext cx="0" cy="3099475"/>
            </a:xfrm>
            <a:prstGeom prst="line">
              <a:avLst/>
            </a:prstGeom>
            <a:ln w="444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ovací čára 6"/>
            <p:cNvCxnSpPr/>
            <p:nvPr/>
          </p:nvCxnSpPr>
          <p:spPr>
            <a:xfrm>
              <a:off x="1187624" y="5448355"/>
              <a:ext cx="5904656" cy="0"/>
            </a:xfrm>
            <a:prstGeom prst="line">
              <a:avLst/>
            </a:prstGeom>
            <a:ln w="444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ovací čára 8"/>
            <p:cNvCxnSpPr/>
            <p:nvPr/>
          </p:nvCxnSpPr>
          <p:spPr>
            <a:xfrm>
              <a:off x="1187624" y="2348880"/>
              <a:ext cx="5904656" cy="0"/>
            </a:xfrm>
            <a:prstGeom prst="line">
              <a:avLst/>
            </a:prstGeom>
            <a:ln w="444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ovací čára 10"/>
            <p:cNvCxnSpPr/>
            <p:nvPr/>
          </p:nvCxnSpPr>
          <p:spPr>
            <a:xfrm>
              <a:off x="7092280" y="2348880"/>
              <a:ext cx="0" cy="3099475"/>
            </a:xfrm>
            <a:prstGeom prst="line">
              <a:avLst/>
            </a:prstGeom>
            <a:ln w="444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ovací čára 13"/>
            <p:cNvCxnSpPr/>
            <p:nvPr/>
          </p:nvCxnSpPr>
          <p:spPr>
            <a:xfrm flipH="1">
              <a:off x="2901879" y="2348880"/>
              <a:ext cx="13937" cy="3099475"/>
            </a:xfrm>
            <a:prstGeom prst="line">
              <a:avLst/>
            </a:prstGeom>
            <a:ln w="444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>
              <a:off x="1187624" y="2982863"/>
              <a:ext cx="5904656" cy="0"/>
            </a:xfrm>
            <a:prstGeom prst="line">
              <a:avLst/>
            </a:prstGeom>
            <a:ln w="444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17"/>
            <p:cNvCxnSpPr/>
            <p:nvPr/>
          </p:nvCxnSpPr>
          <p:spPr>
            <a:xfrm>
              <a:off x="1187624" y="3616847"/>
              <a:ext cx="5904656" cy="0"/>
            </a:xfrm>
            <a:prstGeom prst="line">
              <a:avLst/>
            </a:prstGeom>
            <a:ln w="444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>
              <a:off x="1187624" y="4180388"/>
              <a:ext cx="5904656" cy="0"/>
            </a:xfrm>
            <a:prstGeom prst="line">
              <a:avLst/>
            </a:prstGeom>
            <a:ln w="444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ovací čára 21"/>
            <p:cNvCxnSpPr/>
            <p:nvPr/>
          </p:nvCxnSpPr>
          <p:spPr>
            <a:xfrm>
              <a:off x="1187624" y="4814371"/>
              <a:ext cx="5904656" cy="0"/>
            </a:xfrm>
            <a:prstGeom prst="line">
              <a:avLst/>
            </a:prstGeom>
            <a:ln w="444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115</TotalTime>
  <Words>250</Words>
  <Application>Microsoft Office PowerPoint</Application>
  <PresentationFormat>Předvádění na obrazovce (4:3)</PresentationFormat>
  <Paragraphs>82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Jmění</vt:lpstr>
      <vt:lpstr>ZDRAVÁ VÝŽIVA</vt:lpstr>
      <vt:lpstr>Škola: Základní škola Trávníky Otrokovice, příspěvková organizace Číslo projektu: CZ.1.07/1.4.00/21.2637 </vt:lpstr>
      <vt:lpstr>           Zdravá výživa</vt:lpstr>
      <vt:lpstr>Základní denní jídla:</vt:lpstr>
      <vt:lpstr>Snímek 5</vt:lpstr>
      <vt:lpstr>Pyramida zdraví</vt:lpstr>
      <vt:lpstr>Vytvoření pyramidy zdravých potravin (kolektivní práce pro 4 – 5 žáků)</vt:lpstr>
      <vt:lpstr>Práce s kartami Media Dida</vt:lpstr>
      <vt:lpstr>Můj jídelníček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ZDRAVÁ VÝŽIVA</dc:title>
  <dc:creator>ahoj</dc:creator>
  <cp:lastModifiedBy>oem</cp:lastModifiedBy>
  <cp:revision>19</cp:revision>
  <dcterms:created xsi:type="dcterms:W3CDTF">2013-01-09T21:51:11Z</dcterms:created>
  <dcterms:modified xsi:type="dcterms:W3CDTF">2013-06-13T18:28:07Z</dcterms:modified>
</cp:coreProperties>
</file>