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2" r:id="rId6"/>
    <p:sldId id="269" r:id="rId7"/>
    <p:sldId id="258" r:id="rId8"/>
    <p:sldId id="261" r:id="rId9"/>
    <p:sldId id="263" r:id="rId10"/>
    <p:sldId id="266" r:id="rId11"/>
    <p:sldId id="265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5" autoAdjust="0"/>
    <p:restoredTop sz="93394" autoAdjust="0"/>
  </p:normalViewPr>
  <p:slideViewPr>
    <p:cSldViewPr>
      <p:cViewPr varScale="1">
        <p:scale>
          <a:sx n="73" d="100"/>
          <a:sy n="73" d="100"/>
        </p:scale>
        <p:origin x="-10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5E2895-9EF4-472E-8C65-840B898EF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AF4BA-59F0-40D2-84B9-E40AD025C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Clovek-a-priroda/Vyukove-tabulky/Clovek-Obehova-soustava.html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944215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Naše tělo</a:t>
            </a:r>
            <a:br>
              <a:rPr lang="cs-CZ" dirty="0" smtClean="0"/>
            </a:br>
            <a:r>
              <a:rPr lang="cs-CZ" sz="1200" dirty="0" smtClean="0"/>
              <a:t>VY_32_INOVACE_17_03</a:t>
            </a:r>
            <a:endParaRPr lang="cs-CZ" dirty="0"/>
          </a:p>
        </p:txBody>
      </p:sp>
      <p:pic>
        <p:nvPicPr>
          <p:cNvPr id="1026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708920"/>
            <a:ext cx="5781675" cy="1447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5733256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Tato práce je šířena pod licencí CC BY-SA 3.0. Odkazy a citace jsou platné k datu vytvoření této práce.</a:t>
            </a:r>
            <a:endParaRPr lang="cs-CZ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86409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	                  Naše tělo</a:t>
            </a:r>
            <a:endParaRPr lang="cs-CZ" sz="14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  			                  Mgr. Irena </a:t>
            </a:r>
            <a:r>
              <a:rPr lang="cs-CZ" sz="14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Miklová</a:t>
            </a:r>
            <a:endParaRPr lang="cs-CZ" sz="14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                  27. 2. 2013</a:t>
            </a:r>
            <a:endParaRPr lang="cs-CZ" sz="14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			                  1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. -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. ročník</a:t>
            </a:r>
            <a:endParaRPr lang="cs-CZ" sz="14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	  		                  Člověk a jeho svět</a:t>
            </a:r>
            <a:endParaRPr lang="cs-CZ" sz="14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		    	                  Prvouka</a:t>
            </a:r>
            <a:endParaRPr lang="cs-CZ" sz="14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                          	                  Člověk a jeho zdraví</a:t>
            </a:r>
            <a:endParaRPr lang="cs-CZ" sz="14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                  Závěrečné shrnutí</a:t>
            </a:r>
            <a:endParaRPr lang="cs-CZ" sz="14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			                  Pouzdro, papír, PC, </a:t>
            </a:r>
            <a:r>
              <a:rPr lang="cs-CZ" sz="14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dataprojektor</a:t>
            </a:r>
            <a:endParaRPr lang="cs-CZ" sz="14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  </a:t>
            </a:r>
            <a:r>
              <a:rPr lang="en-US" sz="14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Jednod</a:t>
            </a:r>
            <a:r>
              <a:rPr lang="cs-CZ" sz="14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uché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seznámení se stavbou lidského těla, jeho částmi. Po shlédnutí prezentace, odpoví na otázky a </a:t>
            </a:r>
            <a:endParaRPr lang="en-US" sz="14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napíší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krátký </a:t>
            </a:r>
            <a:r>
              <a:rPr lang="cs-CZ" sz="14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testík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sz="14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i="1" dirty="0" smtClean="0"/>
              <a:t>Zdroj</a:t>
            </a:r>
            <a:r>
              <a:rPr lang="cs-CZ" sz="1400" i="1" dirty="0" smtClean="0"/>
              <a:t>:</a:t>
            </a:r>
            <a:endParaRPr lang="en-US" sz="1400" i="1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en-US" sz="1400" dirty="0" smtClean="0"/>
              <a:t>[1 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r>
              <a:rPr lang="cs-CZ" sz="1400" i="1" dirty="0" smtClean="0"/>
              <a:t>PRVOUKA 2: učebnice pro 2. ročník základní školy</a:t>
            </a:r>
            <a:r>
              <a:rPr lang="cs-CZ" sz="1400" dirty="0" smtClean="0"/>
              <a:t>. Brno: Nová škola, 2003, strana 26. ISBN 80-7289-034-4.</a:t>
            </a:r>
            <a:endParaRPr lang="cs-CZ" sz="14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[2], [3], [4], [10], [11], [12], [13],  [14], [15]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– </a:t>
            </a: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ob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</a:t>
            </a:r>
            <a:r>
              <a:rPr lang="en-US" sz="14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ekt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y</a:t>
            </a: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v této práci </a:t>
            </a:r>
            <a:r>
              <a:rPr lang="en-US" sz="1400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jsou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součásti SW Microsoft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® Office</a:t>
            </a:r>
            <a:endParaRPr lang="en-US" sz="14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[5] </a:t>
            </a: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200" i="1" dirty="0" smtClean="0">
                <a:hlinkClick r:id="rId2"/>
              </a:rPr>
              <a:t>http://www.</a:t>
            </a:r>
            <a:r>
              <a:rPr lang="cs-CZ" sz="1200" i="1" dirty="0" err="1" smtClean="0">
                <a:hlinkClick r:id="rId2"/>
              </a:rPr>
              <a:t>datakabinet.cz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cs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Vyukove</a:t>
            </a:r>
            <a:r>
              <a:rPr lang="cs-CZ" sz="1200" i="1" dirty="0" smtClean="0">
                <a:hlinkClick r:id="rId2"/>
              </a:rPr>
              <a:t>-</a:t>
            </a:r>
            <a:r>
              <a:rPr lang="cs-CZ" sz="1200" i="1" dirty="0" err="1" smtClean="0">
                <a:hlinkClick r:id="rId2"/>
              </a:rPr>
              <a:t>materialy</a:t>
            </a:r>
            <a:r>
              <a:rPr lang="cs-CZ" sz="1200" i="1" dirty="0" smtClean="0">
                <a:hlinkClick r:id="rId2"/>
              </a:rPr>
              <a:t>-a-data/</a:t>
            </a:r>
            <a:r>
              <a:rPr lang="cs-CZ" sz="1200" i="1" dirty="0" err="1" smtClean="0">
                <a:hlinkClick r:id="rId2"/>
              </a:rPr>
              <a:t>Clovek</a:t>
            </a:r>
            <a:r>
              <a:rPr lang="cs-CZ" sz="1200" i="1" dirty="0" smtClean="0">
                <a:hlinkClick r:id="rId2"/>
              </a:rPr>
              <a:t>-a-</a:t>
            </a:r>
            <a:r>
              <a:rPr lang="cs-CZ" sz="1200" i="1" dirty="0" err="1" smtClean="0">
                <a:hlinkClick r:id="rId2"/>
              </a:rPr>
              <a:t>priroda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Vyukove</a:t>
            </a:r>
            <a:r>
              <a:rPr lang="cs-CZ" sz="1200" i="1" dirty="0" smtClean="0">
                <a:hlinkClick r:id="rId2"/>
              </a:rPr>
              <a:t>-tabulky/</a:t>
            </a:r>
            <a:r>
              <a:rPr lang="cs-CZ" sz="1200" i="1" dirty="0" err="1" smtClean="0">
                <a:hlinkClick r:id="rId2"/>
              </a:rPr>
              <a:t>Clovek</a:t>
            </a:r>
            <a:r>
              <a:rPr lang="cs-CZ" sz="1200" i="1" dirty="0" smtClean="0">
                <a:hlinkClick r:id="rId2"/>
              </a:rPr>
              <a:t>-</a:t>
            </a:r>
            <a:r>
              <a:rPr lang="cs-CZ" sz="1200" i="1" dirty="0" err="1" smtClean="0">
                <a:hlinkClick r:id="rId2"/>
              </a:rPr>
              <a:t>Travici</a:t>
            </a:r>
            <a:r>
              <a:rPr lang="cs-CZ" sz="1200" i="1" dirty="0" smtClean="0">
                <a:hlinkClick r:id="rId2"/>
              </a:rPr>
              <a:t>-soustava.</a:t>
            </a:r>
            <a:r>
              <a:rPr lang="cs-CZ" sz="1200" i="1" dirty="0" err="1" smtClean="0">
                <a:hlinkClick r:id="rId2"/>
              </a:rPr>
              <a:t>html</a:t>
            </a:r>
            <a:endParaRPr lang="cs-CZ" sz="1200" i="1" dirty="0" smtClean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[6]</a:t>
            </a:r>
            <a:r>
              <a:rPr lang="cs-CZ" sz="1400" i="1" dirty="0" smtClean="0"/>
              <a:t> </a:t>
            </a:r>
            <a:r>
              <a:rPr lang="cs-CZ" sz="1200" i="1" dirty="0" smtClean="0"/>
              <a:t>, </a:t>
            </a: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[7</a:t>
            </a:r>
            <a:r>
              <a:rPr lang="en-US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]</a:t>
            </a:r>
            <a:r>
              <a:rPr lang="cs-CZ" sz="1200" i="1" dirty="0" smtClean="0">
                <a:hlinkClick r:id="rId2"/>
              </a:rPr>
              <a:t> http://www.</a:t>
            </a:r>
            <a:r>
              <a:rPr lang="cs-CZ" sz="1200" i="1" dirty="0" err="1" smtClean="0">
                <a:hlinkClick r:id="rId2"/>
              </a:rPr>
              <a:t>datakabinet.cz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cs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Vyukove</a:t>
            </a:r>
            <a:r>
              <a:rPr lang="cs-CZ" sz="1200" i="1" dirty="0" smtClean="0">
                <a:hlinkClick r:id="rId2"/>
              </a:rPr>
              <a:t>-</a:t>
            </a:r>
            <a:r>
              <a:rPr lang="cs-CZ" sz="1200" i="1" dirty="0" err="1" smtClean="0">
                <a:hlinkClick r:id="rId2"/>
              </a:rPr>
              <a:t>materialy</a:t>
            </a:r>
            <a:r>
              <a:rPr lang="cs-CZ" sz="1200" i="1" dirty="0" smtClean="0">
                <a:hlinkClick r:id="rId2"/>
              </a:rPr>
              <a:t>-a-data/</a:t>
            </a:r>
            <a:r>
              <a:rPr lang="cs-CZ" sz="1200" i="1" dirty="0" err="1" smtClean="0">
                <a:hlinkClick r:id="rId2"/>
              </a:rPr>
              <a:t>Clovek</a:t>
            </a:r>
            <a:r>
              <a:rPr lang="cs-CZ" sz="1200" i="1" dirty="0" smtClean="0">
                <a:hlinkClick r:id="rId2"/>
              </a:rPr>
              <a:t>-a-</a:t>
            </a:r>
            <a:r>
              <a:rPr lang="cs-CZ" sz="1200" i="1" dirty="0" err="1" smtClean="0">
                <a:hlinkClick r:id="rId2"/>
              </a:rPr>
              <a:t>priroda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Vyukove</a:t>
            </a:r>
            <a:r>
              <a:rPr lang="cs-CZ" sz="1200" i="1" dirty="0" smtClean="0">
                <a:hlinkClick r:id="rId2"/>
              </a:rPr>
              <a:t>-tabulky/</a:t>
            </a:r>
            <a:r>
              <a:rPr lang="cs-CZ" sz="1200" i="1" dirty="0" err="1" smtClean="0">
                <a:hlinkClick r:id="rId2"/>
              </a:rPr>
              <a:t>Clovek</a:t>
            </a:r>
            <a:r>
              <a:rPr lang="cs-CZ" sz="1200" i="1" dirty="0" smtClean="0">
                <a:hlinkClick r:id="rId2"/>
              </a:rPr>
              <a:t>-</a:t>
            </a:r>
            <a:r>
              <a:rPr lang="cs-CZ" sz="1200" i="1" dirty="0" err="1" smtClean="0">
                <a:hlinkClick r:id="rId2"/>
              </a:rPr>
              <a:t>Dychaci</a:t>
            </a:r>
            <a:r>
              <a:rPr lang="cs-CZ" sz="1200" i="1" dirty="0" smtClean="0">
                <a:hlinkClick r:id="rId2"/>
              </a:rPr>
              <a:t>-soustava.</a:t>
            </a:r>
            <a:r>
              <a:rPr lang="cs-CZ" sz="1200" i="1" dirty="0" err="1" smtClean="0">
                <a:hlinkClick r:id="rId2"/>
              </a:rPr>
              <a:t>html</a:t>
            </a:r>
            <a:endParaRPr lang="cs-CZ" sz="1200" i="1" dirty="0" smtClean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[8]</a:t>
            </a:r>
            <a:r>
              <a:rPr lang="cs-CZ" sz="1400" i="1" dirty="0" smtClean="0">
                <a:hlinkClick r:id="rId2"/>
              </a:rPr>
              <a:t> </a:t>
            </a:r>
            <a:r>
              <a:rPr lang="cs-CZ" sz="1200" i="1" dirty="0" smtClean="0">
                <a:hlinkClick r:id="rId2"/>
              </a:rPr>
              <a:t>http://www.</a:t>
            </a:r>
            <a:r>
              <a:rPr lang="cs-CZ" sz="1200" i="1" dirty="0" err="1" smtClean="0">
                <a:hlinkClick r:id="rId2"/>
              </a:rPr>
              <a:t>datakabinet.cz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cs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Vyukove</a:t>
            </a:r>
            <a:r>
              <a:rPr lang="cs-CZ" sz="1200" i="1" dirty="0" smtClean="0">
                <a:hlinkClick r:id="rId2"/>
              </a:rPr>
              <a:t>-</a:t>
            </a:r>
            <a:r>
              <a:rPr lang="cs-CZ" sz="1200" i="1" dirty="0" err="1" smtClean="0">
                <a:hlinkClick r:id="rId2"/>
              </a:rPr>
              <a:t>materialy</a:t>
            </a:r>
            <a:r>
              <a:rPr lang="cs-CZ" sz="1200" i="1" dirty="0" smtClean="0">
                <a:hlinkClick r:id="rId2"/>
              </a:rPr>
              <a:t>-a-data/</a:t>
            </a:r>
            <a:r>
              <a:rPr lang="cs-CZ" sz="1200" i="1" dirty="0" err="1" smtClean="0">
                <a:hlinkClick r:id="rId2"/>
              </a:rPr>
              <a:t>Clovek</a:t>
            </a:r>
            <a:r>
              <a:rPr lang="cs-CZ" sz="1200" i="1" dirty="0" smtClean="0">
                <a:hlinkClick r:id="rId2"/>
              </a:rPr>
              <a:t>-a-</a:t>
            </a:r>
            <a:r>
              <a:rPr lang="cs-CZ" sz="1200" i="1" dirty="0" err="1" smtClean="0">
                <a:hlinkClick r:id="rId2"/>
              </a:rPr>
              <a:t>priroda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Vyukove</a:t>
            </a:r>
            <a:r>
              <a:rPr lang="cs-CZ" sz="1200" i="1" dirty="0" smtClean="0">
                <a:hlinkClick r:id="rId2"/>
              </a:rPr>
              <a:t>-tabulky/</a:t>
            </a:r>
            <a:r>
              <a:rPr lang="cs-CZ" sz="1200" i="1" dirty="0" err="1" smtClean="0">
                <a:hlinkClick r:id="rId2"/>
              </a:rPr>
              <a:t>Clovek</a:t>
            </a:r>
            <a:r>
              <a:rPr lang="cs-CZ" sz="1200" i="1" dirty="0" smtClean="0">
                <a:hlinkClick r:id="rId2"/>
              </a:rPr>
              <a:t>-</a:t>
            </a:r>
            <a:r>
              <a:rPr lang="cs-CZ" sz="1200" i="1" dirty="0" err="1" smtClean="0">
                <a:hlinkClick r:id="rId2"/>
              </a:rPr>
              <a:t>Obehova</a:t>
            </a:r>
            <a:r>
              <a:rPr lang="cs-CZ" sz="1200" i="1" dirty="0" smtClean="0">
                <a:hlinkClick r:id="rId2"/>
              </a:rPr>
              <a:t>-soustava.</a:t>
            </a:r>
            <a:r>
              <a:rPr lang="cs-CZ" sz="1200" i="1" dirty="0" err="1" smtClean="0">
                <a:hlinkClick r:id="rId2"/>
              </a:rPr>
              <a:t>html</a:t>
            </a:r>
            <a:endParaRPr lang="cs-CZ" sz="1200" i="1" dirty="0" smtClean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en-US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[9</a:t>
            </a:r>
            <a:r>
              <a:rPr lang="en-US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] 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lang="en-US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[10]</a:t>
            </a:r>
            <a:r>
              <a:rPr lang="cs-CZ" sz="1200" i="1" dirty="0" smtClean="0">
                <a:hlinkClick r:id="rId2"/>
              </a:rPr>
              <a:t> http://www.</a:t>
            </a:r>
            <a:r>
              <a:rPr lang="cs-CZ" sz="1200" i="1" dirty="0" err="1" smtClean="0">
                <a:hlinkClick r:id="rId2"/>
              </a:rPr>
              <a:t>datakabinet.cz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cs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Vyukove</a:t>
            </a:r>
            <a:r>
              <a:rPr lang="cs-CZ" sz="1200" i="1" dirty="0" smtClean="0">
                <a:hlinkClick r:id="rId2"/>
              </a:rPr>
              <a:t>-</a:t>
            </a:r>
            <a:r>
              <a:rPr lang="cs-CZ" sz="1200" i="1" dirty="0" err="1" smtClean="0">
                <a:hlinkClick r:id="rId2"/>
              </a:rPr>
              <a:t>materialy</a:t>
            </a:r>
            <a:r>
              <a:rPr lang="cs-CZ" sz="1200" i="1" dirty="0" smtClean="0">
                <a:hlinkClick r:id="rId2"/>
              </a:rPr>
              <a:t>-a-data/</a:t>
            </a:r>
            <a:r>
              <a:rPr lang="cs-CZ" sz="1200" i="1" dirty="0" err="1" smtClean="0">
                <a:hlinkClick r:id="rId2"/>
              </a:rPr>
              <a:t>Clovek</a:t>
            </a:r>
            <a:r>
              <a:rPr lang="cs-CZ" sz="1200" i="1" dirty="0" smtClean="0">
                <a:hlinkClick r:id="rId2"/>
              </a:rPr>
              <a:t>-a-</a:t>
            </a:r>
            <a:r>
              <a:rPr lang="cs-CZ" sz="1200" i="1" dirty="0" err="1" smtClean="0">
                <a:hlinkClick r:id="rId2"/>
              </a:rPr>
              <a:t>priroda</a:t>
            </a:r>
            <a:r>
              <a:rPr lang="cs-CZ" sz="1200" i="1" dirty="0" smtClean="0">
                <a:hlinkClick r:id="rId2"/>
              </a:rPr>
              <a:t>/</a:t>
            </a:r>
            <a:r>
              <a:rPr lang="cs-CZ" sz="1200" i="1" dirty="0" err="1" smtClean="0">
                <a:hlinkClick r:id="rId2"/>
              </a:rPr>
              <a:t>Vyukove</a:t>
            </a:r>
            <a:r>
              <a:rPr lang="cs-CZ" sz="1200" i="1" dirty="0" smtClean="0">
                <a:hlinkClick r:id="rId2"/>
              </a:rPr>
              <a:t>-tabulky/</a:t>
            </a:r>
            <a:r>
              <a:rPr lang="cs-CZ" sz="1200" i="1" dirty="0" err="1" smtClean="0">
                <a:hlinkClick r:id="rId2"/>
              </a:rPr>
              <a:t>Clovek</a:t>
            </a:r>
            <a:r>
              <a:rPr lang="cs-CZ" sz="1200" i="1" dirty="0" smtClean="0">
                <a:hlinkClick r:id="rId2"/>
              </a:rPr>
              <a:t>-</a:t>
            </a:r>
            <a:r>
              <a:rPr lang="cs-CZ" sz="1200" i="1" dirty="0" err="1" smtClean="0">
                <a:hlinkClick r:id="rId2"/>
              </a:rPr>
              <a:t>Nervova</a:t>
            </a:r>
            <a:r>
              <a:rPr lang="cs-CZ" sz="1200" i="1" dirty="0" smtClean="0">
                <a:hlinkClick r:id="rId2"/>
              </a:rPr>
              <a:t>-soustava.</a:t>
            </a:r>
            <a:r>
              <a:rPr lang="cs-CZ" sz="1200" i="1" dirty="0" err="1" smtClean="0">
                <a:hlinkClick r:id="rId2"/>
              </a:rPr>
              <a:t>html</a:t>
            </a:r>
            <a:endParaRPr lang="cs-CZ" sz="1200" i="1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sz="14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Text je vlastní originální tvorbou autora.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332656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Škola: Základní škola Trávníky Otrokovice, příspěvková organizace</a:t>
            </a:r>
          </a:p>
          <a:p>
            <a:r>
              <a:rPr lang="cs-CZ" sz="1400" dirty="0" smtClean="0"/>
              <a:t>Číslo projektu: CZ.1.07/1.4.00/21.2637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908720"/>
            <a:ext cx="4320480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Postava</a:t>
            </a:r>
            <a:endParaRPr lang="cs-CZ" sz="4000" dirty="0"/>
          </a:p>
        </p:txBody>
      </p:sp>
      <p:pic>
        <p:nvPicPr>
          <p:cNvPr id="9218" name="Picture 2" descr="C:\Documents and Settings\Honza\Plocha\hok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72816"/>
            <a:ext cx="3819663" cy="468590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51520" y="2060849"/>
            <a:ext cx="4608512" cy="4154984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Naše tělo se skládá z hlavy, trupu, horních a dolních končetin.</a:t>
            </a:r>
          </a:p>
          <a:p>
            <a:endParaRPr lang="cs-CZ" sz="2400" dirty="0" smtClean="0"/>
          </a:p>
          <a:p>
            <a:r>
              <a:rPr lang="cs-CZ" sz="2400" b="1" dirty="0" smtClean="0"/>
              <a:t>Hlava: </a:t>
            </a:r>
            <a:r>
              <a:rPr lang="cs-CZ" sz="2400" dirty="0" smtClean="0"/>
              <a:t>čelo, týl, temeno, tváře, oči, nos, uši, brada, ústa.</a:t>
            </a:r>
          </a:p>
          <a:p>
            <a:r>
              <a:rPr lang="cs-CZ" sz="2400" b="1" dirty="0" smtClean="0"/>
              <a:t>Trup: </a:t>
            </a:r>
            <a:r>
              <a:rPr lang="cs-CZ" sz="2400" dirty="0" smtClean="0"/>
              <a:t>krk, prsa, břicho, záda.</a:t>
            </a:r>
          </a:p>
          <a:p>
            <a:r>
              <a:rPr lang="cs-CZ" sz="2400" b="1" dirty="0" smtClean="0"/>
              <a:t>Horní končetiny: </a:t>
            </a:r>
            <a:r>
              <a:rPr lang="cs-CZ" sz="2400" dirty="0" smtClean="0"/>
              <a:t>rameno, paže, loket, předloktí, zápěstí, dlaň, prsty.</a:t>
            </a:r>
          </a:p>
          <a:p>
            <a:r>
              <a:rPr lang="cs-CZ" sz="2400" b="1" dirty="0" smtClean="0"/>
              <a:t>Dolní končetiny: </a:t>
            </a:r>
            <a:r>
              <a:rPr lang="cs-CZ" sz="2400" dirty="0" smtClean="0"/>
              <a:t>stehno, koleno, lýtko, kotník, pata, nárt, prsty, chodidlo.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638132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476672"/>
            <a:ext cx="4320480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Obličej</a:t>
            </a:r>
            <a:endParaRPr lang="cs-CZ" sz="4000" dirty="0"/>
          </a:p>
        </p:txBody>
      </p:sp>
      <p:pic>
        <p:nvPicPr>
          <p:cNvPr id="4099" name="Picture 3" descr="C:\Documents and Settings\Honza\Local Settings\Temporary Internet Files\Content.IE5\QCKBM11C\MP9004223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484784"/>
            <a:ext cx="2880320" cy="43183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6" name="Přímá spojovací čára 5"/>
          <p:cNvCxnSpPr/>
          <p:nvPr/>
        </p:nvCxnSpPr>
        <p:spPr>
          <a:xfrm>
            <a:off x="4572000" y="2492896"/>
            <a:ext cx="28083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004048" y="3140968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0800000">
            <a:off x="2051720" y="3573016"/>
            <a:ext cx="230425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0800000">
            <a:off x="1835696" y="4221088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355976" y="4725144"/>
            <a:ext cx="324036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0800000">
            <a:off x="1979712" y="5157192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380312" y="2276872"/>
            <a:ext cx="7200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čelo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2996952"/>
            <a:ext cx="57606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oko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59632" y="3284984"/>
            <a:ext cx="79208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71600" y="4005064"/>
            <a:ext cx="8640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ústa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96336" y="4581128"/>
            <a:ext cx="93610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brada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43608" y="4941168"/>
            <a:ext cx="93610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551723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6984776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Zazpívej si anglickou verzi písně: Hlava, ramena, kolena, palce.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80728"/>
            <a:ext cx="7344816" cy="55092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Head</a:t>
            </a:r>
            <a:r>
              <a:rPr lang="cs-CZ" sz="3200" dirty="0" smtClean="0"/>
              <a:t>, </a:t>
            </a:r>
            <a:r>
              <a:rPr lang="cs-CZ" sz="3200" dirty="0" err="1" smtClean="0"/>
              <a:t>head</a:t>
            </a:r>
            <a:r>
              <a:rPr lang="cs-CZ" sz="3200" dirty="0"/>
              <a:t>,</a:t>
            </a:r>
            <a:endParaRPr lang="cs-CZ" sz="3200" dirty="0" smtClean="0"/>
          </a:p>
          <a:p>
            <a:r>
              <a:rPr lang="cs-CZ" sz="3200" dirty="0" err="1"/>
              <a:t>s</a:t>
            </a:r>
            <a:r>
              <a:rPr lang="cs-CZ" sz="3200" dirty="0" err="1" smtClean="0"/>
              <a:t>houlders</a:t>
            </a:r>
            <a:r>
              <a:rPr lang="cs-CZ" sz="3200" dirty="0" smtClean="0"/>
              <a:t>,</a:t>
            </a:r>
          </a:p>
          <a:p>
            <a:r>
              <a:rPr lang="cs-CZ" sz="3200" dirty="0" err="1" smtClean="0"/>
              <a:t>knee</a:t>
            </a:r>
            <a:r>
              <a:rPr lang="cs-CZ" sz="3200" dirty="0" smtClean="0"/>
              <a:t>,</a:t>
            </a:r>
            <a:r>
              <a:rPr lang="cs-CZ" sz="3200" dirty="0" err="1" smtClean="0"/>
              <a:t>knee</a:t>
            </a:r>
            <a:r>
              <a:rPr lang="cs-CZ" sz="3200" dirty="0" smtClean="0"/>
              <a:t>,</a:t>
            </a:r>
          </a:p>
          <a:p>
            <a:r>
              <a:rPr lang="cs-CZ" sz="3200" dirty="0" err="1" smtClean="0"/>
              <a:t>feet</a:t>
            </a:r>
            <a:r>
              <a:rPr lang="cs-CZ" sz="3200" dirty="0" smtClean="0"/>
              <a:t>,</a:t>
            </a:r>
            <a:r>
              <a:rPr lang="cs-CZ" sz="3200" dirty="0" err="1" smtClean="0"/>
              <a:t>feet</a:t>
            </a:r>
            <a:r>
              <a:rPr lang="cs-CZ" sz="3200" dirty="0" smtClean="0"/>
              <a:t>,</a:t>
            </a:r>
            <a:r>
              <a:rPr lang="cs-CZ" sz="2400" dirty="0" err="1" smtClean="0"/>
              <a:t>knee</a:t>
            </a:r>
            <a:r>
              <a:rPr lang="cs-CZ" sz="2400" dirty="0" smtClean="0"/>
              <a:t>,</a:t>
            </a:r>
            <a:r>
              <a:rPr lang="cs-CZ" sz="2400" dirty="0" err="1" smtClean="0"/>
              <a:t>knee</a:t>
            </a:r>
            <a:r>
              <a:rPr lang="cs-CZ" sz="2400" dirty="0" smtClean="0"/>
              <a:t>,</a:t>
            </a:r>
            <a:r>
              <a:rPr lang="cs-CZ" sz="2400" dirty="0" err="1" smtClean="0"/>
              <a:t>feet</a:t>
            </a:r>
            <a:r>
              <a:rPr lang="cs-CZ" sz="2400" dirty="0" smtClean="0"/>
              <a:t>,</a:t>
            </a:r>
            <a:r>
              <a:rPr lang="cs-CZ" sz="2400" dirty="0" err="1" smtClean="0"/>
              <a:t>feet</a:t>
            </a:r>
            <a:r>
              <a:rPr lang="cs-CZ" sz="2400" dirty="0" smtClean="0"/>
              <a:t>,</a:t>
            </a:r>
            <a:r>
              <a:rPr lang="cs-CZ" sz="2400" dirty="0" err="1" smtClean="0"/>
              <a:t>knee</a:t>
            </a:r>
            <a:r>
              <a:rPr lang="cs-CZ" sz="2400" dirty="0" smtClean="0"/>
              <a:t>,</a:t>
            </a:r>
            <a:r>
              <a:rPr lang="cs-CZ" sz="2400" dirty="0" err="1" smtClean="0"/>
              <a:t>knee</a:t>
            </a:r>
            <a:r>
              <a:rPr lang="cs-CZ" sz="2400" dirty="0" smtClean="0"/>
              <a:t>,</a:t>
            </a:r>
            <a:r>
              <a:rPr lang="cs-CZ" sz="2400" dirty="0" err="1" smtClean="0"/>
              <a:t>feet</a:t>
            </a:r>
            <a:r>
              <a:rPr lang="cs-CZ" sz="2400" dirty="0" smtClean="0"/>
              <a:t>,</a:t>
            </a:r>
            <a:r>
              <a:rPr lang="cs-CZ" sz="2400" dirty="0" err="1" smtClean="0"/>
              <a:t>feet</a:t>
            </a:r>
            <a:r>
              <a:rPr lang="cs-CZ" sz="2400" dirty="0" smtClean="0"/>
              <a:t>.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Head</a:t>
            </a:r>
            <a:r>
              <a:rPr lang="cs-CZ" sz="3200" dirty="0" smtClean="0"/>
              <a:t>, </a:t>
            </a:r>
            <a:r>
              <a:rPr lang="cs-CZ" sz="3200" dirty="0" err="1" smtClean="0"/>
              <a:t>head</a:t>
            </a:r>
            <a:r>
              <a:rPr lang="cs-CZ" sz="3200" dirty="0" smtClean="0"/>
              <a:t>,</a:t>
            </a:r>
          </a:p>
          <a:p>
            <a:r>
              <a:rPr lang="cs-CZ" sz="3200" dirty="0" err="1"/>
              <a:t>s</a:t>
            </a:r>
            <a:r>
              <a:rPr lang="cs-CZ" sz="3200" dirty="0" err="1" smtClean="0"/>
              <a:t>houlders</a:t>
            </a:r>
            <a:r>
              <a:rPr lang="cs-CZ" sz="3200" dirty="0" smtClean="0"/>
              <a:t>,</a:t>
            </a:r>
          </a:p>
          <a:p>
            <a:r>
              <a:rPr lang="cs-CZ" sz="3200" dirty="0" err="1" smtClean="0"/>
              <a:t>knee</a:t>
            </a:r>
            <a:r>
              <a:rPr lang="cs-CZ" sz="3200" dirty="0" smtClean="0"/>
              <a:t>,</a:t>
            </a:r>
            <a:r>
              <a:rPr lang="cs-CZ" sz="3200" dirty="0" err="1" smtClean="0"/>
              <a:t>knee</a:t>
            </a:r>
            <a:r>
              <a:rPr lang="cs-CZ" sz="3200" dirty="0" smtClean="0"/>
              <a:t>,</a:t>
            </a:r>
          </a:p>
          <a:p>
            <a:r>
              <a:rPr lang="cs-CZ" sz="3200" dirty="0" err="1" smtClean="0"/>
              <a:t>feet</a:t>
            </a:r>
            <a:r>
              <a:rPr lang="cs-CZ" sz="3200" dirty="0" smtClean="0"/>
              <a:t>,</a:t>
            </a:r>
            <a:r>
              <a:rPr lang="cs-CZ" sz="3200" dirty="0" err="1" smtClean="0"/>
              <a:t>feet</a:t>
            </a:r>
            <a:r>
              <a:rPr lang="cs-CZ" sz="3200" dirty="0" smtClean="0"/>
              <a:t>,</a:t>
            </a:r>
          </a:p>
          <a:p>
            <a:endParaRPr lang="cs-CZ" sz="3200" dirty="0" smtClean="0"/>
          </a:p>
          <a:p>
            <a:r>
              <a:rPr lang="cs-CZ" sz="3200" dirty="0" err="1"/>
              <a:t>e</a:t>
            </a:r>
            <a:r>
              <a:rPr lang="cs-CZ" sz="3200" dirty="0" err="1" smtClean="0"/>
              <a:t>yes</a:t>
            </a:r>
            <a:r>
              <a:rPr lang="cs-CZ" sz="3200" dirty="0" smtClean="0"/>
              <a:t>,</a:t>
            </a:r>
            <a:r>
              <a:rPr lang="cs-CZ" sz="3200" dirty="0" err="1" smtClean="0"/>
              <a:t>eyes</a:t>
            </a:r>
            <a:r>
              <a:rPr lang="cs-CZ" sz="3200" dirty="0" smtClean="0"/>
              <a:t>,</a:t>
            </a:r>
            <a:r>
              <a:rPr lang="cs-CZ" sz="3200" dirty="0" err="1" smtClean="0"/>
              <a:t>ears</a:t>
            </a:r>
            <a:r>
              <a:rPr lang="cs-CZ" sz="3200" dirty="0" smtClean="0"/>
              <a:t>, </a:t>
            </a:r>
            <a:r>
              <a:rPr lang="cs-CZ" sz="3200" dirty="0" err="1" smtClean="0"/>
              <a:t>ears</a:t>
            </a:r>
            <a:r>
              <a:rPr lang="cs-CZ" sz="3200" dirty="0" smtClean="0"/>
              <a:t>, </a:t>
            </a:r>
            <a:r>
              <a:rPr lang="cs-CZ" sz="3200" dirty="0" err="1" smtClean="0"/>
              <a:t>mouth</a:t>
            </a:r>
            <a:r>
              <a:rPr lang="cs-CZ" sz="3200" dirty="0" smtClean="0"/>
              <a:t>, </a:t>
            </a:r>
            <a:r>
              <a:rPr lang="cs-CZ" sz="3200" dirty="0" err="1" smtClean="0"/>
              <a:t>mouth</a:t>
            </a:r>
            <a:r>
              <a:rPr lang="cs-CZ" sz="3200" dirty="0" smtClean="0"/>
              <a:t>, nose.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42792" cy="1900808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Kostra</a:t>
            </a:r>
          </a:p>
          <a:p>
            <a:r>
              <a:rPr lang="cs-CZ" dirty="0" smtClean="0"/>
              <a:t> je složená z mnoha velkých a malých kostí</a:t>
            </a:r>
          </a:p>
          <a:p>
            <a:r>
              <a:rPr lang="cs-CZ" dirty="0" smtClean="0"/>
              <a:t>chrání vnitřní orgány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600201"/>
            <a:ext cx="3970784" cy="1900808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Svaly</a:t>
            </a:r>
          </a:p>
          <a:p>
            <a:r>
              <a:rPr lang="cs-CZ" dirty="0" smtClean="0"/>
              <a:t> je upínají na kostru</a:t>
            </a:r>
          </a:p>
          <a:p>
            <a:r>
              <a:rPr lang="cs-CZ" dirty="0" smtClean="0"/>
              <a:t>umožňují pohyb člověka</a:t>
            </a:r>
            <a:endParaRPr lang="cs-CZ" dirty="0"/>
          </a:p>
        </p:txBody>
      </p:sp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2123728" y="309295"/>
            <a:ext cx="4968552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Kostra a  svaly</a:t>
            </a:r>
            <a:endParaRPr lang="cs-CZ" sz="4000" dirty="0"/>
          </a:p>
        </p:txBody>
      </p:sp>
      <p:pic>
        <p:nvPicPr>
          <p:cNvPr id="24586" name="Picture 10" descr="C:\Documents and Settings\Honza\Local Settings\Temporary Internet Files\Content.IE5\P86BR1FR\MP9003211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573016"/>
            <a:ext cx="2208725" cy="30963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4589" name="Picture 13" descr="C:\Documents and Settings\Honza\Local Settings\Temporary Internet Files\Content.IE5\IVJAE6BU\MP9004251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645024"/>
            <a:ext cx="2016224" cy="30361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5220072" y="6309320"/>
            <a:ext cx="360040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62373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260648"/>
            <a:ext cx="4320480" cy="504056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Trávící soustava</a:t>
            </a:r>
            <a:endParaRPr lang="cs-CZ" dirty="0"/>
          </a:p>
        </p:txBody>
      </p:sp>
      <p:pic>
        <p:nvPicPr>
          <p:cNvPr id="2050" name="Picture 2" descr="C:\Documents and Settings\Honza\Plocha\s_ilo_traviaci_soustav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908720"/>
            <a:ext cx="2293631" cy="48965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7" name="Přímá spojovací čára 6"/>
          <p:cNvCxnSpPr>
            <a:endCxn id="20" idx="3"/>
          </p:cNvCxnSpPr>
          <p:nvPr/>
        </p:nvCxnSpPr>
        <p:spPr>
          <a:xfrm flipV="1">
            <a:off x="4499992" y="2173506"/>
            <a:ext cx="1800200" cy="313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endCxn id="22" idx="3"/>
          </p:cNvCxnSpPr>
          <p:nvPr/>
        </p:nvCxnSpPr>
        <p:spPr>
          <a:xfrm>
            <a:off x="4499992" y="2924944"/>
            <a:ext cx="1584176" cy="40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endCxn id="23" idx="1"/>
          </p:cNvCxnSpPr>
          <p:nvPr/>
        </p:nvCxnSpPr>
        <p:spPr>
          <a:xfrm>
            <a:off x="4860032" y="4077072"/>
            <a:ext cx="1584176" cy="40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58" idx="3"/>
          </p:cNvCxnSpPr>
          <p:nvPr/>
        </p:nvCxnSpPr>
        <p:spPr>
          <a:xfrm flipV="1">
            <a:off x="2123728" y="5013176"/>
            <a:ext cx="1872208" cy="40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endCxn id="50" idx="1"/>
          </p:cNvCxnSpPr>
          <p:nvPr/>
        </p:nvCxnSpPr>
        <p:spPr>
          <a:xfrm>
            <a:off x="4644008" y="4941168"/>
            <a:ext cx="1872208" cy="40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endCxn id="51" idx="3"/>
          </p:cNvCxnSpPr>
          <p:nvPr/>
        </p:nvCxnSpPr>
        <p:spPr>
          <a:xfrm rot="10800000">
            <a:off x="2915816" y="3973706"/>
            <a:ext cx="1224136" cy="313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endCxn id="53" idx="3"/>
          </p:cNvCxnSpPr>
          <p:nvPr/>
        </p:nvCxnSpPr>
        <p:spPr>
          <a:xfrm rot="10800000" flipV="1">
            <a:off x="1547664" y="4365104"/>
            <a:ext cx="2555776" cy="40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 flipH="1">
            <a:off x="6300192" y="1988840"/>
            <a:ext cx="136815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ú</a:t>
            </a:r>
            <a:r>
              <a:rPr lang="cs-CZ" dirty="0" smtClean="0"/>
              <a:t>stní dutina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 rot="10800000" flipV="1">
            <a:off x="6084168" y="2780928"/>
            <a:ext cx="7200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hltan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3933056"/>
            <a:ext cx="93610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žaludek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79512" y="5877272"/>
            <a:ext cx="8784976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Ústy přijímáme potravu, ta se zuby a slinami rozmělní a putuje hltanem do žaludku. Tam za pomoci žaludečních šťáv dochází k dalšímu dělení, stěnami tenkého střeva procházejí živiny do celého těla, nestrávené zbytky odchází tlustým střevem do konečníku ven z těla stolicí.</a:t>
            </a:r>
            <a:endParaRPr lang="cs-CZ" sz="16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516216" y="4797152"/>
            <a:ext cx="151216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enké střevo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619672" y="3789040"/>
            <a:ext cx="12961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slezina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23528" y="4221088"/>
            <a:ext cx="122413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žlučník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95536" y="4869160"/>
            <a:ext cx="172819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lusté střevo</a:t>
            </a:r>
            <a:endParaRPr lang="cs-CZ" dirty="0"/>
          </a:p>
        </p:txBody>
      </p:sp>
      <p:cxnSp>
        <p:nvCxnSpPr>
          <p:cNvPr id="60" name="Přímá spojovací čára 59"/>
          <p:cNvCxnSpPr>
            <a:endCxn id="61" idx="1"/>
          </p:cNvCxnSpPr>
          <p:nvPr/>
        </p:nvCxnSpPr>
        <p:spPr>
          <a:xfrm>
            <a:off x="4499992" y="5301208"/>
            <a:ext cx="2016224" cy="2566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6516216" y="5373216"/>
            <a:ext cx="10801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konečník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4452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2286000" y="199783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 </a:t>
            </a:r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484784"/>
            <a:ext cx="3045800" cy="381436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700808"/>
            <a:ext cx="2736304" cy="34563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2267744" y="548680"/>
            <a:ext cx="4608512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Dýchací soustava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877272"/>
            <a:ext cx="8712968" cy="63094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1700" b="1" dirty="0" smtClean="0"/>
              <a:t>Nosem a ústy vdechujeme vzduch, ten jde průdušnicí do plic, kde dochází k okysličování krve.</a:t>
            </a:r>
            <a:endParaRPr lang="cs-CZ" sz="17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9411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50131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7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340768"/>
            <a:ext cx="4104456" cy="399554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267744" y="260648"/>
            <a:ext cx="4680520" cy="7200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Oběhová soustava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5733256"/>
            <a:ext cx="784887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Srdce je nejvzácnější orgán v lidském těle. Umožňuje rozvádění krve po celém těle. Tepny (červené) rozvádí okysličenou krev, žíly (modré) odkysličenou.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47971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8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1720" y="188640"/>
            <a:ext cx="5040560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Mozek – řídící centrum</a:t>
            </a:r>
            <a:endParaRPr lang="cs-CZ" sz="4000" dirty="0"/>
          </a:p>
        </p:txBody>
      </p:sp>
      <p:sp>
        <p:nvSpPr>
          <p:cNvPr id="3074" name="AutoShape 2" descr="http://www.datakabinet.cz/files/documents/dk/dynamik/s_ilo_mozek_rez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AutoShape 4" descr="http://www.datakabinet.cz/files/documents/dk/dynamik/s_ilo_mozek_rez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AutoShape 6" descr="http://www.datakabinet.cz/files/documents/dk/dynamik/s_ilo_mozek_rez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AutoShape 8" descr="http://www.datakabinet.cz/files/documents/dk/dynamik/s_ilo_mozek_rez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AutoShape 10" descr="http://www.datakabinet.cz/files/documents/dk/dynamik/s_ilo_mozek_rez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AutoShape 12" descr="http://www.datakabinet.cz/files/documents/dk/dynamik/s_ilo_mozek_rez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AutoShape 14" descr="http://www.datakabinet.cz/files/documents/dk/dynamik/s_ilo_mozek_rez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1471" y="2348880"/>
            <a:ext cx="6446993" cy="42442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827584" y="1052737"/>
            <a:ext cx="6912768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Mozek je řídím centrem celého těla, je uložený v hlavě. Mozek nám umožňuje myslet, učit se, mluvit, pracovat, pohybovat se  a cítit.</a:t>
            </a:r>
          </a:p>
          <a:p>
            <a:r>
              <a:rPr lang="cs-CZ" dirty="0" smtClean="0"/>
              <a:t>Mozek pracuje neustále i když ty spíš. Na obrázku vidíš, jak je mozek rozdělen na práci celého těla.</a:t>
            </a:r>
            <a:endParaRPr lang="cs-CZ" dirty="0"/>
          </a:p>
        </p:txBody>
      </p:sp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924944"/>
            <a:ext cx="1857375" cy="17049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95536" y="494116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9                         10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Honza\Local Settings\Temporary Internet Files\Content.IE5\QE4XELF6\MP900409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844824"/>
            <a:ext cx="1296144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" name="Picture 3" descr="C:\Documents and Settings\Honza\Local Settings\Temporary Internet Files\Content.IE5\01IEGRIN\MP9004486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869160"/>
            <a:ext cx="2160240" cy="16201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" name="Picture 4" descr="C:\Documents and Settings\Honza\Local Settings\Temporary Internet Files\Content.IE5\4KXXP0L5\MP9004486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5373216"/>
            <a:ext cx="1344149" cy="10081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" name="Picture 5" descr="C:\Documents and Settings\Honza\Local Settings\Temporary Internet Files\Content.IE5\MDBU5GSP\MP9004424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3861048"/>
            <a:ext cx="1512168" cy="100514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411760" y="260648"/>
            <a:ext cx="4320480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Smysly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196752"/>
            <a:ext cx="78133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Člověk má pět smyslů: zrak, sluch, čich, hmat a chuť. Všechny jsou řízeny mozkem.</a:t>
            </a:r>
          </a:p>
          <a:p>
            <a:r>
              <a:rPr lang="cs-CZ" sz="2800" dirty="0" smtClean="0"/>
              <a:t>Zrak: okem vnímáme tvar, barvu předmětu.</a:t>
            </a:r>
          </a:p>
          <a:p>
            <a:r>
              <a:rPr lang="cs-CZ" sz="2800" dirty="0" smtClean="0"/>
              <a:t>Sluch: uchem slyšíme zvuky kolem nás.</a:t>
            </a:r>
          </a:p>
          <a:p>
            <a:r>
              <a:rPr lang="cs-CZ" sz="2800" dirty="0" smtClean="0"/>
              <a:t>Čich: nosem cítíme vůně někdy i </a:t>
            </a:r>
            <a:r>
              <a:rPr lang="cs-CZ" sz="2800" dirty="0" err="1" smtClean="0"/>
              <a:t>smrady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Hmat: rukou poznáváme povrchy předmětů (hrubé, hladké).</a:t>
            </a:r>
          </a:p>
          <a:p>
            <a:r>
              <a:rPr lang="cs-CZ" sz="2800" dirty="0" smtClean="0"/>
              <a:t>Chuť: jazykem rozeznáváme jídla (sladká, slaná, kyselá,hořká, ostrá).</a:t>
            </a:r>
            <a:endParaRPr lang="cs-CZ" sz="2800" dirty="0"/>
          </a:p>
        </p:txBody>
      </p:sp>
      <p:pic>
        <p:nvPicPr>
          <p:cNvPr id="2052" name="Picture 4" descr="C:\Documents and Settings\Honza\Local Settings\Temporary Internet Files\Content.IE5\51ZI3X78\MP90043102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869160"/>
            <a:ext cx="1512168" cy="15121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6444208" y="28529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11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62373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630932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00392" y="48691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15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 </a:t>
            </a:r>
            <a:r>
              <a:rPr lang="cs-CZ" b="1" dirty="0" smtClean="0"/>
              <a:t>Úkol: Jakým smyslem vnímáme věci, předměty, potraviny nebo tekutiny? </a:t>
            </a:r>
          </a:p>
          <a:p>
            <a:r>
              <a:rPr lang="cs-CZ" dirty="0" smtClean="0"/>
              <a:t>Zakroužkuj správné možnosti.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80648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2800" b="1" dirty="0" smtClean="0"/>
              <a:t>ZRAK: </a:t>
            </a:r>
            <a:r>
              <a:rPr lang="cs-CZ" sz="2400" dirty="0" smtClean="0"/>
              <a:t>kniha, limonáda, hudba, obraz, počítač, zpěv </a:t>
            </a:r>
          </a:p>
          <a:p>
            <a:r>
              <a:rPr lang="cs-CZ" sz="2800" b="1" dirty="0" smtClean="0"/>
              <a:t>SLUCH</a:t>
            </a:r>
            <a:r>
              <a:rPr lang="cs-CZ" sz="2000" b="1" dirty="0" smtClean="0"/>
              <a:t>: </a:t>
            </a:r>
            <a:r>
              <a:rPr lang="cs-CZ" sz="2400" dirty="0" smtClean="0"/>
              <a:t>mléko, hra na klavír, zpěv vrabců, růže, šumění stromů </a:t>
            </a:r>
            <a:endParaRPr lang="cs-CZ" sz="2400" b="1" dirty="0" smtClean="0"/>
          </a:p>
          <a:p>
            <a:r>
              <a:rPr lang="cs-CZ" sz="2800" b="1" dirty="0" smtClean="0"/>
              <a:t>CHUŤ: </a:t>
            </a:r>
            <a:r>
              <a:rPr lang="cs-CZ" sz="2400" dirty="0" smtClean="0"/>
              <a:t>bonbón, tráva, kyselá okurka, polévka, písek, čaj </a:t>
            </a:r>
            <a:endParaRPr lang="cs-CZ" sz="2400" b="1" dirty="0" smtClean="0"/>
          </a:p>
          <a:p>
            <a:r>
              <a:rPr lang="cs-CZ" sz="2800" b="1" dirty="0" smtClean="0"/>
              <a:t>HMAT: </a:t>
            </a:r>
            <a:r>
              <a:rPr lang="cs-CZ" sz="2400" dirty="0" smtClean="0"/>
              <a:t>písek, bodlák, fialka, led, hudba, strom </a:t>
            </a:r>
            <a:endParaRPr lang="cs-CZ" sz="2400" b="1" dirty="0" smtClean="0"/>
          </a:p>
          <a:p>
            <a:r>
              <a:rPr lang="cs-CZ" sz="2800" b="1" dirty="0" smtClean="0"/>
              <a:t>ČICH:</a:t>
            </a:r>
            <a:r>
              <a:rPr lang="cs-CZ" sz="3200" b="1" dirty="0" smtClean="0"/>
              <a:t> </a:t>
            </a:r>
            <a:r>
              <a:rPr lang="cs-CZ" sz="2400" dirty="0" smtClean="0"/>
              <a:t>květiny, les, obraz, voda, parfém, půda </a:t>
            </a:r>
            <a:endParaRPr lang="cs-CZ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792088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Testík</a:t>
            </a:r>
            <a:r>
              <a:rPr lang="cs-CZ" sz="4400" dirty="0" smtClean="0"/>
              <a:t>:</a:t>
            </a:r>
          </a:p>
          <a:p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smtClean="0"/>
              <a:t> Jmenuj části lidského těla.</a:t>
            </a:r>
          </a:p>
          <a:p>
            <a:pPr marL="342900" indent="-342900">
              <a:buAutoNum type="arabicPeriod"/>
            </a:pPr>
            <a:r>
              <a:rPr lang="cs-CZ" sz="4400" smtClean="0"/>
              <a:t> Vyjmenuj </a:t>
            </a:r>
            <a:r>
              <a:rPr lang="cs-CZ" sz="4400" dirty="0" smtClean="0"/>
              <a:t>smysly člověka.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Které vnitřní orgány máme.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 Jaké funkce má kostra.</a:t>
            </a:r>
          </a:p>
          <a:p>
            <a:pPr marL="342900" indent="-342900"/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832</TotalTime>
  <Words>585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Naše tělo VY_32_INOVACE_17_03</vt:lpstr>
      <vt:lpstr>Snímek 2</vt:lpstr>
      <vt:lpstr>Snímek 3</vt:lpstr>
      <vt:lpstr>Snímek 4</vt:lpstr>
      <vt:lpstr>Snímek 5</vt:lpstr>
      <vt:lpstr>Kostra a  svaly</vt:lpstr>
      <vt:lpstr>Trávící soustava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tělo VY_32_INOVACE_17_03</dc:title>
  <dc:creator>ahoj</dc:creator>
  <cp:lastModifiedBy>oem</cp:lastModifiedBy>
  <cp:revision>86</cp:revision>
  <dcterms:created xsi:type="dcterms:W3CDTF">2013-02-27T08:18:27Z</dcterms:created>
  <dcterms:modified xsi:type="dcterms:W3CDTF">2013-06-13T18:21:11Z</dcterms:modified>
</cp:coreProperties>
</file>