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67" autoAdjust="0"/>
  </p:normalViewPr>
  <p:slideViewPr>
    <p:cSldViewPr>
      <p:cViewPr varScale="1">
        <p:scale>
          <a:sx n="66" d="100"/>
          <a:sy n="66" d="100"/>
        </p:scale>
        <p:origin x="-552" y="-108"/>
      </p:cViewPr>
      <p:guideLst>
        <p:guide orient="horz" pos="2160"/>
        <p:guide pos="2880"/>
      </p:guideLst>
    </p:cSldViewPr>
  </p:slideViewPr>
  <p:outlineViewPr>
    <p:cViewPr>
      <p:scale>
        <a:sx n="33" d="100"/>
        <a:sy n="33" d="100"/>
      </p:scale>
      <p:origin x="0" y="4008"/>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DB942AD1-7077-436F-93A9-13C0360E85AF}" type="datetimeFigureOut">
              <a:rPr lang="cs-CZ" smtClean="0"/>
              <a:pPr/>
              <a:t>1.7.2013</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56C652D0-8689-4BF2-BAC3-68D438487F6B}"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DB942AD1-7077-436F-93A9-13C0360E85AF}" type="datetimeFigureOut">
              <a:rPr lang="cs-CZ" smtClean="0"/>
              <a:pPr/>
              <a:t>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56C652D0-8689-4BF2-BAC3-68D438487F6B}"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DB942AD1-7077-436F-93A9-13C0360E85AF}" type="datetimeFigureOut">
              <a:rPr lang="cs-CZ" smtClean="0"/>
              <a:pPr/>
              <a:t>1.7.2013</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56C652D0-8689-4BF2-BAC3-68D438487F6B}"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DB942AD1-7077-436F-93A9-13C0360E85AF}" type="datetimeFigureOut">
              <a:rPr lang="cs-CZ" smtClean="0"/>
              <a:pPr/>
              <a:t>1.7.2013</a:t>
            </a:fld>
            <a:endParaRPr lang="cs-CZ"/>
          </a:p>
        </p:txBody>
      </p:sp>
      <p:sp>
        <p:nvSpPr>
          <p:cNvPr id="10" name="Zástupný symbol pro číslo snímku 9"/>
          <p:cNvSpPr>
            <a:spLocks noGrp="1"/>
          </p:cNvSpPr>
          <p:nvPr>
            <p:ph type="sldNum" sz="quarter" idx="16"/>
          </p:nvPr>
        </p:nvSpPr>
        <p:spPr/>
        <p:txBody>
          <a:bodyPr rtlCol="0"/>
          <a:lstStyle/>
          <a:p>
            <a:fld id="{56C652D0-8689-4BF2-BAC3-68D438487F6B}"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DB942AD1-7077-436F-93A9-13C0360E85AF}" type="datetimeFigureOut">
              <a:rPr lang="cs-CZ" smtClean="0"/>
              <a:pPr/>
              <a:t>1.7.2013</a:t>
            </a:fld>
            <a:endParaRPr lang="cs-CZ"/>
          </a:p>
        </p:txBody>
      </p:sp>
      <p:sp>
        <p:nvSpPr>
          <p:cNvPr id="12" name="Zástupný symbol pro číslo snímku 11"/>
          <p:cNvSpPr>
            <a:spLocks noGrp="1"/>
          </p:cNvSpPr>
          <p:nvPr>
            <p:ph type="sldNum" sz="quarter" idx="16"/>
          </p:nvPr>
        </p:nvSpPr>
        <p:spPr/>
        <p:txBody>
          <a:bodyPr rtlCol="0"/>
          <a:lstStyle/>
          <a:p>
            <a:fld id="{56C652D0-8689-4BF2-BAC3-68D438487F6B}"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DB942AD1-7077-436F-93A9-13C0360E85AF}" type="datetimeFigureOut">
              <a:rPr lang="cs-CZ" smtClean="0"/>
              <a:pPr/>
              <a:t>1.7.2013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56C652D0-8689-4BF2-BAC3-68D438487F6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B942AD1-7077-436F-93A9-13C0360E85AF}" type="datetimeFigureOut">
              <a:rPr lang="cs-CZ" smtClean="0"/>
              <a:pPr/>
              <a:t>1.7.2013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56C652D0-8689-4BF2-BAC3-68D438487F6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DB942AD1-7077-436F-93A9-13C0360E85AF}" type="datetimeFigureOut">
              <a:rPr lang="cs-CZ" smtClean="0"/>
              <a:pPr/>
              <a:t>1.7.2013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56C652D0-8689-4BF2-BAC3-68D438487F6B}"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DB942AD1-7077-436F-93A9-13C0360E85AF}" type="datetimeFigureOut">
              <a:rPr lang="cs-CZ" smtClean="0"/>
              <a:pPr/>
              <a:t>1.7.2013</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56C652D0-8689-4BF2-BAC3-68D438487F6B}"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B942AD1-7077-436F-93A9-13C0360E85AF}" type="datetimeFigureOut">
              <a:rPr lang="cs-CZ" smtClean="0"/>
              <a:pPr/>
              <a:t>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C652D0-8689-4BF2-BAC3-68D438487F6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DB942AD1-7077-436F-93A9-13C0360E85AF}" type="datetimeFigureOut">
              <a:rPr lang="cs-CZ" smtClean="0"/>
              <a:pPr/>
              <a:t>1.7.2013</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56C652D0-8689-4BF2-BAC3-68D438487F6B}"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DB942AD1-7077-436F-93A9-13C0360E85AF}" type="datetimeFigureOut">
              <a:rPr lang="cs-CZ" smtClean="0"/>
              <a:pPr/>
              <a:t>1.7.2013</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56C652D0-8689-4BF2-BAC3-68D438487F6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905000" y="3581400"/>
            <a:ext cx="6934200" cy="1524000"/>
          </a:xfrm>
        </p:spPr>
        <p:txBody>
          <a:bodyPr>
            <a:normAutofit/>
          </a:bodyPr>
          <a:lstStyle/>
          <a:p>
            <a:r>
              <a:rPr lang="cs-CZ" dirty="0" smtClean="0"/>
              <a:t>Třídíme odpady</a:t>
            </a:r>
            <a:br>
              <a:rPr lang="cs-CZ" dirty="0" smtClean="0"/>
            </a:br>
            <a:r>
              <a:rPr lang="cs-CZ" dirty="0" smtClean="0"/>
              <a:t>VY_32_INOVACE_19_03</a:t>
            </a:r>
            <a:endParaRPr lang="cs-CZ" dirty="0"/>
          </a:p>
        </p:txBody>
      </p:sp>
      <p:pic>
        <p:nvPicPr>
          <p:cNvPr id="4" name="Picture 2" descr="C:\Documents and Settings\Honza\Plocha\Práce Eva\Loga.JPG"/>
          <p:cNvPicPr>
            <a:picLocks noChangeAspect="1" noChangeArrowheads="1"/>
          </p:cNvPicPr>
          <p:nvPr/>
        </p:nvPicPr>
        <p:blipFill>
          <a:blip r:embed="rId2" cstate="print"/>
          <a:srcRect/>
          <a:stretch>
            <a:fillRect/>
          </a:stretch>
        </p:blipFill>
        <p:spPr bwMode="auto">
          <a:xfrm>
            <a:off x="1905000" y="1371600"/>
            <a:ext cx="5781675" cy="1447800"/>
          </a:xfrm>
          <a:prstGeom prst="rect">
            <a:avLst/>
          </a:prstGeom>
          <a:noFill/>
          <a:ln>
            <a:solidFill>
              <a:schemeClr val="accent1"/>
            </a:solidFill>
          </a:ln>
        </p:spPr>
      </p:pic>
      <p:sp>
        <p:nvSpPr>
          <p:cNvPr id="5" name="TextovéPole 4"/>
          <p:cNvSpPr txBox="1"/>
          <p:nvPr/>
        </p:nvSpPr>
        <p:spPr>
          <a:xfrm>
            <a:off x="2667000" y="6096000"/>
            <a:ext cx="6096000" cy="646331"/>
          </a:xfrm>
          <a:prstGeom prst="rect">
            <a:avLst/>
          </a:prstGeom>
          <a:noFill/>
        </p:spPr>
        <p:txBody>
          <a:bodyPr wrap="square" rtlCol="0">
            <a:spAutoFit/>
          </a:bodyPr>
          <a:lstStyle/>
          <a:p>
            <a:r>
              <a:rPr lang="cs-CZ" dirty="0" smtClean="0"/>
              <a:t>Tato práce je šířena pod licencí CC BY-SA 3.0. </a:t>
            </a:r>
          </a:p>
          <a:p>
            <a:r>
              <a:rPr lang="cs-CZ" dirty="0" smtClean="0"/>
              <a:t>Odkazy a citace jsou platné k datu vytvoření této práce.</a:t>
            </a:r>
            <a:endParaRPr lang="cs-CZ"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3400" y="685800"/>
            <a:ext cx="7924800" cy="646331"/>
          </a:xfrm>
          <a:prstGeom prst="rect">
            <a:avLst/>
          </a:prstGeom>
          <a:noFill/>
        </p:spPr>
        <p:txBody>
          <a:bodyPr wrap="square" rtlCol="0">
            <a:spAutoFit/>
          </a:bodyPr>
          <a:lstStyle/>
          <a:p>
            <a:r>
              <a:rPr lang="cs-CZ" dirty="0" smtClean="0"/>
              <a:t>Škola: Základní škola Trávníky Otrokovice, příspěvková organizace</a:t>
            </a:r>
          </a:p>
          <a:p>
            <a:r>
              <a:rPr lang="cs-CZ" dirty="0" smtClean="0"/>
              <a:t>Číslo projektu: CZ.1.07/1.4.00/21.2637</a:t>
            </a:r>
          </a:p>
        </p:txBody>
      </p:sp>
      <p:sp>
        <p:nvSpPr>
          <p:cNvPr id="3" name="TextovéPole 2"/>
          <p:cNvSpPr txBox="1"/>
          <p:nvPr/>
        </p:nvSpPr>
        <p:spPr>
          <a:xfrm>
            <a:off x="533400" y="1600200"/>
            <a:ext cx="7924800" cy="4955203"/>
          </a:xfrm>
          <a:prstGeom prst="rect">
            <a:avLst/>
          </a:prstGeom>
          <a:noFill/>
        </p:spPr>
        <p:txBody>
          <a:bodyPr wrap="square" rtlCol="0">
            <a:spAutoFit/>
          </a:bodyPr>
          <a:lstStyle/>
          <a:p>
            <a:pPr lvl="0" fontAlgn="base">
              <a:spcBef>
                <a:spcPct val="0"/>
              </a:spcBef>
              <a:spcAft>
                <a:spcPct val="0"/>
              </a:spcAft>
              <a:tabLst>
                <a:tab pos="1428750" algn="l"/>
              </a:tabLst>
            </a:pPr>
            <a:r>
              <a:rPr lang="cs-CZ" dirty="0" smtClean="0">
                <a:ea typeface="Calibri" pitchFamily="34" charset="0"/>
                <a:cs typeface="Times New Roman" pitchFamily="18" charset="0"/>
              </a:rPr>
              <a:t>Název výukového materiálu:	</a:t>
            </a:r>
            <a:r>
              <a:rPr lang="cs-CZ" dirty="0" smtClean="0">
                <a:ea typeface="Calibri" pitchFamily="34" charset="0"/>
                <a:cs typeface="Times New Roman" pitchFamily="18" charset="0"/>
              </a:rPr>
              <a:t> Třídíme </a:t>
            </a:r>
            <a:r>
              <a:rPr lang="cs-CZ" dirty="0" smtClean="0">
                <a:ea typeface="Calibri" pitchFamily="34" charset="0"/>
                <a:cs typeface="Times New Roman" pitchFamily="18" charset="0"/>
              </a:rPr>
              <a:t>odpady</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Autor:          			               Mgr. Irena </a:t>
            </a:r>
            <a:r>
              <a:rPr lang="cs-CZ" dirty="0" err="1" smtClean="0">
                <a:ea typeface="Calibri" pitchFamily="34" charset="0"/>
                <a:cs typeface="Times New Roman" pitchFamily="18" charset="0"/>
              </a:rPr>
              <a:t>Miklová</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Vytvořeno: 			               29. 4. 2013</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Ročník: 			    	1</a:t>
            </a:r>
            <a:r>
              <a:rPr lang="cs-CZ" sz="1400" dirty="0" smtClean="0">
                <a:ea typeface="Calibri" pitchFamily="34" charset="0"/>
                <a:cs typeface="Times New Roman" pitchFamily="18" charset="0"/>
              </a:rPr>
              <a:t>. – </a:t>
            </a:r>
            <a:r>
              <a:rPr lang="cs-CZ" dirty="0" smtClean="0">
                <a:ea typeface="Calibri" pitchFamily="34" charset="0"/>
                <a:cs typeface="Times New Roman" pitchFamily="18" charset="0"/>
              </a:rPr>
              <a:t>3. ročník</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Vzdělávací oblast: 	  	</a:t>
            </a:r>
            <a:r>
              <a:rPr lang="cs-CZ" dirty="0" smtClean="0">
                <a:ea typeface="Calibri" pitchFamily="34" charset="0"/>
                <a:cs typeface="Times New Roman" pitchFamily="18" charset="0"/>
              </a:rPr>
              <a:t>Člověk </a:t>
            </a:r>
            <a:r>
              <a:rPr lang="cs-CZ" dirty="0" smtClean="0">
                <a:ea typeface="Calibri" pitchFamily="34" charset="0"/>
                <a:cs typeface="Times New Roman" pitchFamily="18" charset="0"/>
              </a:rPr>
              <a:t>a jeho svět</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Vzdělávací obor: 		    	Prvouka</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Tematický okruh:          		Proměny přírody                 	</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Téma: 			   	Ochrana přírody</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Pomůcky: 			   	Pouzdro, papír, PC, </a:t>
            </a:r>
            <a:r>
              <a:rPr lang="cs-CZ" dirty="0" err="1" smtClean="0">
                <a:ea typeface="Calibri" pitchFamily="34" charset="0"/>
                <a:cs typeface="Times New Roman" pitchFamily="18" charset="0"/>
              </a:rPr>
              <a:t>dataprojektor</a:t>
            </a:r>
            <a:endParaRPr lang="cs-CZ" dirty="0" smtClean="0"/>
          </a:p>
          <a:p>
            <a:pPr lvl="0" eaLnBrk="0" fontAlgn="base" hangingPunct="0">
              <a:spcBef>
                <a:spcPct val="0"/>
              </a:spcBef>
              <a:spcAft>
                <a:spcPct val="0"/>
              </a:spcAft>
              <a:tabLst>
                <a:tab pos="1428750" algn="l"/>
              </a:tabLst>
            </a:pPr>
            <a:r>
              <a:rPr lang="cs-CZ" dirty="0" smtClean="0">
                <a:ea typeface="Calibri" pitchFamily="34" charset="0"/>
                <a:cs typeface="Times New Roman" pitchFamily="18" charset="0"/>
              </a:rPr>
              <a:t>Anotace:  	Prezentace může být využita jak při projektu Den Země či v rámci </a:t>
            </a:r>
            <a:r>
              <a:rPr lang="cs-CZ" dirty="0" smtClean="0">
                <a:ea typeface="Calibri" pitchFamily="34" charset="0"/>
                <a:cs typeface="Times New Roman" pitchFamily="18" charset="0"/>
              </a:rPr>
              <a:t>výuky </a:t>
            </a:r>
            <a:r>
              <a:rPr lang="cs-CZ" dirty="0" smtClean="0">
                <a:ea typeface="Calibri" pitchFamily="34" charset="0"/>
                <a:cs typeface="Times New Roman" pitchFamily="18" charset="0"/>
              </a:rPr>
              <a:t>prvouky – ochrana přírody. </a:t>
            </a:r>
            <a:endParaRPr lang="cs-CZ" dirty="0" smtClean="0">
              <a:ea typeface="Calibri" pitchFamily="34" charset="0"/>
              <a:cs typeface="Times New Roman" pitchFamily="18" charset="0"/>
            </a:endParaRPr>
          </a:p>
          <a:p>
            <a:pPr lvl="0" eaLnBrk="0" fontAlgn="base" hangingPunct="0">
              <a:spcBef>
                <a:spcPct val="0"/>
              </a:spcBef>
              <a:spcAft>
                <a:spcPct val="0"/>
              </a:spcAft>
              <a:tabLst>
                <a:tab pos="1428750" algn="l"/>
              </a:tabLst>
            </a:pPr>
            <a:endParaRPr lang="cs-CZ" dirty="0" smtClean="0">
              <a:ea typeface="Calibri" pitchFamily="34" charset="0"/>
              <a:cs typeface="Times New Roman" pitchFamily="18" charset="0"/>
            </a:endParaRPr>
          </a:p>
          <a:p>
            <a:pPr lvl="0" eaLnBrk="0" fontAlgn="base" hangingPunct="0">
              <a:spcBef>
                <a:spcPct val="0"/>
              </a:spcBef>
              <a:spcAft>
                <a:spcPct val="0"/>
              </a:spcAft>
              <a:tabLst>
                <a:tab pos="1428750" algn="l"/>
              </a:tabLst>
            </a:pPr>
            <a:r>
              <a:rPr lang="cs-CZ" sz="1600" dirty="0" smtClean="0">
                <a:ea typeface="Calibri" pitchFamily="34" charset="0"/>
                <a:cs typeface="Times New Roman" pitchFamily="18" charset="0"/>
              </a:rPr>
              <a:t>Materiál je určen pro bezplatné používání pro potřeby výuky a vzdělávání na všech typech škol a školských zařízeních. Jakékoliv další využití podléhá autorskému zákonu.</a:t>
            </a:r>
          </a:p>
          <a:p>
            <a:pPr lvl="0" eaLnBrk="0" fontAlgn="base" hangingPunct="0">
              <a:spcBef>
                <a:spcPct val="0"/>
              </a:spcBef>
              <a:spcAft>
                <a:spcPct val="0"/>
              </a:spcAft>
              <a:tabLst>
                <a:tab pos="1428750" algn="l"/>
              </a:tabLst>
            </a:pPr>
            <a:r>
              <a:rPr lang="cs-CZ" sz="1600" dirty="0">
                <a:ea typeface="Calibri" pitchFamily="34" charset="0"/>
                <a:cs typeface="Times New Roman" pitchFamily="18" charset="0"/>
              </a:rPr>
              <a:t>O</a:t>
            </a:r>
            <a:r>
              <a:rPr lang="cs-CZ" sz="1600" dirty="0" smtClean="0">
                <a:ea typeface="Calibri" pitchFamily="34" charset="0"/>
                <a:cs typeface="Times New Roman" pitchFamily="18" charset="0"/>
              </a:rPr>
              <a:t>bjekty použité v této práci jsou součástí SW Microsoft® Office. </a:t>
            </a:r>
          </a:p>
          <a:p>
            <a:pPr lvl="0" eaLnBrk="0" fontAlgn="base" hangingPunct="0">
              <a:spcBef>
                <a:spcPct val="0"/>
              </a:spcBef>
              <a:spcAft>
                <a:spcPct val="0"/>
              </a:spcAft>
              <a:tabLst>
                <a:tab pos="1428750" algn="l"/>
              </a:tabLst>
            </a:pPr>
            <a:r>
              <a:rPr lang="cs-CZ" sz="1600" dirty="0" smtClean="0">
                <a:ea typeface="Calibri" pitchFamily="34" charset="0"/>
                <a:cs typeface="Times New Roman" pitchFamily="18" charset="0"/>
              </a:rPr>
              <a:t>Text je vlastní originální tvorbou au</a:t>
            </a:r>
            <a:r>
              <a:rPr lang="cs-CZ" dirty="0" smtClean="0">
                <a:ea typeface="Calibri" pitchFamily="34" charset="0"/>
                <a:cs typeface="Times New Roman" pitchFamily="18" charset="0"/>
              </a:rPr>
              <a:t>tora.</a:t>
            </a:r>
          </a:p>
          <a:p>
            <a:pPr lvl="0" eaLnBrk="0" fontAlgn="base" hangingPunct="0">
              <a:spcBef>
                <a:spcPct val="0"/>
              </a:spcBef>
              <a:spcAft>
                <a:spcPct val="0"/>
              </a:spcAft>
              <a:tabLst>
                <a:tab pos="1428750" algn="l"/>
              </a:tabLst>
            </a:pPr>
            <a:r>
              <a:rPr lang="cs-CZ" sz="1600" dirty="0" smtClean="0">
                <a:cs typeface="Times New Roman" pitchFamily="18" charset="0"/>
              </a:rPr>
              <a:t>Fotografie – vlastní archiv autora</a:t>
            </a:r>
            <a:r>
              <a:rPr lang="cs-CZ" dirty="0" smtClean="0">
                <a:cs typeface="Times New Roman" pitchFamily="18" charset="0"/>
              </a:rPr>
              <a:t>.</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70C0"/>
          </a:solidFill>
        </p:spPr>
        <p:txBody>
          <a:bodyPr>
            <a:normAutofit fontScale="90000"/>
          </a:bodyPr>
          <a:lstStyle/>
          <a:p>
            <a:r>
              <a:rPr lang="cs-CZ" b="1" dirty="0" smtClean="0"/>
              <a:t>Papír – kontejner modré barvy</a:t>
            </a:r>
            <a:endParaRPr lang="cs-CZ" b="1" dirty="0"/>
          </a:p>
        </p:txBody>
      </p:sp>
      <p:sp>
        <p:nvSpPr>
          <p:cNvPr id="3" name="Zástupný symbol pro obsah 2"/>
          <p:cNvSpPr>
            <a:spLocks noGrp="1"/>
          </p:cNvSpPr>
          <p:nvPr>
            <p:ph sz="quarter" idx="2"/>
          </p:nvPr>
        </p:nvSpPr>
        <p:spPr/>
        <p:txBody>
          <a:bodyPr/>
          <a:lstStyle/>
          <a:p>
            <a:r>
              <a:rPr lang="cs-CZ" dirty="0" smtClean="0"/>
              <a:t>noviny</a:t>
            </a:r>
          </a:p>
          <a:p>
            <a:r>
              <a:rPr lang="cs-CZ" dirty="0" smtClean="0"/>
              <a:t>časopisy</a:t>
            </a:r>
          </a:p>
          <a:p>
            <a:r>
              <a:rPr lang="cs-CZ" dirty="0" smtClean="0"/>
              <a:t>sešity</a:t>
            </a:r>
          </a:p>
          <a:p>
            <a:r>
              <a:rPr lang="cs-CZ" dirty="0" smtClean="0"/>
              <a:t>knihy</a:t>
            </a:r>
          </a:p>
          <a:p>
            <a:r>
              <a:rPr lang="cs-CZ" dirty="0" smtClean="0"/>
              <a:t>propagační letáky</a:t>
            </a:r>
          </a:p>
          <a:p>
            <a:r>
              <a:rPr lang="cs-CZ" dirty="0" smtClean="0"/>
              <a:t>rozložené krabice</a:t>
            </a:r>
          </a:p>
          <a:p>
            <a:endParaRPr lang="cs-CZ" dirty="0"/>
          </a:p>
        </p:txBody>
      </p:sp>
      <p:sp>
        <p:nvSpPr>
          <p:cNvPr id="4" name="Zástupný symbol pro obsah 3"/>
          <p:cNvSpPr>
            <a:spLocks noGrp="1"/>
          </p:cNvSpPr>
          <p:nvPr>
            <p:ph sz="quarter" idx="4"/>
          </p:nvPr>
        </p:nvSpPr>
        <p:spPr/>
        <p:txBody>
          <a:bodyPr/>
          <a:lstStyle/>
          <a:p>
            <a:r>
              <a:rPr lang="cs-CZ" dirty="0" smtClean="0"/>
              <a:t>špinavý a mastný papír</a:t>
            </a:r>
          </a:p>
          <a:p>
            <a:r>
              <a:rPr lang="cs-CZ" dirty="0" smtClean="0"/>
              <a:t>papírové pleny</a:t>
            </a:r>
          </a:p>
          <a:p>
            <a:r>
              <a:rPr lang="cs-CZ" dirty="0" smtClean="0"/>
              <a:t>papírové kapesníky</a:t>
            </a:r>
          </a:p>
          <a:p>
            <a:r>
              <a:rPr lang="cs-CZ" dirty="0" smtClean="0"/>
              <a:t>papírové ručníky</a:t>
            </a:r>
            <a:endParaRPr lang="cs-CZ" dirty="0"/>
          </a:p>
        </p:txBody>
      </p:sp>
      <p:sp>
        <p:nvSpPr>
          <p:cNvPr id="5" name="Zástupný symbol pro text 4"/>
          <p:cNvSpPr>
            <a:spLocks noGrp="1"/>
          </p:cNvSpPr>
          <p:nvPr>
            <p:ph type="body" sz="quarter" idx="1"/>
          </p:nvPr>
        </p:nvSpPr>
        <p:spPr/>
        <p:txBody>
          <a:bodyPr/>
          <a:lstStyle/>
          <a:p>
            <a:r>
              <a:rPr lang="cs-CZ" dirty="0" smtClean="0"/>
              <a:t>SPRÁVNĚ</a:t>
            </a:r>
            <a:endParaRPr lang="cs-CZ" dirty="0"/>
          </a:p>
        </p:txBody>
      </p:sp>
      <p:sp>
        <p:nvSpPr>
          <p:cNvPr id="6" name="Zástupný symbol pro text 5"/>
          <p:cNvSpPr>
            <a:spLocks noGrp="1"/>
          </p:cNvSpPr>
          <p:nvPr>
            <p:ph type="body" sz="quarter" idx="3"/>
          </p:nvPr>
        </p:nvSpPr>
        <p:spPr/>
        <p:txBody>
          <a:bodyPr/>
          <a:lstStyle/>
          <a:p>
            <a:r>
              <a:rPr lang="cs-CZ" dirty="0" smtClean="0"/>
              <a:t>ŠPATNĚ</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B050"/>
          </a:solidFill>
        </p:spPr>
        <p:txBody>
          <a:bodyPr/>
          <a:lstStyle/>
          <a:p>
            <a:r>
              <a:rPr lang="cs-CZ" b="1" dirty="0" smtClean="0"/>
              <a:t>Sklo – kontejner zelené barvy</a:t>
            </a:r>
            <a:endParaRPr lang="cs-CZ" b="1" dirty="0"/>
          </a:p>
        </p:txBody>
      </p:sp>
      <p:sp>
        <p:nvSpPr>
          <p:cNvPr id="3" name="Zástupný symbol pro obsah 2"/>
          <p:cNvSpPr>
            <a:spLocks noGrp="1"/>
          </p:cNvSpPr>
          <p:nvPr>
            <p:ph sz="quarter" idx="2"/>
          </p:nvPr>
        </p:nvSpPr>
        <p:spPr/>
        <p:txBody>
          <a:bodyPr/>
          <a:lstStyle/>
          <a:p>
            <a:r>
              <a:rPr lang="cs-CZ" dirty="0" smtClean="0"/>
              <a:t>čiré sklo</a:t>
            </a:r>
          </a:p>
          <a:p>
            <a:r>
              <a:rPr lang="cs-CZ" dirty="0" smtClean="0"/>
              <a:t>barevné sklo</a:t>
            </a:r>
          </a:p>
          <a:p>
            <a:r>
              <a:rPr lang="cs-CZ" dirty="0" smtClean="0"/>
              <a:t>sklo z oken</a:t>
            </a:r>
          </a:p>
          <a:p>
            <a:r>
              <a:rPr lang="cs-CZ" dirty="0" smtClean="0"/>
              <a:t>nevratné láhve</a:t>
            </a:r>
            <a:endParaRPr lang="cs-CZ" dirty="0"/>
          </a:p>
        </p:txBody>
      </p:sp>
      <p:sp>
        <p:nvSpPr>
          <p:cNvPr id="4" name="Zástupný symbol pro obsah 3"/>
          <p:cNvSpPr>
            <a:spLocks noGrp="1"/>
          </p:cNvSpPr>
          <p:nvPr>
            <p:ph sz="quarter" idx="4"/>
          </p:nvPr>
        </p:nvSpPr>
        <p:spPr/>
        <p:txBody>
          <a:bodyPr/>
          <a:lstStyle/>
          <a:p>
            <a:r>
              <a:rPr lang="cs-CZ" dirty="0" smtClean="0"/>
              <a:t>autosklo</a:t>
            </a:r>
          </a:p>
          <a:p>
            <a:r>
              <a:rPr lang="cs-CZ" dirty="0" smtClean="0"/>
              <a:t>porcelán</a:t>
            </a:r>
          </a:p>
          <a:p>
            <a:r>
              <a:rPr lang="cs-CZ" dirty="0" smtClean="0"/>
              <a:t>žárovky</a:t>
            </a:r>
          </a:p>
          <a:p>
            <a:r>
              <a:rPr lang="cs-CZ" dirty="0" smtClean="0"/>
              <a:t>zářivky</a:t>
            </a:r>
          </a:p>
          <a:p>
            <a:r>
              <a:rPr lang="cs-CZ" dirty="0" smtClean="0"/>
              <a:t>obrazovky televize </a:t>
            </a:r>
          </a:p>
          <a:p>
            <a:r>
              <a:rPr lang="cs-CZ" dirty="0" smtClean="0"/>
              <a:t>monitor počítače</a:t>
            </a:r>
            <a:endParaRPr lang="cs-CZ" dirty="0"/>
          </a:p>
        </p:txBody>
      </p:sp>
      <p:sp>
        <p:nvSpPr>
          <p:cNvPr id="5" name="Zástupný symbol pro text 4"/>
          <p:cNvSpPr>
            <a:spLocks noGrp="1"/>
          </p:cNvSpPr>
          <p:nvPr>
            <p:ph type="body" sz="quarter" idx="1"/>
          </p:nvPr>
        </p:nvSpPr>
        <p:spPr/>
        <p:txBody>
          <a:bodyPr/>
          <a:lstStyle/>
          <a:p>
            <a:r>
              <a:rPr lang="cs-CZ" dirty="0" smtClean="0"/>
              <a:t>SPRÁVNĚ</a:t>
            </a:r>
            <a:endParaRPr lang="cs-CZ" dirty="0"/>
          </a:p>
        </p:txBody>
      </p:sp>
      <p:sp>
        <p:nvSpPr>
          <p:cNvPr id="6" name="Zástupný symbol pro text 5"/>
          <p:cNvSpPr>
            <a:spLocks noGrp="1"/>
          </p:cNvSpPr>
          <p:nvPr>
            <p:ph type="body" sz="quarter" idx="3"/>
          </p:nvPr>
        </p:nvSpPr>
        <p:spPr/>
        <p:txBody>
          <a:bodyPr/>
          <a:lstStyle/>
          <a:p>
            <a:r>
              <a:rPr lang="cs-CZ" dirty="0" smtClean="0"/>
              <a:t>ŠPATNĚ</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p:spPr>
        <p:txBody>
          <a:bodyPr/>
          <a:lstStyle/>
          <a:p>
            <a:r>
              <a:rPr lang="cs-CZ" b="1" dirty="0" smtClean="0"/>
              <a:t>Plasty – kontejner žluté barva</a:t>
            </a:r>
            <a:endParaRPr lang="cs-CZ" b="1" dirty="0"/>
          </a:p>
        </p:txBody>
      </p:sp>
      <p:sp>
        <p:nvSpPr>
          <p:cNvPr id="3" name="Zástupný symbol pro obsah 2"/>
          <p:cNvSpPr>
            <a:spLocks noGrp="1"/>
          </p:cNvSpPr>
          <p:nvPr>
            <p:ph sz="quarter" idx="2"/>
          </p:nvPr>
        </p:nvSpPr>
        <p:spPr/>
        <p:txBody>
          <a:bodyPr>
            <a:noAutofit/>
          </a:bodyPr>
          <a:lstStyle/>
          <a:p>
            <a:r>
              <a:rPr lang="cs-CZ" sz="2400" dirty="0" smtClean="0"/>
              <a:t>stlačené PET lahve </a:t>
            </a:r>
          </a:p>
          <a:p>
            <a:r>
              <a:rPr lang="cs-CZ" sz="2400" dirty="0" smtClean="0"/>
              <a:t>igelitové tašky a sáčky</a:t>
            </a:r>
          </a:p>
          <a:p>
            <a:r>
              <a:rPr lang="cs-CZ" sz="2400" dirty="0" smtClean="0"/>
              <a:t>kelímky od potravin </a:t>
            </a:r>
          </a:p>
          <a:p>
            <a:r>
              <a:rPr lang="cs-CZ" sz="2400" dirty="0" smtClean="0"/>
              <a:t>mikrotenové sáčky</a:t>
            </a:r>
          </a:p>
          <a:p>
            <a:r>
              <a:rPr lang="cs-CZ" sz="2400" dirty="0" smtClean="0"/>
              <a:t>vypláchnuté plastové nádoby od mycích prostředků</a:t>
            </a:r>
          </a:p>
          <a:p>
            <a:r>
              <a:rPr lang="cs-CZ" sz="2400" dirty="0" smtClean="0"/>
              <a:t>polystyren </a:t>
            </a:r>
          </a:p>
          <a:p>
            <a:r>
              <a:rPr lang="cs-CZ" sz="2400" dirty="0" smtClean="0"/>
              <a:t>vícevrstvé obaly (nápojové kartony) </a:t>
            </a:r>
            <a:endParaRPr lang="cs-CZ" sz="2400" dirty="0"/>
          </a:p>
        </p:txBody>
      </p:sp>
      <p:sp>
        <p:nvSpPr>
          <p:cNvPr id="4" name="Zástupný symbol pro obsah 3"/>
          <p:cNvSpPr>
            <a:spLocks noGrp="1"/>
          </p:cNvSpPr>
          <p:nvPr>
            <p:ph sz="quarter" idx="4"/>
          </p:nvPr>
        </p:nvSpPr>
        <p:spPr/>
        <p:txBody>
          <a:bodyPr/>
          <a:lstStyle/>
          <a:p>
            <a:r>
              <a:rPr lang="cs-CZ" dirty="0" smtClean="0"/>
              <a:t>znečištěné plastové nádoby</a:t>
            </a:r>
          </a:p>
          <a:p>
            <a:r>
              <a:rPr lang="cs-CZ" dirty="0" smtClean="0"/>
              <a:t>molitan</a:t>
            </a:r>
          </a:p>
          <a:p>
            <a:r>
              <a:rPr lang="cs-CZ" dirty="0" smtClean="0"/>
              <a:t>pneumatiky</a:t>
            </a:r>
          </a:p>
          <a:p>
            <a:r>
              <a:rPr lang="cs-CZ" dirty="0" smtClean="0"/>
              <a:t>linolea </a:t>
            </a:r>
            <a:br>
              <a:rPr lang="cs-CZ" dirty="0" smtClean="0"/>
            </a:br>
            <a:endParaRPr lang="cs-CZ" dirty="0"/>
          </a:p>
        </p:txBody>
      </p:sp>
      <p:sp>
        <p:nvSpPr>
          <p:cNvPr id="5" name="Zástupný symbol pro text 4"/>
          <p:cNvSpPr>
            <a:spLocks noGrp="1"/>
          </p:cNvSpPr>
          <p:nvPr>
            <p:ph type="body" sz="quarter" idx="1"/>
          </p:nvPr>
        </p:nvSpPr>
        <p:spPr/>
        <p:txBody>
          <a:bodyPr/>
          <a:lstStyle/>
          <a:p>
            <a:r>
              <a:rPr lang="cs-CZ" dirty="0" smtClean="0"/>
              <a:t>SPRÁVNĚ</a:t>
            </a:r>
            <a:endParaRPr lang="cs-CZ" dirty="0"/>
          </a:p>
        </p:txBody>
      </p:sp>
      <p:sp>
        <p:nvSpPr>
          <p:cNvPr id="6" name="Zástupný symbol pro text 5"/>
          <p:cNvSpPr>
            <a:spLocks noGrp="1"/>
          </p:cNvSpPr>
          <p:nvPr>
            <p:ph type="body" sz="quarter" idx="3"/>
          </p:nvPr>
        </p:nvSpPr>
        <p:spPr/>
        <p:txBody>
          <a:bodyPr/>
          <a:lstStyle/>
          <a:p>
            <a:r>
              <a:rPr lang="cs-CZ" dirty="0" smtClean="0"/>
              <a:t>ŠPATNĚ</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28600" y="273050"/>
            <a:ext cx="8686800" cy="869950"/>
          </a:xfrm>
          <a:solidFill>
            <a:srgbClr val="FF0000"/>
          </a:solidFill>
        </p:spPr>
        <p:txBody>
          <a:bodyPr>
            <a:normAutofit fontScale="90000"/>
          </a:bodyPr>
          <a:lstStyle/>
          <a:p>
            <a:r>
              <a:rPr lang="cs-CZ" sz="4000" b="1" dirty="0" err="1" smtClean="0"/>
              <a:t>Elektroodpad</a:t>
            </a:r>
            <a:r>
              <a:rPr lang="cs-CZ" sz="4000" b="1" dirty="0" smtClean="0"/>
              <a:t> – </a:t>
            </a:r>
            <a:r>
              <a:rPr lang="cs-CZ" sz="3600" b="1" dirty="0" smtClean="0"/>
              <a:t>kontejner červené barvy</a:t>
            </a:r>
            <a:endParaRPr lang="cs-CZ" sz="3600" b="1" dirty="0"/>
          </a:p>
        </p:txBody>
      </p:sp>
      <p:sp>
        <p:nvSpPr>
          <p:cNvPr id="3" name="Zástupný symbol pro obsah 2"/>
          <p:cNvSpPr>
            <a:spLocks noGrp="1"/>
          </p:cNvSpPr>
          <p:nvPr>
            <p:ph sz="quarter" idx="2"/>
          </p:nvPr>
        </p:nvSpPr>
        <p:spPr/>
        <p:txBody>
          <a:bodyPr>
            <a:normAutofit fontScale="92500"/>
          </a:bodyPr>
          <a:lstStyle/>
          <a:p>
            <a:r>
              <a:rPr lang="cs-CZ" dirty="0" smtClean="0"/>
              <a:t>televizní obrazovky a počítačové monitory</a:t>
            </a:r>
          </a:p>
          <a:p>
            <a:r>
              <a:rPr lang="cs-CZ" dirty="0" smtClean="0"/>
              <a:t>lednice</a:t>
            </a:r>
          </a:p>
          <a:p>
            <a:r>
              <a:rPr lang="cs-CZ" dirty="0" smtClean="0"/>
              <a:t>drobné elektrické spotřebiče (mixér, kulma, fén, varná konvice)</a:t>
            </a:r>
            <a:br>
              <a:rPr lang="cs-CZ" dirty="0" smtClean="0"/>
            </a:br>
            <a:endParaRPr lang="cs-CZ" dirty="0"/>
          </a:p>
        </p:txBody>
      </p:sp>
      <p:sp>
        <p:nvSpPr>
          <p:cNvPr id="4" name="Zástupný symbol pro obsah 3"/>
          <p:cNvSpPr>
            <a:spLocks noGrp="1"/>
          </p:cNvSpPr>
          <p:nvPr>
            <p:ph sz="quarter" idx="4"/>
          </p:nvPr>
        </p:nvSpPr>
        <p:spPr/>
        <p:txBody>
          <a:bodyPr/>
          <a:lstStyle/>
          <a:p>
            <a:r>
              <a:rPr lang="cs-CZ" dirty="0" smtClean="0"/>
              <a:t>zářivky a výbojky</a:t>
            </a:r>
          </a:p>
          <a:p>
            <a:r>
              <a:rPr lang="cs-CZ" dirty="0" smtClean="0"/>
              <a:t>autobaterie</a:t>
            </a:r>
          </a:p>
          <a:p>
            <a:r>
              <a:rPr lang="cs-CZ" dirty="0" smtClean="0"/>
              <a:t>baterie (tužkové, monočlánky)</a:t>
            </a:r>
          </a:p>
          <a:p>
            <a:endParaRPr lang="cs-CZ" dirty="0" smtClean="0"/>
          </a:p>
          <a:p>
            <a:r>
              <a:rPr lang="cs-CZ" sz="2600" b="1" dirty="0" smtClean="0"/>
              <a:t>mají své vlastní nádoby</a:t>
            </a:r>
          </a:p>
        </p:txBody>
      </p:sp>
      <p:sp>
        <p:nvSpPr>
          <p:cNvPr id="5" name="Zástupný symbol pro text 4"/>
          <p:cNvSpPr>
            <a:spLocks noGrp="1"/>
          </p:cNvSpPr>
          <p:nvPr>
            <p:ph type="body" sz="quarter" idx="1"/>
          </p:nvPr>
        </p:nvSpPr>
        <p:spPr/>
        <p:txBody>
          <a:bodyPr/>
          <a:lstStyle/>
          <a:p>
            <a:r>
              <a:rPr lang="cs-CZ" dirty="0" smtClean="0"/>
              <a:t>SPRÁVNĚ</a:t>
            </a:r>
            <a:endParaRPr lang="cs-CZ" dirty="0"/>
          </a:p>
        </p:txBody>
      </p:sp>
      <p:sp>
        <p:nvSpPr>
          <p:cNvPr id="6" name="Zástupný symbol pro text 5"/>
          <p:cNvSpPr>
            <a:spLocks noGrp="1"/>
          </p:cNvSpPr>
          <p:nvPr>
            <p:ph type="body" sz="quarter" idx="3"/>
          </p:nvPr>
        </p:nvSpPr>
        <p:spPr/>
        <p:txBody>
          <a:bodyPr/>
          <a:lstStyle/>
          <a:p>
            <a:r>
              <a:rPr lang="cs-CZ" dirty="0" smtClean="0"/>
              <a:t>ŠPATNĚ</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2400" y="228600"/>
            <a:ext cx="8839200" cy="990600"/>
          </a:xfrm>
          <a:solidFill>
            <a:schemeClr val="tx1"/>
          </a:solidFill>
        </p:spPr>
        <p:txBody>
          <a:bodyPr>
            <a:normAutofit fontScale="90000"/>
          </a:bodyPr>
          <a:lstStyle/>
          <a:p>
            <a:r>
              <a:rPr lang="cs-CZ" b="1" dirty="0" smtClean="0"/>
              <a:t/>
            </a:r>
            <a:br>
              <a:rPr lang="cs-CZ" b="1" dirty="0" smtClean="0"/>
            </a:br>
            <a:r>
              <a:rPr lang="cs-CZ" sz="3600" b="1" dirty="0" smtClean="0">
                <a:solidFill>
                  <a:schemeClr val="bg1"/>
                </a:solidFill>
              </a:rPr>
              <a:t>SMĚSNÝ </a:t>
            </a:r>
            <a:r>
              <a:rPr lang="cs-CZ" sz="3600" b="1" dirty="0" smtClean="0">
                <a:solidFill>
                  <a:schemeClr val="bg1"/>
                </a:solidFill>
              </a:rPr>
              <a:t>ODPAD – kontejner černé </a:t>
            </a:r>
            <a:r>
              <a:rPr lang="cs-CZ" sz="4000" b="1" dirty="0" smtClean="0">
                <a:solidFill>
                  <a:schemeClr val="bg1"/>
                </a:solidFill>
              </a:rPr>
              <a:t>barvy</a:t>
            </a:r>
            <a:r>
              <a:rPr lang="cs-CZ" b="1" dirty="0" smtClean="0">
                <a:solidFill>
                  <a:schemeClr val="bg1"/>
                </a:solidFill>
              </a:rPr>
              <a:t> </a:t>
            </a:r>
            <a:r>
              <a:rPr lang="cs-CZ" dirty="0" smtClean="0"/>
              <a:t/>
            </a:r>
            <a:br>
              <a:rPr lang="cs-CZ" dirty="0" smtClean="0"/>
            </a:br>
            <a:endParaRPr lang="cs-CZ" dirty="0"/>
          </a:p>
        </p:txBody>
      </p:sp>
      <p:sp>
        <p:nvSpPr>
          <p:cNvPr id="3" name="Zástupný symbol pro obsah 2"/>
          <p:cNvSpPr>
            <a:spLocks noGrp="1"/>
          </p:cNvSpPr>
          <p:nvPr>
            <p:ph sz="quarter" idx="1"/>
          </p:nvPr>
        </p:nvSpPr>
        <p:spPr/>
        <p:txBody>
          <a:bodyPr/>
          <a:lstStyle/>
          <a:p>
            <a:r>
              <a:rPr lang="cs-CZ" dirty="0" smtClean="0"/>
              <a:t>Do směsného odpadu samozřejmě patří to, co nelze vytřídit jinam. Ovšem měli bychom si pamatovat, že pokud se do směsného odpadu občas připlete např. kelímek od jogurtu nestane se tolik, jako když se do něj dostane třeba jen jedna tužková baterie. </a:t>
            </a:r>
          </a:p>
          <a:p>
            <a:endParaRPr lang="cs-CZ" dirty="0"/>
          </a:p>
          <a:p>
            <a:endParaRPr lang="cs-CZ" dirty="0" smtClean="0"/>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2400" y="228600"/>
            <a:ext cx="8839200" cy="990600"/>
          </a:xfrm>
        </p:spPr>
        <p:txBody>
          <a:bodyPr>
            <a:noAutofit/>
          </a:bodyPr>
          <a:lstStyle/>
          <a:p>
            <a:r>
              <a:rPr lang="cs-CZ" sz="4000" dirty="0" smtClean="0"/>
              <a:t>Nebezpečný odpad </a:t>
            </a:r>
            <a:r>
              <a:rPr lang="cs-CZ" sz="2800" dirty="0" smtClean="0"/>
              <a:t>– ukládá se do sběrného dvora</a:t>
            </a:r>
            <a:endParaRPr lang="cs-CZ" sz="2800" dirty="0"/>
          </a:p>
        </p:txBody>
      </p:sp>
      <p:sp>
        <p:nvSpPr>
          <p:cNvPr id="3" name="Zástupný symbol pro obsah 2"/>
          <p:cNvSpPr>
            <a:spLocks noGrp="1"/>
          </p:cNvSpPr>
          <p:nvPr>
            <p:ph sz="quarter" idx="1"/>
          </p:nvPr>
        </p:nvSpPr>
        <p:spPr>
          <a:xfrm>
            <a:off x="612648" y="1600200"/>
            <a:ext cx="8153400" cy="4953000"/>
          </a:xfrm>
        </p:spPr>
        <p:txBody>
          <a:bodyPr>
            <a:normAutofit fontScale="70000" lnSpcReduction="20000"/>
          </a:bodyPr>
          <a:lstStyle/>
          <a:p>
            <a:r>
              <a:rPr lang="cs-CZ" sz="4600" dirty="0" smtClean="0"/>
              <a:t>nádoby od sprejů</a:t>
            </a:r>
          </a:p>
          <a:p>
            <a:r>
              <a:rPr lang="cs-CZ" sz="4600" dirty="0" smtClean="0"/>
              <a:t>zahradní chemie</a:t>
            </a:r>
          </a:p>
          <a:p>
            <a:r>
              <a:rPr lang="cs-CZ" sz="4600" dirty="0" smtClean="0"/>
              <a:t>mazací oleje a tuky</a:t>
            </a:r>
          </a:p>
          <a:p>
            <a:r>
              <a:rPr lang="cs-CZ" sz="4600" dirty="0" smtClean="0"/>
              <a:t>ředidla a barvy</a:t>
            </a:r>
          </a:p>
          <a:p>
            <a:r>
              <a:rPr lang="cs-CZ" sz="4600" dirty="0" smtClean="0"/>
              <a:t>léky a teploměry</a:t>
            </a:r>
          </a:p>
          <a:p>
            <a:r>
              <a:rPr lang="cs-CZ" sz="4600" dirty="0" smtClean="0"/>
              <a:t>kyseliny a hydroxidy</a:t>
            </a:r>
          </a:p>
          <a:p>
            <a:r>
              <a:rPr lang="cs-CZ" sz="4600" dirty="0" smtClean="0"/>
              <a:t>lepidla a pryskyřice</a:t>
            </a:r>
          </a:p>
          <a:p>
            <a:r>
              <a:rPr lang="cs-CZ" sz="4600" dirty="0" err="1" smtClean="0"/>
              <a:t>fotochemikálie</a:t>
            </a:r>
            <a:endParaRPr lang="cs-CZ" sz="4600" dirty="0" smtClean="0"/>
          </a:p>
          <a:p>
            <a:r>
              <a:rPr lang="cs-CZ" sz="4600" dirty="0" smtClean="0"/>
              <a:t>pesticidy (přípravky na hubení hmyzu, hlodavců, plevelu, odstraňování plísní)</a:t>
            </a:r>
            <a:r>
              <a:rPr lang="cs-CZ" dirty="0" smtClean="0"/>
              <a:t/>
            </a:r>
            <a:br>
              <a:rPr lang="cs-CZ" dirty="0" smtClean="0"/>
            </a:b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Bioodpad</a:t>
            </a:r>
            <a:r>
              <a:rPr lang="cs-CZ" dirty="0" smtClean="0"/>
              <a:t> – </a:t>
            </a:r>
            <a:r>
              <a:rPr lang="cs-CZ" sz="4000" dirty="0" smtClean="0"/>
              <a:t>ukládá se do sběrného dvora </a:t>
            </a:r>
            <a:endParaRPr lang="cs-CZ" sz="4000" dirty="0"/>
          </a:p>
        </p:txBody>
      </p:sp>
      <p:sp>
        <p:nvSpPr>
          <p:cNvPr id="3" name="Zástupný symbol pro obsah 2"/>
          <p:cNvSpPr>
            <a:spLocks noGrp="1"/>
          </p:cNvSpPr>
          <p:nvPr>
            <p:ph sz="quarter" idx="1"/>
          </p:nvPr>
        </p:nvSpPr>
        <p:spPr/>
        <p:txBody>
          <a:bodyPr>
            <a:normAutofit fontScale="55000" lnSpcReduction="20000"/>
          </a:bodyPr>
          <a:lstStyle/>
          <a:p>
            <a:r>
              <a:rPr lang="cs-CZ" sz="4600" dirty="0" smtClean="0"/>
              <a:t>posekaná tráva</a:t>
            </a:r>
          </a:p>
          <a:p>
            <a:r>
              <a:rPr lang="cs-CZ" sz="4600" dirty="0" smtClean="0"/>
              <a:t>spadané ovoce (prokládané trávou a řezem z keřů)</a:t>
            </a:r>
          </a:p>
          <a:p>
            <a:r>
              <a:rPr lang="cs-CZ" sz="4600" dirty="0" smtClean="0"/>
              <a:t>řezanka a větvičky z ořezu keřů</a:t>
            </a:r>
          </a:p>
          <a:p>
            <a:r>
              <a:rPr lang="cs-CZ" sz="4600" dirty="0" smtClean="0"/>
              <a:t>zemina z květin bez květináčů</a:t>
            </a:r>
          </a:p>
          <a:p>
            <a:r>
              <a:rPr lang="cs-CZ" sz="4600" dirty="0" smtClean="0"/>
              <a:t>plevele</a:t>
            </a:r>
          </a:p>
          <a:p>
            <a:r>
              <a:rPr lang="cs-CZ" sz="4600" dirty="0" smtClean="0"/>
              <a:t>pokojové rostliny</a:t>
            </a:r>
          </a:p>
          <a:p>
            <a:r>
              <a:rPr lang="cs-CZ" sz="4600" dirty="0" smtClean="0"/>
              <a:t>listí</a:t>
            </a:r>
          </a:p>
          <a:p>
            <a:r>
              <a:rPr lang="cs-CZ" sz="4600" dirty="0" smtClean="0"/>
              <a:t>odpady z ovoce a zeleniny (okrajky z brambor, mrkve, okusky jablek apod.)</a:t>
            </a:r>
            <a:r>
              <a:rPr lang="cs-CZ" dirty="0" smtClean="0"/>
              <a:t/>
            </a:r>
            <a:br>
              <a:rPr lang="cs-CZ" dirty="0" smtClean="0"/>
            </a:br>
            <a:endParaRPr lang="cs-CZ" dirty="0" smtClean="0"/>
          </a:p>
          <a:p>
            <a:pPr>
              <a:buNone/>
            </a:pPr>
            <a:r>
              <a:rPr lang="cs-CZ" dirty="0" smtClean="0"/>
              <a:t> </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Hra:</a:t>
            </a:r>
            <a:endParaRPr lang="cs-CZ" dirty="0"/>
          </a:p>
        </p:txBody>
      </p:sp>
      <p:sp>
        <p:nvSpPr>
          <p:cNvPr id="3" name="Zástupný symbol pro obsah 2"/>
          <p:cNvSpPr>
            <a:spLocks noGrp="1"/>
          </p:cNvSpPr>
          <p:nvPr>
            <p:ph sz="quarter" idx="1"/>
          </p:nvPr>
        </p:nvSpPr>
        <p:spPr>
          <a:xfrm>
            <a:off x="612648" y="1447800"/>
            <a:ext cx="8153400" cy="5181600"/>
          </a:xfrm>
        </p:spPr>
        <p:txBody>
          <a:bodyPr>
            <a:normAutofit fontScale="92500" lnSpcReduction="10000"/>
          </a:bodyPr>
          <a:lstStyle/>
          <a:p>
            <a:r>
              <a:rPr lang="cs-CZ" dirty="0" smtClean="0"/>
              <a:t>připravit si barevné kartičky s názvy kontejneru</a:t>
            </a:r>
          </a:p>
          <a:p>
            <a:r>
              <a:rPr lang="cs-CZ" dirty="0" smtClean="0"/>
              <a:t>donést různé druhy odpadu (každé dítě jeden)</a:t>
            </a:r>
          </a:p>
          <a:p>
            <a:r>
              <a:rPr lang="cs-CZ" dirty="0" smtClean="0"/>
              <a:t>každé dítě přiloží k názvu či barvě kontejneru </a:t>
            </a:r>
          </a:p>
          <a:p>
            <a:endParaRPr lang="cs-CZ" dirty="0" smtClean="0"/>
          </a:p>
          <a:p>
            <a:pPr>
              <a:buNone/>
            </a:pPr>
            <a:endParaRPr lang="cs-CZ" dirty="0" smtClean="0"/>
          </a:p>
          <a:p>
            <a:pPr algn="ctr">
              <a:buNone/>
            </a:pPr>
            <a:endParaRPr lang="cs-CZ" dirty="0" smtClean="0"/>
          </a:p>
          <a:p>
            <a:pPr>
              <a:buNone/>
            </a:pPr>
            <a:endParaRPr lang="cs-CZ" dirty="0" smtClean="0"/>
          </a:p>
          <a:p>
            <a:pPr>
              <a:buNone/>
            </a:pPr>
            <a:endParaRPr lang="cs-CZ" dirty="0" smtClean="0"/>
          </a:p>
          <a:p>
            <a:pPr>
              <a:buNone/>
            </a:pPr>
            <a:endParaRPr lang="cs-CZ" dirty="0" smtClean="0"/>
          </a:p>
          <a:p>
            <a:r>
              <a:rPr lang="cs-CZ" dirty="0" smtClean="0"/>
              <a:t>lze to i použít pouze s napsanými jmény jednotlivých odpadů</a:t>
            </a:r>
          </a:p>
          <a:p>
            <a:pPr>
              <a:buNone/>
            </a:pPr>
            <a:endParaRPr lang="cs-CZ" dirty="0" smtClean="0"/>
          </a:p>
        </p:txBody>
      </p:sp>
      <p:pic>
        <p:nvPicPr>
          <p:cNvPr id="1028" name="Picture 4"/>
          <p:cNvPicPr>
            <a:picLocks noChangeAspect="1" noChangeArrowheads="1"/>
          </p:cNvPicPr>
          <p:nvPr/>
        </p:nvPicPr>
        <p:blipFill>
          <a:blip r:embed="rId2" cstate="print"/>
          <a:srcRect/>
          <a:stretch>
            <a:fillRect/>
          </a:stretch>
        </p:blipFill>
        <p:spPr bwMode="auto">
          <a:xfrm>
            <a:off x="1828800" y="3048000"/>
            <a:ext cx="4876800" cy="2286001"/>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2400" y="228600"/>
            <a:ext cx="8839200" cy="990600"/>
          </a:xfrm>
        </p:spPr>
        <p:txBody>
          <a:bodyPr>
            <a:noAutofit/>
          </a:bodyPr>
          <a:lstStyle/>
          <a:p>
            <a:r>
              <a:rPr lang="cs-CZ" sz="3800" dirty="0" smtClean="0"/>
              <a:t>Návštěva sběrného dvoru či třídičky odpadu</a:t>
            </a:r>
            <a:endParaRPr lang="cs-CZ" sz="3800" dirty="0"/>
          </a:p>
        </p:txBody>
      </p:sp>
      <p:sp>
        <p:nvSpPr>
          <p:cNvPr id="3" name="Zástupný symbol pro obsah 2"/>
          <p:cNvSpPr>
            <a:spLocks noGrp="1"/>
          </p:cNvSpPr>
          <p:nvPr>
            <p:ph sz="quarter" idx="1"/>
          </p:nvPr>
        </p:nvSpPr>
        <p:spPr/>
        <p:txBody>
          <a:bodyPr/>
          <a:lstStyle/>
          <a:p>
            <a:r>
              <a:rPr lang="cs-CZ" dirty="0" smtClean="0"/>
              <a:t>V rámci Dne Země lze zajistit prohlídku sběrného dvoru či třídičky odpadu</a:t>
            </a:r>
          </a:p>
          <a:p>
            <a:endParaRPr lang="cs-CZ" dirty="0" smtClean="0"/>
          </a:p>
          <a:p>
            <a:endParaRPr lang="cs-CZ" dirty="0" smtClean="0"/>
          </a:p>
          <a:p>
            <a:r>
              <a:rPr lang="cs-CZ" dirty="0" smtClean="0"/>
              <a:t>V rámci pravidelného sběru papíru výběr starých elektrospotřebičů. </a:t>
            </a:r>
          </a:p>
          <a:p>
            <a:pPr>
              <a:buNone/>
            </a:pP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 naše škola třídí odpad</a:t>
            </a:r>
            <a:endParaRPr lang="cs-CZ" dirty="0"/>
          </a:p>
        </p:txBody>
      </p:sp>
      <p:pic>
        <p:nvPicPr>
          <p:cNvPr id="2050" name="Picture 2"/>
          <p:cNvPicPr>
            <a:picLocks noChangeAspect="1" noChangeArrowheads="1"/>
          </p:cNvPicPr>
          <p:nvPr/>
        </p:nvPicPr>
        <p:blipFill>
          <a:blip r:embed="rId2" cstate="print"/>
          <a:srcRect/>
          <a:stretch>
            <a:fillRect/>
          </a:stretch>
        </p:blipFill>
        <p:spPr bwMode="auto">
          <a:xfrm>
            <a:off x="457200" y="1981200"/>
            <a:ext cx="2467258" cy="3962400"/>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a:stretch>
            <a:fillRect/>
          </a:stretch>
        </p:blipFill>
        <p:spPr bwMode="auto">
          <a:xfrm>
            <a:off x="6324600" y="1905000"/>
            <a:ext cx="2188187" cy="3886200"/>
          </a:xfrm>
          <a:prstGeom prst="rect">
            <a:avLst/>
          </a:prstGeom>
          <a:noFill/>
          <a:ln w="9525">
            <a:noFill/>
            <a:miter lim="800000"/>
            <a:headEnd/>
            <a:tailEnd/>
          </a:ln>
        </p:spPr>
      </p:pic>
      <p:pic>
        <p:nvPicPr>
          <p:cNvPr id="2052" name="Picture 4"/>
          <p:cNvPicPr>
            <a:picLocks noChangeAspect="1" noChangeArrowheads="1"/>
          </p:cNvPicPr>
          <p:nvPr/>
        </p:nvPicPr>
        <p:blipFill>
          <a:blip r:embed="rId4" cstate="print"/>
          <a:srcRect/>
          <a:stretch>
            <a:fillRect/>
          </a:stretch>
        </p:blipFill>
        <p:spPr bwMode="auto">
          <a:xfrm>
            <a:off x="3505200" y="1981200"/>
            <a:ext cx="2224882" cy="3962400"/>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187</TotalTime>
  <Words>332</Words>
  <Application>Microsoft Office PowerPoint</Application>
  <PresentationFormat>Předvádění na obrazovce (4:3)</PresentationFormat>
  <Paragraphs>111</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Medián</vt:lpstr>
      <vt:lpstr>Třídíme odpady VY_32_INOVACE_19_03</vt:lpstr>
      <vt:lpstr>Snímek 2</vt:lpstr>
      <vt:lpstr>Papír – kontejner modré barvy</vt:lpstr>
      <vt:lpstr>Sklo – kontejner zelené barvy</vt:lpstr>
      <vt:lpstr>Plasty – kontejner žluté barva</vt:lpstr>
      <vt:lpstr>Elektroodpad – kontejner červené barvy</vt:lpstr>
      <vt:lpstr> SMĚSNÝ ODPAD – kontejner černé barvy  </vt:lpstr>
      <vt:lpstr>Nebezpečný odpad – ukládá se do sběrného dvora</vt:lpstr>
      <vt:lpstr>Bioodpad – ukládá se do sběrného dvora </vt:lpstr>
      <vt:lpstr>Hra:</vt:lpstr>
      <vt:lpstr>Návštěva sběrného dvoru či třídičky odpadu</vt:lpstr>
      <vt:lpstr>U naše škola třídí odpad</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Třídíme odpady VY_32_INOVACE_19_03</dc:title>
  <dc:creator>oem</dc:creator>
  <cp:lastModifiedBy>ahoj</cp:lastModifiedBy>
  <cp:revision>22</cp:revision>
  <dcterms:created xsi:type="dcterms:W3CDTF">2013-04-29T18:58:14Z</dcterms:created>
  <dcterms:modified xsi:type="dcterms:W3CDTF">2013-07-01T07:58:54Z</dcterms:modified>
</cp:coreProperties>
</file>