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59" r:id="rId3"/>
    <p:sldId id="260" r:id="rId4"/>
    <p:sldId id="262" r:id="rId5"/>
    <p:sldId id="264" r:id="rId6"/>
    <p:sldId id="266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8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44D4E8-F195-4C8C-9C92-10C877CFB90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4D9B28-0338-436F-AAF3-A60E8BA454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44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4D9B28-0338-436F-AAF3-A60E8BA454A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97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4D9B28-0338-436F-AAF3-A60E8BA454A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97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760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17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20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227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41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346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728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97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9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615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78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A667F-E396-4559-B0F2-7C62FC75897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E26B9-CCA6-45A7-919E-AFB39D5643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96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35130" y="3068960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VY_12_INOVACE_02_24_Literatura </a:t>
            </a:r>
            <a:r>
              <a:rPr lang="cs-CZ" b="1" dirty="0"/>
              <a:t>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- </a:t>
            </a:r>
            <a:r>
              <a:rPr lang="cs-CZ" dirty="0"/>
              <a:t>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6747" y="4959170"/>
            <a:ext cx="76574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obsahuje obrázkové čtení. </a:t>
            </a:r>
            <a:r>
              <a:rPr lang="cs-CZ" dirty="0" smtClean="0"/>
              <a:t>Je </a:t>
            </a:r>
            <a:r>
              <a:rPr lang="cs-CZ" dirty="0"/>
              <a:t>určena k procvičování čtení s</a:t>
            </a:r>
            <a:r>
              <a:rPr lang="cs-CZ"/>
              <a:t> </a:t>
            </a:r>
            <a:r>
              <a:rPr lang="cs-CZ" smtClean="0"/>
              <a:t>porozuměním. </a:t>
            </a:r>
            <a:r>
              <a:rPr lang="cs-CZ" dirty="0" smtClean="0"/>
              <a:t>Podporuje aktivní zapojení žáků.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99044" y="1883730"/>
            <a:ext cx="4905545" cy="684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n w="50800"/>
                <a:solidFill>
                  <a:srgbClr val="00B050"/>
                </a:solidFill>
              </a:rPr>
              <a:t>Bajka - Zajíc </a:t>
            </a:r>
            <a:r>
              <a:rPr lang="cs-CZ" sz="3600" b="1" dirty="0">
                <a:ln w="50800"/>
                <a:solidFill>
                  <a:srgbClr val="00B050"/>
                </a:solidFill>
              </a:rPr>
              <a:t>a želva</a:t>
            </a:r>
          </a:p>
          <a:p>
            <a:pPr algn="ctr"/>
            <a:endParaRPr lang="cs-CZ" sz="3600" b="1" dirty="0">
              <a:ln w="50800"/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18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89981" y="251501"/>
            <a:ext cx="21984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rgbClr val="00B050"/>
                </a:solidFill>
                <a:effectLst/>
              </a:rPr>
              <a:t>Zajíc a želva</a:t>
            </a:r>
            <a:endParaRPr lang="cs-CZ" sz="3200" b="1" cap="none" spc="0" dirty="0">
              <a:ln w="50800"/>
              <a:solidFill>
                <a:srgbClr val="00B05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540" y="561105"/>
            <a:ext cx="8388000" cy="5904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700" dirty="0" smtClean="0"/>
              <a:t>                   si byl vědom toho, že umí rychle běhat. Často            se potkával se starou                 . Nejednou se jí  </a:t>
            </a:r>
          </a:p>
          <a:p>
            <a:pPr>
              <a:lnSpc>
                <a:spcPct val="200000"/>
              </a:lnSpc>
            </a:pPr>
            <a:r>
              <a:rPr lang="cs-CZ" sz="2700" dirty="0" smtClean="0"/>
              <a:t> vysmíval . „ Takový pomalý tvor jako ty, by mne nikdy nedokázal porazit v běhu!                   mu odpověděla:            „ Myslím, že tě dokážu porazit, když budu chtít. Přijímám tvou výzvu.“  Závod odstartovala                 . Oba závodníci vyrazili </a:t>
            </a:r>
            <a:r>
              <a:rPr lang="cs-CZ" sz="2700" dirty="0"/>
              <a:t>na </a:t>
            </a:r>
            <a:r>
              <a:rPr lang="cs-CZ" sz="2700" dirty="0" smtClean="0"/>
              <a:t>trať za velké pozornosti ostatních zvířat.</a:t>
            </a: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200000"/>
              </a:lnSpc>
            </a:pPr>
            <a:endParaRPr lang="cs-CZ" sz="2800" dirty="0" smtClean="0"/>
          </a:p>
          <a:p>
            <a:pPr>
              <a:lnSpc>
                <a:spcPct val="200000"/>
              </a:lnSpc>
            </a:pPr>
            <a:r>
              <a:rPr lang="cs-CZ" sz="2800" dirty="0" smtClean="0"/>
              <a:t> </a:t>
            </a:r>
          </a:p>
          <a:p>
            <a:pPr>
              <a:lnSpc>
                <a:spcPct val="250000"/>
              </a:lnSpc>
            </a:pPr>
            <a:endParaRPr lang="cs-CZ" sz="2800" dirty="0" smtClean="0"/>
          </a:p>
          <a:p>
            <a:pPr>
              <a:lnSpc>
                <a:spcPct val="200000"/>
              </a:lnSpc>
            </a:pPr>
            <a:endParaRPr lang="cs-CZ" sz="2800" dirty="0"/>
          </a:p>
        </p:txBody>
      </p:sp>
      <p:pic>
        <p:nvPicPr>
          <p:cNvPr id="6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566557" y="517663"/>
            <a:ext cx="1222297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3580257" y="1533867"/>
            <a:ext cx="10368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7092280" y="1358169"/>
            <a:ext cx="1222300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4256965" y="3203975"/>
            <a:ext cx="10368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Public\Pictures\MB90044139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065" y="4599130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09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9818" y="241913"/>
            <a:ext cx="8582662" cy="5904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700" dirty="0" smtClean="0"/>
              <a:t>                  získal okamžitě obrovský náskok. Těsně                       před cílem se zastavil a řekl si: „ Tady pod                počkám, zda se                podaří doplazit až sem, a pak ji několika skoky předběhnu. Jelikož venku            pálilo,                     usnul.               mezitím usilovně pospíchala kupředu. Spícího                                     </a:t>
            </a:r>
          </a:p>
          <a:p>
            <a:pPr>
              <a:lnSpc>
                <a:spcPct val="200000"/>
              </a:lnSpc>
            </a:pPr>
            <a:r>
              <a:rPr lang="cs-CZ" sz="2700" dirty="0" smtClean="0"/>
              <a:t>                 probudil až potlesk přihlížejících zvířat, když                  vítězně prošla cílem. Zajíc si musel přiznat, že závod prohrál. 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 </a:t>
            </a:r>
          </a:p>
          <a:p>
            <a:pPr>
              <a:lnSpc>
                <a:spcPct val="200000"/>
              </a:lnSpc>
            </a:pPr>
            <a:endParaRPr lang="cs-CZ" sz="2800" dirty="0"/>
          </a:p>
        </p:txBody>
      </p:sp>
      <p:pic>
        <p:nvPicPr>
          <p:cNvPr id="6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487394" y="241913"/>
            <a:ext cx="1222297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1318961" y="2103863"/>
            <a:ext cx="10368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Public\Pictures\MB90044179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35" y="109890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1240830" y="3652800"/>
            <a:ext cx="10368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ublic\Pictures\MB90044040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16" y="2751863"/>
            <a:ext cx="792000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6673615" y="2758350"/>
            <a:ext cx="1222297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7871072" y="4568128"/>
            <a:ext cx="9792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469844" y="4519736"/>
            <a:ext cx="1222297" cy="63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56035" y="6039290"/>
            <a:ext cx="1877373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(Podle Ezopa)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84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8048" y="2356205"/>
            <a:ext cx="7200000" cy="138499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Které lidské vlastnosti představuje zajíc?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Výsměch, pýcha.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8127" y="4245765"/>
            <a:ext cx="6228000" cy="13849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Které lidské vlastnosti představuje želva?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Houževnatost, vytrvalost.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718" y="683693"/>
            <a:ext cx="635590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   Jaké poučení plyne z bajky?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Když  jsi vytrvalý, dosáhneš cíle i pomalu.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7" name="Picture 10" descr="Skákající šedý králí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7525"/>
          <a:stretch/>
        </p:blipFill>
        <p:spPr bwMode="auto">
          <a:xfrm>
            <a:off x="6901013" y="2068688"/>
            <a:ext cx="1555651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ublic\Pictures\MB9004414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8226"/>
          <a:stretch/>
        </p:blipFill>
        <p:spPr bwMode="auto">
          <a:xfrm>
            <a:off x="6689763" y="5144760"/>
            <a:ext cx="1332000" cy="83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76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748" y="529205"/>
            <a:ext cx="862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Doplň přirovnání. Zapiš do mřížky písmena podle obrázků.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4952" y="993136"/>
            <a:ext cx="4695966" cy="4680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1. Je rychlý </a:t>
            </a:r>
            <a:r>
              <a:rPr lang="cs-CZ" sz="2800" dirty="0"/>
              <a:t>jako </a:t>
            </a:r>
            <a:r>
              <a:rPr lang="cs-CZ" sz="2800" dirty="0" smtClean="0"/>
              <a:t>_____________.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2. Je silný </a:t>
            </a:r>
            <a:r>
              <a:rPr lang="cs-CZ" sz="2800" dirty="0"/>
              <a:t>jako </a:t>
            </a:r>
            <a:r>
              <a:rPr lang="cs-CZ" sz="2800" dirty="0" smtClean="0"/>
              <a:t>______________.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3. </a:t>
            </a:r>
            <a:r>
              <a:rPr lang="cs-CZ" sz="2800" dirty="0"/>
              <a:t>Je </a:t>
            </a:r>
            <a:r>
              <a:rPr lang="cs-CZ" sz="2800" dirty="0" smtClean="0"/>
              <a:t>zvědavý </a:t>
            </a:r>
            <a:r>
              <a:rPr lang="cs-CZ" sz="2800" dirty="0"/>
              <a:t>jako </a:t>
            </a:r>
            <a:r>
              <a:rPr lang="cs-CZ" sz="2800" dirty="0" smtClean="0"/>
              <a:t>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4. Je bojácný </a:t>
            </a:r>
            <a:r>
              <a:rPr lang="cs-CZ" sz="2800" dirty="0"/>
              <a:t>jako </a:t>
            </a:r>
            <a:r>
              <a:rPr lang="cs-CZ" sz="2800" dirty="0" smtClean="0"/>
              <a:t>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5. </a:t>
            </a:r>
            <a:r>
              <a:rPr lang="cs-CZ" sz="2800" dirty="0"/>
              <a:t>Je </a:t>
            </a:r>
            <a:r>
              <a:rPr lang="cs-CZ" sz="2800" dirty="0" smtClean="0"/>
              <a:t>věrný </a:t>
            </a:r>
            <a:r>
              <a:rPr lang="cs-CZ" sz="2800" dirty="0"/>
              <a:t>jako </a:t>
            </a:r>
            <a:r>
              <a:rPr lang="cs-CZ" sz="2800" dirty="0" smtClean="0"/>
              <a:t>_____________.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6. Je mlsný </a:t>
            </a:r>
            <a:r>
              <a:rPr lang="cs-CZ" sz="2800" dirty="0"/>
              <a:t>jako </a:t>
            </a:r>
            <a:r>
              <a:rPr lang="cs-CZ" sz="2800" dirty="0" smtClean="0"/>
              <a:t>_____________.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7. Je bystrý </a:t>
            </a:r>
            <a:r>
              <a:rPr lang="cs-CZ" sz="2800" dirty="0"/>
              <a:t>jako </a:t>
            </a:r>
            <a:r>
              <a:rPr lang="cs-CZ" sz="2800" dirty="0" smtClean="0"/>
              <a:t>_____________.</a:t>
            </a:r>
            <a:endParaRPr lang="cs-CZ" sz="2800" dirty="0"/>
          </a:p>
          <a:p>
            <a:pPr>
              <a:lnSpc>
                <a:spcPct val="150000"/>
              </a:lnSpc>
            </a:pP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17942" y="1129189"/>
            <a:ext cx="33054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P</a:t>
            </a:r>
            <a:endParaRPr lang="cs-CZ" sz="2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6408502"/>
              </p:ext>
            </p:extLst>
          </p:nvPr>
        </p:nvGraphicFramePr>
        <p:xfrm>
          <a:off x="5620064" y="5470521"/>
          <a:ext cx="2683432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429"/>
                <a:gridCol w="335429"/>
                <a:gridCol w="335429"/>
                <a:gridCol w="335429"/>
                <a:gridCol w="335429"/>
                <a:gridCol w="335429"/>
                <a:gridCol w="335429"/>
                <a:gridCol w="335429"/>
              </a:tblGrid>
              <a:tr h="454339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4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943828" y="3686456"/>
            <a:ext cx="2551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Í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3511" y="1011048"/>
            <a:ext cx="37221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O</a:t>
            </a:r>
            <a:endParaRPr lang="cs-CZ" sz="2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84024" y="2450322"/>
            <a:ext cx="3353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Č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63344" y="5880921"/>
            <a:ext cx="2556000" cy="504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700" dirty="0" smtClean="0"/>
              <a:t>Z BAJKY VYPLÝVÁ</a:t>
            </a:r>
            <a:endParaRPr lang="cs-CZ" sz="27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29" b="19460"/>
          <a:stretch/>
        </p:blipFill>
        <p:spPr bwMode="auto">
          <a:xfrm>
            <a:off x="7023257" y="1516617"/>
            <a:ext cx="1603662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&amp;Rcaron;voucí lev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729" y="1219028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ublic\Pictures\MB900441409 u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97" b="17596"/>
          <a:stretch/>
        </p:blipFill>
        <p:spPr bwMode="auto">
          <a:xfrm>
            <a:off x="6324659" y="2889038"/>
            <a:ext cx="1051821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480" y="4020590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Border koli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8"/>
          <a:stretch/>
        </p:blipFill>
        <p:spPr bwMode="auto">
          <a:xfrm>
            <a:off x="5397884" y="2169852"/>
            <a:ext cx="92677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721" y="2596798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335039" y="2531648"/>
            <a:ext cx="3658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U</a:t>
            </a:r>
            <a:endParaRPr lang="cs-CZ" sz="2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45615" y="3621142"/>
            <a:ext cx="36740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</a:t>
            </a:r>
            <a:endParaRPr lang="cs-CZ" sz="2200" dirty="0"/>
          </a:p>
        </p:txBody>
      </p:sp>
      <p:pic>
        <p:nvPicPr>
          <p:cNvPr id="1041" name="Picture 17" descr="C:\Users\Public\Pictures\Obrázek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72" y="4161780"/>
            <a:ext cx="1196052" cy="79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5382338" y="2165911"/>
            <a:ext cx="32252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8825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748" y="529205"/>
            <a:ext cx="8620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Doplň přirovnání. Zapiš do mřížky písmena podle obrázků.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4952" y="996635"/>
            <a:ext cx="3801169" cy="4644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1. Je rychlý jako </a:t>
            </a:r>
            <a:r>
              <a:rPr lang="cs-CZ" sz="2800" dirty="0" smtClean="0">
                <a:solidFill>
                  <a:srgbClr val="FF0000"/>
                </a:solidFill>
              </a:rPr>
              <a:t>gepard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2. Je silný jako </a:t>
            </a:r>
            <a:r>
              <a:rPr lang="cs-CZ" sz="2800" dirty="0" smtClean="0">
                <a:solidFill>
                  <a:srgbClr val="FF0000"/>
                </a:solidFill>
              </a:rPr>
              <a:t>lev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3. </a:t>
            </a:r>
            <a:r>
              <a:rPr lang="cs-CZ" sz="2800" dirty="0"/>
              <a:t>Je </a:t>
            </a:r>
            <a:r>
              <a:rPr lang="cs-CZ" sz="2800" dirty="0" smtClean="0"/>
              <a:t>zvědavý jako </a:t>
            </a:r>
            <a:r>
              <a:rPr lang="cs-CZ" sz="2800" dirty="0" smtClean="0">
                <a:solidFill>
                  <a:srgbClr val="FF0000"/>
                </a:solidFill>
              </a:rPr>
              <a:t>opice.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4. Je bojácný </a:t>
            </a:r>
            <a:r>
              <a:rPr lang="cs-CZ" sz="2800" dirty="0"/>
              <a:t>jako </a:t>
            </a:r>
            <a:r>
              <a:rPr lang="cs-CZ" sz="2800" dirty="0" smtClean="0">
                <a:solidFill>
                  <a:srgbClr val="FF0000"/>
                </a:solidFill>
              </a:rPr>
              <a:t>zajíc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5. </a:t>
            </a:r>
            <a:r>
              <a:rPr lang="cs-CZ" sz="2800" dirty="0"/>
              <a:t>Je </a:t>
            </a:r>
            <a:r>
              <a:rPr lang="cs-CZ" sz="2800" dirty="0" smtClean="0"/>
              <a:t>věrný jako </a:t>
            </a:r>
            <a:r>
              <a:rPr lang="cs-CZ" sz="2800" dirty="0" smtClean="0">
                <a:solidFill>
                  <a:srgbClr val="FF0000"/>
                </a:solidFill>
              </a:rPr>
              <a:t>pes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6. Je mlsný jako </a:t>
            </a:r>
            <a:r>
              <a:rPr lang="cs-CZ" sz="2800" dirty="0" smtClean="0">
                <a:solidFill>
                  <a:srgbClr val="FF0000"/>
                </a:solidFill>
              </a:rPr>
              <a:t>medvěd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7. Je bystrý jako </a:t>
            </a:r>
            <a:r>
              <a:rPr lang="cs-CZ" sz="2800" dirty="0" smtClean="0">
                <a:solidFill>
                  <a:srgbClr val="FF0000"/>
                </a:solidFill>
              </a:rPr>
              <a:t>rys</a:t>
            </a:r>
            <a:r>
              <a:rPr lang="cs-CZ" sz="2800" dirty="0" smtClean="0"/>
              <a:t>.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30057" y="112013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917969"/>
              </p:ext>
            </p:extLst>
          </p:nvPr>
        </p:nvGraphicFramePr>
        <p:xfrm>
          <a:off x="5303787" y="5409220"/>
          <a:ext cx="2683432" cy="10015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429"/>
                <a:gridCol w="335429"/>
                <a:gridCol w="335429"/>
                <a:gridCol w="335429"/>
                <a:gridCol w="335429"/>
                <a:gridCol w="335429"/>
                <a:gridCol w="335429"/>
                <a:gridCol w="335429"/>
              </a:tblGrid>
              <a:tr h="544349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4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992814" y="371911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8683" y="2674295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81882" y="112013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63501" y="5897250"/>
            <a:ext cx="2556000" cy="504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700" dirty="0" smtClean="0"/>
              <a:t>Z BAJKY VYPLÝVÁ</a:t>
            </a:r>
            <a:endParaRPr lang="cs-CZ" sz="27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29" b="12824"/>
          <a:stretch/>
        </p:blipFill>
        <p:spPr bwMode="auto">
          <a:xfrm>
            <a:off x="6949242" y="1489466"/>
            <a:ext cx="1552478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&amp;Rcaron;voucí lev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583" y="3043627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ublic\Pictures\MB900441409 u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97" b="17596"/>
          <a:stretch/>
        </p:blipFill>
        <p:spPr bwMode="auto">
          <a:xfrm>
            <a:off x="5389980" y="1255889"/>
            <a:ext cx="1051821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000" y="3961427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Border koli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8"/>
          <a:stretch/>
        </p:blipFill>
        <p:spPr bwMode="auto">
          <a:xfrm>
            <a:off x="5616179" y="2166635"/>
            <a:ext cx="988559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721" y="2596798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197915" y="290499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3586" y="375652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pic>
        <p:nvPicPr>
          <p:cNvPr id="1041" name="Picture 17" descr="C:\Users\Public\Pictures\Obrázek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71" r="-777"/>
          <a:stretch>
            <a:fillRect/>
          </a:stretch>
        </p:blipFill>
        <p:spPr bwMode="auto">
          <a:xfrm>
            <a:off x="5562110" y="4194085"/>
            <a:ext cx="1260140" cy="73799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5604725" y="237613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56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575" y="908720"/>
            <a:ext cx="774086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Odkazy</a:t>
            </a:r>
            <a:r>
              <a:rPr lang="cs-CZ" sz="1400" dirty="0" smtClean="0"/>
              <a:t>:</a:t>
            </a:r>
          </a:p>
          <a:p>
            <a:endParaRPr lang="cs-CZ" sz="1400" dirty="0"/>
          </a:p>
          <a:p>
            <a:r>
              <a:rPr lang="cs-CZ" sz="1400" b="1" dirty="0"/>
              <a:t>Obrázky dostupné na WWW: &lt;</a:t>
            </a:r>
            <a:r>
              <a:rPr lang="cs-CZ" sz="1400" b="1" dirty="0">
                <a:hlinkClick r:id="rId2"/>
              </a:rPr>
              <a:t>http://office.microsoft.com</a:t>
            </a:r>
            <a:r>
              <a:rPr lang="cs-CZ" sz="1400" b="1" dirty="0" smtClean="0"/>
              <a:t>&gt;.</a:t>
            </a:r>
          </a:p>
          <a:p>
            <a:endParaRPr lang="cs-CZ" sz="1400" b="1" dirty="0"/>
          </a:p>
          <a:p>
            <a:pPr lvl="0"/>
            <a:r>
              <a:rPr lang="cs-CZ" sz="1400" dirty="0" err="1">
                <a:latin typeface="Arial" charset="0"/>
                <a:cs typeface="Arial" charset="0"/>
              </a:rPr>
              <a:t>Brimax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err="1">
                <a:latin typeface="Arial" charset="0"/>
                <a:cs typeface="Arial" charset="0"/>
              </a:rPr>
              <a:t>Books</a:t>
            </a:r>
            <a:r>
              <a:rPr lang="cs-CZ" sz="1400" dirty="0">
                <a:latin typeface="Arial" charset="0"/>
                <a:cs typeface="Arial" charset="0"/>
              </a:rPr>
              <a:t>, Ltd. Z anglického originálu </a:t>
            </a:r>
            <a:r>
              <a:rPr lang="cs-CZ" sz="1400" dirty="0" err="1">
                <a:latin typeface="Arial" charset="0"/>
                <a:cs typeface="Arial" charset="0"/>
              </a:rPr>
              <a:t>Aesop's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err="1">
                <a:latin typeface="Arial" charset="0"/>
                <a:cs typeface="Arial" charset="0"/>
              </a:rPr>
              <a:t>Fables</a:t>
            </a:r>
            <a:r>
              <a:rPr lang="cs-CZ" sz="1400" dirty="0">
                <a:latin typeface="Arial" charset="0"/>
                <a:cs typeface="Arial" charset="0"/>
              </a:rPr>
              <a:t> přeložil Machač, </a:t>
            </a:r>
            <a:r>
              <a:rPr lang="cs-CZ" sz="1400" dirty="0" smtClean="0">
                <a:latin typeface="Arial" charset="0"/>
                <a:cs typeface="Arial" charset="0"/>
              </a:rPr>
              <a:t>Jan. Ezopovy </a:t>
            </a:r>
            <a:r>
              <a:rPr lang="cs-CZ" sz="1400" dirty="0">
                <a:latin typeface="Arial" charset="0"/>
                <a:cs typeface="Arial" charset="0"/>
              </a:rPr>
              <a:t>bajky. Bratislava: </a:t>
            </a:r>
            <a:r>
              <a:rPr lang="cs-CZ" sz="1400" dirty="0" err="1">
                <a:latin typeface="Arial" charset="0"/>
                <a:cs typeface="Arial" charset="0"/>
              </a:rPr>
              <a:t>Junior,s.r.o</a:t>
            </a:r>
            <a:r>
              <a:rPr lang="cs-CZ" sz="1400" dirty="0">
                <a:latin typeface="Arial" charset="0"/>
                <a:cs typeface="Arial" charset="0"/>
              </a:rPr>
              <a:t>, ISBN 80-86090-46-9.</a:t>
            </a:r>
          </a:p>
          <a:p>
            <a:r>
              <a:rPr lang="cs-CZ" sz="1400" b="1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0881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438</Words>
  <Application>Microsoft Office PowerPoint</Application>
  <PresentationFormat>Předvádění na obrazovce (4:3)</PresentationFormat>
  <Paragraphs>92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76</cp:revision>
  <dcterms:created xsi:type="dcterms:W3CDTF">2013-06-16T07:52:01Z</dcterms:created>
  <dcterms:modified xsi:type="dcterms:W3CDTF">2013-07-02T07:36:12Z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