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80" r:id="rId2"/>
    <p:sldId id="256" r:id="rId3"/>
    <p:sldId id="257" r:id="rId4"/>
    <p:sldId id="262" r:id="rId5"/>
    <p:sldId id="274" r:id="rId6"/>
    <p:sldId id="273" r:id="rId7"/>
    <p:sldId id="270" r:id="rId8"/>
    <p:sldId id="272" r:id="rId9"/>
    <p:sldId id="279" r:id="rId10"/>
    <p:sldId id="27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01002"/>
    <a:srgbClr val="008000"/>
    <a:srgbClr val="FF3300"/>
    <a:srgbClr val="FF9933"/>
    <a:srgbClr val="FF505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2213" autoAdjust="0"/>
  </p:normalViewPr>
  <p:slideViewPr>
    <p:cSldViewPr>
      <p:cViewPr>
        <p:scale>
          <a:sx n="60" d="100"/>
          <a:sy n="60" d="100"/>
        </p:scale>
        <p:origin x="-979" y="2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45005" cy="45005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4FB133-D94A-4B23-9131-18C06DFC4B92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2327CF-B44B-433B-8FEF-90A02800B96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820793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327CF-B44B-433B-8FEF-90A02800B966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266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52327CF-B44B-433B-8FEF-90A02800B966}" type="slidenum">
              <a:rPr lang="cs-CZ" smtClean="0"/>
              <a:pPr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4266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94826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2820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76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49274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83696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8073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78076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410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46407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9170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53030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226DAA-7549-49A9-9563-03B8F5DA8DF9}" type="datetimeFigureOut">
              <a:rPr lang="cs-CZ" smtClean="0"/>
              <a:pPr/>
              <a:t>2.7.2013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B0A076-91AA-4BCB-B4AF-977197A5DA0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54217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6485" y="368660"/>
            <a:ext cx="5276344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039323" y="3203975"/>
            <a:ext cx="7155795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ZŠ a MŠ Kateřinice, okres Vsetín </a:t>
            </a:r>
          </a:p>
          <a:p>
            <a:pPr algn="ctr">
              <a:defRPr/>
            </a:pPr>
            <a:r>
              <a:rPr lang="cs-CZ" dirty="0"/>
              <a:t>projekt č. CZ.1.07/1.4.00/21.1314</a:t>
            </a:r>
          </a:p>
          <a:p>
            <a:pPr algn="ctr">
              <a:defRPr/>
            </a:pPr>
            <a:r>
              <a:rPr lang="cs-CZ" b="1" dirty="0"/>
              <a:t>Č. </a:t>
            </a:r>
            <a:r>
              <a:rPr lang="cs-CZ" b="1" dirty="0" err="1"/>
              <a:t>DUMu</a:t>
            </a:r>
            <a:r>
              <a:rPr lang="cs-CZ" b="1" dirty="0"/>
              <a:t>: </a:t>
            </a:r>
            <a:r>
              <a:rPr lang="cs-CZ" b="1" dirty="0" smtClean="0"/>
              <a:t>VY_12_INOVACE_02_23_Literatura </a:t>
            </a:r>
            <a:r>
              <a:rPr lang="cs-CZ" b="1" dirty="0"/>
              <a:t>v životě dětí</a:t>
            </a:r>
          </a:p>
          <a:p>
            <a:pPr algn="ctr">
              <a:defRPr/>
            </a:pPr>
            <a:r>
              <a:rPr lang="cs-CZ" dirty="0"/>
              <a:t>Vzdělávací oblast: Jazyk a jazyková </a:t>
            </a:r>
            <a:r>
              <a:rPr lang="cs-CZ" dirty="0" smtClean="0"/>
              <a:t>komunikace </a:t>
            </a:r>
            <a:r>
              <a:rPr lang="cs-CZ" dirty="0"/>
              <a:t>- 1. a 2. ročník</a:t>
            </a:r>
          </a:p>
          <a:p>
            <a:pPr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/>
              <a:t>Tematický celek: Pohádky</a:t>
            </a:r>
          </a:p>
        </p:txBody>
      </p:sp>
      <p:sp>
        <p:nvSpPr>
          <p:cNvPr id="4" name="Obdélník 3"/>
          <p:cNvSpPr/>
          <p:nvPr/>
        </p:nvSpPr>
        <p:spPr>
          <a:xfrm>
            <a:off x="881590" y="5139190"/>
            <a:ext cx="7657411" cy="1188000"/>
          </a:xfrm>
          <a:prstGeom prst="rect">
            <a:avLst/>
          </a:prstGeom>
        </p:spPr>
        <p:txBody>
          <a:bodyPr wrap="square">
            <a:noAutofit/>
          </a:bodyPr>
          <a:lstStyle/>
          <a:p>
            <a:r>
              <a:rPr lang="cs-CZ" dirty="0"/>
              <a:t>Autor: Mgr. Bronislava </a:t>
            </a:r>
            <a:r>
              <a:rPr lang="cs-CZ" dirty="0" err="1"/>
              <a:t>Uličníková</a:t>
            </a:r>
            <a:endParaRPr lang="cs-CZ" dirty="0"/>
          </a:p>
          <a:p>
            <a:r>
              <a:rPr lang="cs-CZ" dirty="0" smtClean="0"/>
              <a:t>Anotace: </a:t>
            </a:r>
            <a:r>
              <a:rPr lang="cs-CZ" dirty="0"/>
              <a:t>Prezentace je určena k procvičování čtení s </a:t>
            </a:r>
            <a:r>
              <a:rPr lang="cs-CZ" dirty="0" smtClean="0"/>
              <a:t>porozuměním. Podporuje aktivní zapojení </a:t>
            </a:r>
            <a:r>
              <a:rPr lang="cs-CZ" smtClean="0"/>
              <a:t>žáků - </a:t>
            </a:r>
            <a:r>
              <a:rPr lang="cs-CZ" dirty="0" smtClean="0"/>
              <a:t>přiřazování pohádkových dvojic, poznávání </a:t>
            </a:r>
            <a:r>
              <a:rPr lang="cs-CZ" smtClean="0"/>
              <a:t>pohádkových postav. </a:t>
            </a:r>
            <a:endParaRPr lang="cs-CZ" dirty="0" smtClean="0"/>
          </a:p>
        </p:txBody>
      </p:sp>
      <p:sp>
        <p:nvSpPr>
          <p:cNvPr id="5" name="Obdélník 4"/>
          <p:cNvSpPr/>
          <p:nvPr/>
        </p:nvSpPr>
        <p:spPr>
          <a:xfrm>
            <a:off x="2207359" y="1808820"/>
            <a:ext cx="489459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6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Pohádky</a:t>
            </a:r>
          </a:p>
          <a:p>
            <a:pPr algn="ctr"/>
            <a:r>
              <a:rPr lang="cs-CZ" sz="3600" b="1" dirty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Václava Čtvrtka</a:t>
            </a:r>
          </a:p>
        </p:txBody>
      </p:sp>
    </p:spTree>
    <p:extLst>
      <p:ext uri="{BB962C8B-B14F-4D97-AF65-F5344CB8AC3E}">
        <p14:creationId xmlns:p14="http://schemas.microsoft.com/office/powerpoint/2010/main" val="135553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916705" y="1988840"/>
            <a:ext cx="5081584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Pohádky</a:t>
            </a:r>
          </a:p>
          <a:p>
            <a:pPr algn="ctr"/>
            <a:r>
              <a:rPr lang="cs-CZ" sz="60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Václava Čtvrtka</a:t>
            </a:r>
            <a:endParaRPr lang="cs-CZ" sz="60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7215" y="4299390"/>
            <a:ext cx="2052000" cy="205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888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26292" y="270253"/>
            <a:ext cx="461517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>
                <a:solidFill>
                  <a:srgbClr val="008000"/>
                </a:solidFill>
              </a:rPr>
              <a:t>Uhádni jméno pohádkových postav.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28642" y="908720"/>
            <a:ext cx="7899150" cy="5580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r>
              <a:rPr lang="cs-CZ" sz="2400" dirty="0" smtClean="0"/>
              <a:t>Býval ševcem, ale potom se stal loupežníkem.</a:t>
            </a:r>
          </a:p>
          <a:p>
            <a:pPr algn="ctr"/>
            <a:r>
              <a:rPr lang="cs-CZ" sz="2400" dirty="0" smtClean="0"/>
              <a:t>                                   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Rumcajs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Žabák i žabka bydlí v tůňce, kde roste rákosí a puškvorec.</a:t>
            </a:r>
          </a:p>
          <a:p>
            <a:pPr algn="ctr"/>
            <a:r>
              <a:rPr lang="cs-CZ" sz="2400" dirty="0" smtClean="0"/>
              <a:t>                       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Márinka a Josef</a:t>
            </a:r>
          </a:p>
          <a:p>
            <a:pPr>
              <a:lnSpc>
                <a:spcPct val="150000"/>
              </a:lnSpc>
            </a:pPr>
            <a:r>
              <a:rPr lang="cs-CZ" sz="2400" dirty="0"/>
              <a:t>Létá z květu na květ, nosí cylindr a hůlku.</a:t>
            </a:r>
          </a:p>
          <a:p>
            <a:r>
              <a:rPr lang="cs-CZ" sz="2400" dirty="0"/>
              <a:t>                                                                    </a:t>
            </a:r>
            <a:r>
              <a:rPr lang="cs-CZ" sz="2400" dirty="0" smtClean="0"/>
              <a:t>               </a:t>
            </a:r>
            <a:r>
              <a:rPr lang="cs-CZ" sz="2400" dirty="0" smtClean="0">
                <a:solidFill>
                  <a:srgbClr val="FF0000"/>
                </a:solidFill>
              </a:rPr>
              <a:t>Motýl </a:t>
            </a:r>
            <a:r>
              <a:rPr lang="cs-CZ" sz="2400" dirty="0">
                <a:solidFill>
                  <a:srgbClr val="FF0000"/>
                </a:solidFill>
              </a:rPr>
              <a:t>Emanuel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Umí čarovat, pomáhá a tančí </a:t>
            </a:r>
            <a:r>
              <a:rPr lang="cs-CZ" sz="2400" dirty="0"/>
              <a:t>na lesní </a:t>
            </a:r>
            <a:r>
              <a:rPr lang="cs-CZ" sz="2400" dirty="0" smtClean="0"/>
              <a:t>pasece.</a:t>
            </a:r>
            <a:endParaRPr lang="cs-CZ" sz="2400" dirty="0"/>
          </a:p>
          <a:p>
            <a:r>
              <a:rPr lang="cs-CZ" sz="2400" dirty="0"/>
              <a:t>                                  </a:t>
            </a:r>
            <a:r>
              <a:rPr lang="cs-CZ" sz="2400" dirty="0" smtClean="0"/>
              <a:t>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Víla </a:t>
            </a:r>
            <a:r>
              <a:rPr lang="cs-CZ" sz="2400" dirty="0">
                <a:solidFill>
                  <a:srgbClr val="FF0000"/>
                </a:solidFill>
              </a:rPr>
              <a:t>Amálka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Dva skřítci z pařezové chaloupky.</a:t>
            </a:r>
          </a:p>
          <a:p>
            <a:r>
              <a:rPr lang="cs-CZ" sz="2400" dirty="0" smtClean="0"/>
              <a:t>         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Křemílek </a:t>
            </a:r>
            <a:r>
              <a:rPr lang="cs-CZ" sz="2400" dirty="0">
                <a:solidFill>
                  <a:srgbClr val="FF0000"/>
                </a:solidFill>
              </a:rPr>
              <a:t>a </a:t>
            </a:r>
            <a:r>
              <a:rPr lang="cs-CZ" sz="2400" dirty="0" smtClean="0">
                <a:solidFill>
                  <a:srgbClr val="FF0000"/>
                </a:solidFill>
              </a:rPr>
              <a:t>Vochomůrka       </a:t>
            </a:r>
            <a:endParaRPr lang="cs-CZ" sz="24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400" dirty="0" smtClean="0"/>
              <a:t>Panenka v červené sukýnce bydlí na makovém poli.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                                                                          </a:t>
            </a:r>
            <a:r>
              <a:rPr lang="cs-CZ" sz="2400" dirty="0" smtClean="0">
                <a:solidFill>
                  <a:srgbClr val="FF0000"/>
                </a:solidFill>
              </a:rPr>
              <a:t>Maková </a:t>
            </a:r>
            <a:r>
              <a:rPr lang="cs-CZ" sz="2400" dirty="0">
                <a:solidFill>
                  <a:srgbClr val="FF0000"/>
                </a:solidFill>
              </a:rPr>
              <a:t>panenka</a:t>
            </a:r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pPr algn="ctr"/>
            <a:endParaRPr lang="cs-CZ" sz="2400" dirty="0" smtClean="0"/>
          </a:p>
          <a:p>
            <a:endParaRPr lang="cs-CZ" sz="2400" dirty="0" smtClean="0"/>
          </a:p>
          <a:p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058807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56565" y="238195"/>
            <a:ext cx="65828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008000"/>
                </a:solidFill>
              </a:rPr>
              <a:t>Doplň písmena a přečti jména pohádkových postav.</a:t>
            </a:r>
            <a:endParaRPr lang="cs-CZ" sz="2400" dirty="0">
              <a:solidFill>
                <a:srgbClr val="008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831620" y="1088740"/>
            <a:ext cx="3002745" cy="5328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K _ E M _ L _ 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 </a:t>
            </a:r>
            <a:r>
              <a:rPr lang="cs-CZ" sz="2800" dirty="0"/>
              <a:t>_ </a:t>
            </a:r>
            <a:r>
              <a:rPr lang="cs-CZ" sz="2800" dirty="0" smtClean="0"/>
              <a:t>O CH _ M </a:t>
            </a:r>
            <a:r>
              <a:rPr lang="cs-CZ" sz="2800" dirty="0"/>
              <a:t>_ </a:t>
            </a:r>
            <a:r>
              <a:rPr lang="cs-CZ" sz="2800" dirty="0" smtClean="0"/>
              <a:t>R _ 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 _ N K _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 O _ Š _ V _ Č E _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C _ P _ S _ 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A _ Á _ K _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R _ M _ A _ S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Č _ S _ L _ O</a:t>
            </a:r>
          </a:p>
          <a:p>
            <a:pPr>
              <a:lnSpc>
                <a:spcPct val="150000"/>
              </a:lnSpc>
            </a:pPr>
            <a:endParaRPr lang="cs-CZ" sz="2800" dirty="0" smtClean="0"/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endParaRPr lang="cs-CZ" sz="2400" dirty="0"/>
          </a:p>
          <a:p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47320" y="1088740"/>
            <a:ext cx="2401683" cy="5292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KŘEMÍLEK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VOCHOMŮRKA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MANKA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VOLŠOVEČEK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CIPÍSEK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AMÁLKA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RUMCAJS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ČESÍLKO</a:t>
            </a:r>
          </a:p>
          <a:p>
            <a:pPr>
              <a:lnSpc>
                <a:spcPct val="150000"/>
              </a:lnSpc>
            </a:pP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/>
          </a:p>
          <a:p>
            <a:pPr>
              <a:lnSpc>
                <a:spcPct val="150000"/>
              </a:lnSpc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9498400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15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548680"/>
            <a:ext cx="5153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Vyber správné pohádkové dvojice.</a:t>
            </a:r>
            <a:endParaRPr lang="cs-CZ" sz="2800" dirty="0">
              <a:solidFill>
                <a:srgbClr val="008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01569" y="1403775"/>
            <a:ext cx="2619563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hajný Robátko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Rumcajs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motýl Emanuel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žabka Márinka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jičínský knížepán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Křemílek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vepřík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17105" y="1403775"/>
            <a:ext cx="2670603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Manka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Maková panenka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kůzle</a:t>
            </a:r>
            <a:endParaRPr lang="cs-CZ" sz="2800" dirty="0"/>
          </a:p>
          <a:p>
            <a:pPr>
              <a:lnSpc>
                <a:spcPct val="150000"/>
              </a:lnSpc>
            </a:pPr>
            <a:r>
              <a:rPr lang="cs-CZ" sz="2800" dirty="0" smtClean="0"/>
              <a:t>kněžna Majolena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jelen </a:t>
            </a:r>
            <a:r>
              <a:rPr lang="cs-CZ" sz="2800" dirty="0" smtClean="0"/>
              <a:t>Větrník</a:t>
            </a:r>
          </a:p>
          <a:p>
            <a:pPr>
              <a:lnSpc>
                <a:spcPct val="150000"/>
              </a:lnSpc>
            </a:pPr>
            <a:r>
              <a:rPr lang="cs-CZ" sz="2800" dirty="0"/>
              <a:t>žabák Josef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Vochomůrka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627483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701569" y="1305634"/>
            <a:ext cx="2619563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 smtClean="0"/>
              <a:t>hajný Robátko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Rumcajs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motýl Emanuel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žabka Márinka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jičínský knížepán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Křemílek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vepřík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17105" y="1306614"/>
            <a:ext cx="2670603" cy="46166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800" dirty="0">
                <a:solidFill>
                  <a:srgbClr val="FF0000"/>
                </a:solidFill>
              </a:rPr>
              <a:t>j</a:t>
            </a:r>
            <a:r>
              <a:rPr lang="cs-CZ" sz="2800" dirty="0" smtClean="0">
                <a:solidFill>
                  <a:srgbClr val="FF0000"/>
                </a:solidFill>
              </a:rPr>
              <a:t>elen Větrník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Manka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Maková panenka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žabák Josef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kněžna Majolena</a:t>
            </a:r>
          </a:p>
          <a:p>
            <a:pPr>
              <a:lnSpc>
                <a:spcPct val="150000"/>
              </a:lnSpc>
            </a:pPr>
            <a:r>
              <a:rPr lang="cs-CZ" sz="2800" dirty="0">
                <a:solidFill>
                  <a:srgbClr val="FF0000"/>
                </a:solidFill>
              </a:rPr>
              <a:t>Vochomůrka</a:t>
            </a:r>
          </a:p>
          <a:p>
            <a:pPr>
              <a:lnSpc>
                <a:spcPct val="150000"/>
              </a:lnSpc>
            </a:pPr>
            <a:r>
              <a:rPr lang="cs-CZ" sz="2800" dirty="0" smtClean="0">
                <a:solidFill>
                  <a:srgbClr val="FF0000"/>
                </a:solidFill>
              </a:rPr>
              <a:t>kůzle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94597" y="594440"/>
            <a:ext cx="12331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Řešení.</a:t>
            </a:r>
            <a:endParaRPr lang="cs-CZ" sz="2800" dirty="0">
              <a:solidFill>
                <a:srgbClr val="008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30589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76949" y="1187161"/>
            <a:ext cx="1532599" cy="5148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700" dirty="0" smtClean="0"/>
              <a:t>vodník 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loupežník</a:t>
            </a:r>
          </a:p>
          <a:p>
            <a:pPr>
              <a:lnSpc>
                <a:spcPct val="150000"/>
              </a:lnSpc>
            </a:pPr>
            <a:r>
              <a:rPr lang="cs-CZ" sz="2700" dirty="0"/>
              <a:t>vodník 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motýl 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víla </a:t>
            </a:r>
          </a:p>
          <a:p>
            <a:pPr>
              <a:lnSpc>
                <a:spcPct val="150000"/>
              </a:lnSpc>
            </a:pPr>
            <a:r>
              <a:rPr lang="cs-CZ" sz="2700" dirty="0"/>
              <a:t>vodník 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rusalka </a:t>
            </a:r>
          </a:p>
          <a:p>
            <a:pPr>
              <a:lnSpc>
                <a:spcPct val="150000"/>
              </a:lnSpc>
            </a:pPr>
            <a:r>
              <a:rPr lang="cs-CZ" sz="2800" dirty="0" smtClean="0"/>
              <a:t>Maková</a:t>
            </a:r>
          </a:p>
          <a:p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361645" y="1187161"/>
            <a:ext cx="1745734" cy="5220000"/>
          </a:xfrm>
          <a:prstGeom prst="rect">
            <a:avLst/>
          </a:prstGeom>
          <a:noFill/>
        </p:spPr>
        <p:txBody>
          <a:bodyPr wrap="none" rtlCol="0">
            <a:noAutofit/>
          </a:bodyPr>
          <a:lstStyle/>
          <a:p>
            <a:pPr>
              <a:lnSpc>
                <a:spcPct val="150000"/>
              </a:lnSpc>
            </a:pPr>
            <a:r>
              <a:rPr lang="cs-CZ" sz="2700" dirty="0" smtClean="0"/>
              <a:t>Andulka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panenka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Čepeček</a:t>
            </a:r>
          </a:p>
          <a:p>
            <a:pPr>
              <a:lnSpc>
                <a:spcPct val="150000"/>
              </a:lnSpc>
            </a:pPr>
            <a:r>
              <a:rPr lang="cs-CZ" sz="2700" dirty="0"/>
              <a:t>Amálka</a:t>
            </a:r>
          </a:p>
          <a:p>
            <a:pPr>
              <a:lnSpc>
                <a:spcPct val="150000"/>
              </a:lnSpc>
            </a:pPr>
            <a:r>
              <a:rPr lang="cs-CZ" sz="2700" dirty="0" err="1" smtClean="0"/>
              <a:t>Česílko</a:t>
            </a:r>
            <a:endParaRPr lang="cs-CZ" sz="2700" dirty="0" smtClean="0"/>
          </a:p>
          <a:p>
            <a:pPr>
              <a:lnSpc>
                <a:spcPct val="150000"/>
              </a:lnSpc>
            </a:pPr>
            <a:r>
              <a:rPr lang="cs-CZ" sz="2700" dirty="0" smtClean="0"/>
              <a:t>Rumcajs</a:t>
            </a:r>
          </a:p>
          <a:p>
            <a:pPr>
              <a:lnSpc>
                <a:spcPct val="150000"/>
              </a:lnSpc>
            </a:pPr>
            <a:r>
              <a:rPr lang="cs-CZ" sz="2700" dirty="0" smtClean="0"/>
              <a:t>Emanuel</a:t>
            </a:r>
          </a:p>
          <a:p>
            <a:pPr>
              <a:lnSpc>
                <a:spcPct val="150000"/>
              </a:lnSpc>
            </a:pPr>
            <a:r>
              <a:rPr lang="cs-CZ" sz="2700" dirty="0" err="1" smtClean="0"/>
              <a:t>Volšoveček</a:t>
            </a:r>
            <a:endParaRPr lang="cs-CZ" sz="2700" dirty="0" smtClean="0"/>
          </a:p>
          <a:p>
            <a:pPr>
              <a:lnSpc>
                <a:spcPct val="150000"/>
              </a:lnSpc>
            </a:pPr>
            <a:endParaRPr lang="cs-CZ" sz="2700" dirty="0" smtClean="0"/>
          </a:p>
          <a:p>
            <a:r>
              <a:rPr lang="cs-CZ" sz="2700" dirty="0" smtClean="0"/>
              <a:t>   </a:t>
            </a:r>
          </a:p>
          <a:p>
            <a:endParaRPr lang="cs-CZ" sz="2700" dirty="0" smtClean="0"/>
          </a:p>
          <a:p>
            <a:endParaRPr lang="cs-CZ" sz="2700" dirty="0" smtClean="0"/>
          </a:p>
          <a:p>
            <a:endParaRPr lang="cs-CZ" sz="2700" dirty="0" smtClean="0"/>
          </a:p>
          <a:p>
            <a:endParaRPr lang="cs-CZ" sz="27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64675" y="278650"/>
            <a:ext cx="50042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008000"/>
                </a:solidFill>
              </a:rPr>
              <a:t>Spoj jména pohádkových postav. </a:t>
            </a:r>
            <a:endParaRPr lang="cs-CZ" sz="2800" dirty="0">
              <a:solidFill>
                <a:srgbClr val="008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544035" y="542030"/>
            <a:ext cx="2880000" cy="5078313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cs-CZ" sz="2700" dirty="0" smtClean="0">
                <a:solidFill>
                  <a:srgbClr val="FF0000"/>
                </a:solidFill>
              </a:rPr>
              <a:t>         Řešení:</a:t>
            </a:r>
          </a:p>
          <a:p>
            <a:pPr>
              <a:lnSpc>
                <a:spcPct val="150000"/>
              </a:lnSpc>
            </a:pPr>
            <a:r>
              <a:rPr lang="cs-CZ" sz="2700" dirty="0" smtClean="0">
                <a:solidFill>
                  <a:srgbClr val="FF0000"/>
                </a:solidFill>
              </a:rPr>
              <a:t>vodník </a:t>
            </a:r>
            <a:r>
              <a:rPr lang="cs-CZ" sz="2700" dirty="0" err="1" smtClean="0">
                <a:solidFill>
                  <a:srgbClr val="FF0000"/>
                </a:solidFill>
              </a:rPr>
              <a:t>Volšoveček</a:t>
            </a:r>
            <a:endParaRPr lang="cs-CZ" sz="27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700" dirty="0" smtClean="0">
                <a:solidFill>
                  <a:srgbClr val="FF0000"/>
                </a:solidFill>
              </a:rPr>
              <a:t>loupežník Rumcajs</a:t>
            </a:r>
          </a:p>
          <a:p>
            <a:pPr>
              <a:lnSpc>
                <a:spcPct val="150000"/>
              </a:lnSpc>
            </a:pPr>
            <a:r>
              <a:rPr lang="cs-CZ" sz="2700" dirty="0">
                <a:solidFill>
                  <a:srgbClr val="FF0000"/>
                </a:solidFill>
              </a:rPr>
              <a:t>vodník </a:t>
            </a:r>
            <a:r>
              <a:rPr lang="cs-CZ" sz="2700" dirty="0" smtClean="0">
                <a:solidFill>
                  <a:srgbClr val="FF0000"/>
                </a:solidFill>
              </a:rPr>
              <a:t>Čepeček</a:t>
            </a:r>
            <a:endParaRPr lang="cs-CZ" sz="27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700" dirty="0" smtClean="0">
                <a:solidFill>
                  <a:srgbClr val="FF0000"/>
                </a:solidFill>
              </a:rPr>
              <a:t>motýl Emanuel</a:t>
            </a:r>
            <a:endParaRPr lang="cs-CZ" sz="27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700" dirty="0" smtClean="0">
                <a:solidFill>
                  <a:srgbClr val="FF0000"/>
                </a:solidFill>
              </a:rPr>
              <a:t>víla Amálka</a:t>
            </a:r>
            <a:endParaRPr lang="cs-CZ" sz="27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700" dirty="0">
                <a:solidFill>
                  <a:srgbClr val="FF0000"/>
                </a:solidFill>
              </a:rPr>
              <a:t>vodník </a:t>
            </a:r>
            <a:r>
              <a:rPr lang="cs-CZ" sz="2700" dirty="0" err="1" smtClean="0">
                <a:solidFill>
                  <a:srgbClr val="FF0000"/>
                </a:solidFill>
              </a:rPr>
              <a:t>Česílko</a:t>
            </a:r>
            <a:r>
              <a:rPr lang="cs-CZ" sz="2700" dirty="0" smtClean="0">
                <a:solidFill>
                  <a:srgbClr val="FF0000"/>
                </a:solidFill>
              </a:rPr>
              <a:t>   </a:t>
            </a:r>
            <a:endParaRPr lang="cs-CZ" sz="27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700" dirty="0">
                <a:solidFill>
                  <a:srgbClr val="FF0000"/>
                </a:solidFill>
              </a:rPr>
              <a:t>rusalka </a:t>
            </a:r>
            <a:r>
              <a:rPr lang="cs-CZ" sz="2700" dirty="0" smtClean="0">
                <a:solidFill>
                  <a:srgbClr val="FF0000"/>
                </a:solidFill>
              </a:rPr>
              <a:t>Andulka</a:t>
            </a:r>
            <a:endParaRPr lang="cs-CZ" sz="2700" dirty="0">
              <a:solidFill>
                <a:srgbClr val="FF0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700" dirty="0" smtClean="0">
                <a:solidFill>
                  <a:srgbClr val="FF0000"/>
                </a:solidFill>
              </a:rPr>
              <a:t>Maková panenka</a:t>
            </a:r>
          </a:p>
        </p:txBody>
      </p:sp>
    </p:spTree>
    <p:extLst>
      <p:ext uri="{BB962C8B-B14F-4D97-AF65-F5344CB8AC3E}">
        <p14:creationId xmlns:p14="http://schemas.microsoft.com/office/powerpoint/2010/main" val="170273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8450" y="619527"/>
            <a:ext cx="7981609" cy="536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200" dirty="0">
                <a:solidFill>
                  <a:srgbClr val="008000"/>
                </a:solidFill>
              </a:rPr>
              <a:t>1. </a:t>
            </a:r>
            <a:r>
              <a:rPr lang="cs-CZ" sz="2200" dirty="0" smtClean="0">
                <a:solidFill>
                  <a:srgbClr val="008000"/>
                </a:solidFill>
              </a:rPr>
              <a:t>Vodník </a:t>
            </a:r>
            <a:r>
              <a:rPr lang="cs-CZ" sz="2200" dirty="0" err="1" smtClean="0">
                <a:solidFill>
                  <a:srgbClr val="008000"/>
                </a:solidFill>
              </a:rPr>
              <a:t>Česílko</a:t>
            </a:r>
            <a:r>
              <a:rPr lang="cs-CZ" sz="2200" dirty="0" smtClean="0">
                <a:solidFill>
                  <a:srgbClr val="008000"/>
                </a:solidFill>
              </a:rPr>
              <a:t> si vycvičil:  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8000"/>
                </a:solidFill>
              </a:rPr>
              <a:t>             prchavou rybičku            bitevní štiku               kapra </a:t>
            </a:r>
            <a:r>
              <a:rPr lang="cs-CZ" sz="2200" dirty="0" err="1" smtClean="0">
                <a:solidFill>
                  <a:srgbClr val="008000"/>
                </a:solidFill>
              </a:rPr>
              <a:t>osmikiláče</a:t>
            </a:r>
            <a:endParaRPr lang="cs-CZ" sz="2200" dirty="0" smtClean="0">
              <a:solidFill>
                <a:srgbClr val="008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7030A0"/>
                </a:solidFill>
              </a:rPr>
              <a:t>2. Křemílek a </a:t>
            </a:r>
            <a:r>
              <a:rPr lang="cs-CZ" sz="2200" dirty="0">
                <a:solidFill>
                  <a:srgbClr val="7030A0"/>
                </a:solidFill>
              </a:rPr>
              <a:t>Vochomůrka </a:t>
            </a:r>
            <a:r>
              <a:rPr lang="cs-CZ" sz="2200" dirty="0" smtClean="0">
                <a:solidFill>
                  <a:srgbClr val="7030A0"/>
                </a:solidFill>
              </a:rPr>
              <a:t>zasadili semínko</a:t>
            </a:r>
            <a:r>
              <a:rPr lang="cs-CZ" sz="2200" dirty="0">
                <a:solidFill>
                  <a:srgbClr val="7030A0"/>
                </a:solidFill>
              </a:rPr>
              <a:t>, které </a:t>
            </a:r>
            <a:r>
              <a:rPr lang="cs-CZ" sz="2200" dirty="0" smtClean="0">
                <a:solidFill>
                  <a:srgbClr val="7030A0"/>
                </a:solidFill>
              </a:rPr>
              <a:t>mluvilo:</a:t>
            </a:r>
          </a:p>
          <a:p>
            <a:r>
              <a:rPr lang="cs-CZ" sz="2200" dirty="0" smtClean="0">
                <a:solidFill>
                  <a:srgbClr val="7030A0"/>
                </a:solidFill>
              </a:rPr>
              <a:t>             česky                                 latinsky                          slovensky</a:t>
            </a:r>
            <a:endParaRPr lang="cs-CZ" sz="2200" dirty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33CC"/>
                </a:solidFill>
              </a:rPr>
              <a:t>3. Maková panenka byla unesena: </a:t>
            </a:r>
          </a:p>
          <a:p>
            <a:r>
              <a:rPr lang="cs-CZ" sz="2200" dirty="0" smtClean="0">
                <a:solidFill>
                  <a:srgbClr val="0033CC"/>
                </a:solidFill>
              </a:rPr>
              <a:t>             veverkou                           kosem                           pavoukem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F0"/>
                </a:solidFill>
              </a:rPr>
              <a:t>4 Hajnému </a:t>
            </a:r>
            <a:r>
              <a:rPr lang="cs-CZ" sz="2200" dirty="0" err="1" smtClean="0">
                <a:solidFill>
                  <a:srgbClr val="00B0F0"/>
                </a:solidFill>
              </a:rPr>
              <a:t>Robátkovi</a:t>
            </a:r>
            <a:r>
              <a:rPr lang="cs-CZ" sz="2200" dirty="0">
                <a:solidFill>
                  <a:srgbClr val="00B0F0"/>
                </a:solidFill>
              </a:rPr>
              <a:t> pomáhá </a:t>
            </a:r>
            <a:r>
              <a:rPr lang="cs-CZ" sz="2200" dirty="0" smtClean="0">
                <a:solidFill>
                  <a:srgbClr val="00B0F0"/>
                </a:solidFill>
              </a:rPr>
              <a:t>starat se o les:</a:t>
            </a:r>
          </a:p>
          <a:p>
            <a:r>
              <a:rPr lang="cs-CZ" sz="2200" dirty="0" smtClean="0">
                <a:solidFill>
                  <a:srgbClr val="00B0F0"/>
                </a:solidFill>
              </a:rPr>
              <a:t>             jelen </a:t>
            </a:r>
            <a:r>
              <a:rPr lang="cs-CZ" sz="2200" dirty="0">
                <a:solidFill>
                  <a:srgbClr val="00B0F0"/>
                </a:solidFill>
              </a:rPr>
              <a:t>Větřík </a:t>
            </a:r>
            <a:r>
              <a:rPr lang="cs-CZ" sz="2200" dirty="0" smtClean="0">
                <a:solidFill>
                  <a:srgbClr val="00B0F0"/>
                </a:solidFill>
              </a:rPr>
              <a:t>                      jelen Rychlík                 jelen Větrník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5. </a:t>
            </a:r>
            <a:r>
              <a:rPr lang="cs-CZ" sz="2200" dirty="0">
                <a:solidFill>
                  <a:schemeClr val="accent6">
                    <a:lumMod val="75000"/>
                  </a:schemeClr>
                </a:solidFill>
              </a:rPr>
              <a:t>Víle Amálce opravil </a:t>
            </a: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střevíček: </a:t>
            </a:r>
          </a:p>
          <a:p>
            <a:r>
              <a:rPr lang="cs-CZ" sz="2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            pavouček                          datel                              mravenec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50"/>
                </a:solidFill>
              </a:rPr>
              <a:t>6. Rumcajs </a:t>
            </a:r>
            <a:r>
              <a:rPr lang="cs-CZ" sz="2200" dirty="0">
                <a:solidFill>
                  <a:srgbClr val="00B050"/>
                </a:solidFill>
              </a:rPr>
              <a:t>ušil </a:t>
            </a:r>
            <a:r>
              <a:rPr lang="cs-CZ" sz="2200" dirty="0" smtClean="0">
                <a:solidFill>
                  <a:srgbClr val="00B050"/>
                </a:solidFill>
              </a:rPr>
              <a:t>Mance:</a:t>
            </a:r>
          </a:p>
          <a:p>
            <a:r>
              <a:rPr lang="cs-CZ" sz="2200" dirty="0">
                <a:solidFill>
                  <a:srgbClr val="00B050"/>
                </a:solidFill>
              </a:rPr>
              <a:t> </a:t>
            </a:r>
            <a:r>
              <a:rPr lang="cs-CZ" sz="2200" dirty="0" smtClean="0">
                <a:solidFill>
                  <a:srgbClr val="00B050"/>
                </a:solidFill>
              </a:rPr>
              <a:t>            střevíce                             sukni                              šaty</a:t>
            </a:r>
          </a:p>
          <a:p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8070" y="5937261"/>
            <a:ext cx="82261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Pohádkové postavy Václava Čtvrtka bydlí v                                      a okolí. </a:t>
            </a:r>
            <a:endParaRPr lang="cs-CZ" sz="22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6723146"/>
              </p:ext>
            </p:extLst>
          </p:nvPr>
        </p:nvGraphicFramePr>
        <p:xfrm>
          <a:off x="5389237" y="5995702"/>
          <a:ext cx="2198814" cy="3724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6469"/>
                <a:gridCol w="366469"/>
                <a:gridCol w="366469"/>
                <a:gridCol w="366469"/>
                <a:gridCol w="366469"/>
                <a:gridCol w="366469"/>
              </a:tblGrid>
              <a:tr h="372446"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703507" y="2156218"/>
            <a:ext cx="242375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44915" y="3027760"/>
            <a:ext cx="308098" cy="369332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36774" y="2156218"/>
            <a:ext cx="317716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4629" y="3045520"/>
            <a:ext cx="282450" cy="369332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65260" y="3075980"/>
            <a:ext cx="328936" cy="369332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55071" y="2156218"/>
            <a:ext cx="332143" cy="3693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86004" y="1242050"/>
            <a:ext cx="258404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J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62978" y="1207773"/>
            <a:ext cx="303288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04128" y="1242050"/>
            <a:ext cx="290464" cy="369332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5910" y="3858600"/>
            <a:ext cx="290464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68311" y="3858600"/>
            <a:ext cx="288000" cy="360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  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89037" y="3858600"/>
            <a:ext cx="242374" cy="36933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60356" y="4735628"/>
            <a:ext cx="309700" cy="369332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46557" y="4708756"/>
            <a:ext cx="327334" cy="369332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59229" y="5532685"/>
            <a:ext cx="328936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78338" y="5559590"/>
            <a:ext cx="292068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72704" y="5559590"/>
            <a:ext cx="296876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Ě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680878" y="4715842"/>
            <a:ext cx="333746" cy="369332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7398" y="188640"/>
            <a:ext cx="612648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/>
              <a:t>Vyber správnou možnost a zapiš písmeno do mřížky.</a:t>
            </a:r>
          </a:p>
        </p:txBody>
      </p:sp>
    </p:spTree>
    <p:extLst>
      <p:ext uri="{BB962C8B-B14F-4D97-AF65-F5344CB8AC3E}">
        <p14:creationId xmlns:p14="http://schemas.microsoft.com/office/powerpoint/2010/main" val="10854360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8450" y="619527"/>
            <a:ext cx="8045729" cy="53640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chemeClr val="accent4">
                    <a:lumMod val="75000"/>
                  </a:schemeClr>
                </a:solidFill>
              </a:rPr>
              <a:t>1.</a:t>
            </a:r>
            <a:r>
              <a:rPr lang="cs-CZ" sz="2200" dirty="0" smtClean="0">
                <a:solidFill>
                  <a:srgbClr val="008000"/>
                </a:solidFill>
              </a:rPr>
              <a:t> Vodník </a:t>
            </a:r>
            <a:r>
              <a:rPr lang="cs-CZ" sz="2200" dirty="0" err="1" smtClean="0">
                <a:solidFill>
                  <a:srgbClr val="008000"/>
                </a:solidFill>
              </a:rPr>
              <a:t>Česílko</a:t>
            </a:r>
            <a:r>
              <a:rPr lang="cs-CZ" sz="2200" dirty="0" smtClean="0">
                <a:solidFill>
                  <a:srgbClr val="008000"/>
                </a:solidFill>
              </a:rPr>
              <a:t> si vycvičil:  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8000"/>
                </a:solidFill>
              </a:rPr>
              <a:t>            prchavou rybičku            bitevní štiku                  kapra </a:t>
            </a:r>
            <a:r>
              <a:rPr lang="cs-CZ" sz="2200" dirty="0" err="1" smtClean="0">
                <a:solidFill>
                  <a:srgbClr val="008000"/>
                </a:solidFill>
              </a:rPr>
              <a:t>osmikiláče</a:t>
            </a:r>
            <a:endParaRPr lang="cs-CZ" sz="2200" dirty="0" smtClean="0">
              <a:solidFill>
                <a:srgbClr val="00800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7030A0"/>
                </a:solidFill>
              </a:rPr>
              <a:t>2. Semínko, které zasadili Křemílek a Vochomůrka, mluvilo: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7030A0"/>
                </a:solidFill>
              </a:rPr>
              <a:t>             česky                                 latinsky                          slovensky</a:t>
            </a:r>
            <a:endParaRPr lang="cs-CZ" sz="2200" dirty="0">
              <a:solidFill>
                <a:srgbClr val="7030A0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33CC"/>
                </a:solidFill>
              </a:rPr>
              <a:t>3. Maková panenka byla unesena: </a:t>
            </a:r>
          </a:p>
          <a:p>
            <a:r>
              <a:rPr lang="cs-CZ" sz="2200" dirty="0" smtClean="0">
                <a:solidFill>
                  <a:srgbClr val="0033CC"/>
                </a:solidFill>
              </a:rPr>
              <a:t>             veverkou                           kosem                           pavoukem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F0"/>
                </a:solidFill>
              </a:rPr>
              <a:t>4 Hajnému </a:t>
            </a:r>
            <a:r>
              <a:rPr lang="cs-CZ" sz="2200" dirty="0" err="1" smtClean="0">
                <a:solidFill>
                  <a:srgbClr val="00B0F0"/>
                </a:solidFill>
              </a:rPr>
              <a:t>Robátkovi</a:t>
            </a:r>
            <a:r>
              <a:rPr lang="cs-CZ" sz="2200" dirty="0">
                <a:solidFill>
                  <a:srgbClr val="00B0F0"/>
                </a:solidFill>
              </a:rPr>
              <a:t> pomáhá </a:t>
            </a:r>
            <a:r>
              <a:rPr lang="cs-CZ" sz="2200" dirty="0" smtClean="0">
                <a:solidFill>
                  <a:srgbClr val="00B0F0"/>
                </a:solidFill>
              </a:rPr>
              <a:t>starat se o les:</a:t>
            </a:r>
          </a:p>
          <a:p>
            <a:r>
              <a:rPr lang="cs-CZ" sz="2200" dirty="0" smtClean="0">
                <a:solidFill>
                  <a:srgbClr val="00B0F0"/>
                </a:solidFill>
              </a:rPr>
              <a:t>             jelen </a:t>
            </a:r>
            <a:r>
              <a:rPr lang="cs-CZ" sz="2200" dirty="0">
                <a:solidFill>
                  <a:srgbClr val="00B0F0"/>
                </a:solidFill>
              </a:rPr>
              <a:t>Větřík </a:t>
            </a:r>
            <a:r>
              <a:rPr lang="cs-CZ" sz="2200" dirty="0" smtClean="0">
                <a:solidFill>
                  <a:srgbClr val="00B0F0"/>
                </a:solidFill>
              </a:rPr>
              <a:t>                      jelen Rychlík                 jelen Větrník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5. </a:t>
            </a:r>
            <a:r>
              <a:rPr lang="cs-CZ" sz="2200" dirty="0">
                <a:solidFill>
                  <a:schemeClr val="accent6">
                    <a:lumMod val="75000"/>
                  </a:schemeClr>
                </a:solidFill>
              </a:rPr>
              <a:t>Víle Amálce opravil </a:t>
            </a: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střevíček: </a:t>
            </a:r>
          </a:p>
          <a:p>
            <a:r>
              <a:rPr lang="cs-CZ" sz="2200" dirty="0">
                <a:solidFill>
                  <a:schemeClr val="accent6">
                    <a:lumMod val="75000"/>
                  </a:schemeClr>
                </a:solidFill>
              </a:rPr>
              <a:t> </a:t>
            </a:r>
            <a:r>
              <a:rPr lang="cs-CZ" sz="2200" dirty="0" smtClean="0">
                <a:solidFill>
                  <a:schemeClr val="accent6">
                    <a:lumMod val="75000"/>
                  </a:schemeClr>
                </a:solidFill>
              </a:rPr>
              <a:t>            pavouček                          datel                              mravenec</a:t>
            </a:r>
          </a:p>
          <a:p>
            <a:pPr>
              <a:lnSpc>
                <a:spcPct val="150000"/>
              </a:lnSpc>
            </a:pPr>
            <a:r>
              <a:rPr lang="cs-CZ" sz="2200" dirty="0" smtClean="0">
                <a:solidFill>
                  <a:srgbClr val="00B050"/>
                </a:solidFill>
              </a:rPr>
              <a:t>6. Rumcajs </a:t>
            </a:r>
            <a:r>
              <a:rPr lang="cs-CZ" sz="2200" dirty="0">
                <a:solidFill>
                  <a:srgbClr val="00B050"/>
                </a:solidFill>
              </a:rPr>
              <a:t>ušil </a:t>
            </a:r>
            <a:r>
              <a:rPr lang="cs-CZ" sz="2200" dirty="0" smtClean="0">
                <a:solidFill>
                  <a:srgbClr val="00B050"/>
                </a:solidFill>
              </a:rPr>
              <a:t>Mance:</a:t>
            </a:r>
          </a:p>
          <a:p>
            <a:r>
              <a:rPr lang="cs-CZ" sz="2200" dirty="0">
                <a:solidFill>
                  <a:srgbClr val="00B050"/>
                </a:solidFill>
              </a:rPr>
              <a:t> </a:t>
            </a:r>
            <a:r>
              <a:rPr lang="cs-CZ" sz="2200" dirty="0" smtClean="0">
                <a:solidFill>
                  <a:srgbClr val="00B050"/>
                </a:solidFill>
              </a:rPr>
              <a:t>            střevíce                              sukni                              šaty</a:t>
            </a:r>
          </a:p>
          <a:p>
            <a:endParaRPr lang="cs-CZ" sz="2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8070" y="5937261"/>
            <a:ext cx="8226109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/>
              <a:t>Pohádkové postavy Václava Čtvrtka bydlí v                                      a okolí. </a:t>
            </a:r>
            <a:endParaRPr lang="cs-CZ" sz="22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829409"/>
              </p:ext>
            </p:extLst>
          </p:nvPr>
        </p:nvGraphicFramePr>
        <p:xfrm>
          <a:off x="5389237" y="5995702"/>
          <a:ext cx="2198814" cy="372446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6469"/>
                <a:gridCol w="366469"/>
                <a:gridCol w="366469"/>
                <a:gridCol w="366469"/>
                <a:gridCol w="366469"/>
                <a:gridCol w="366469"/>
              </a:tblGrid>
              <a:tr h="372446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J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I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Č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Í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N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rgbClr val="FF0000"/>
                          </a:solidFill>
                        </a:rPr>
                        <a:t>Ě</a:t>
                      </a:r>
                      <a:endParaRPr lang="cs-CZ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8" name="TextovéPole 7"/>
          <p:cNvSpPr txBox="1"/>
          <p:nvPr/>
        </p:nvSpPr>
        <p:spPr>
          <a:xfrm>
            <a:off x="3703258" y="2107122"/>
            <a:ext cx="242375" cy="360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I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944915" y="3027760"/>
            <a:ext cx="308098" cy="36000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Č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136774" y="2138456"/>
            <a:ext cx="317716" cy="360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74629" y="3045520"/>
            <a:ext cx="282450" cy="36000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165260" y="3075980"/>
            <a:ext cx="288000" cy="360000"/>
          </a:xfrm>
          <a:prstGeom prst="rect">
            <a:avLst/>
          </a:prstGeom>
          <a:solidFill>
            <a:schemeClr val="accent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32893" y="2138456"/>
            <a:ext cx="288000" cy="360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962436" y="1174392"/>
            <a:ext cx="258404" cy="360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J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3662978" y="1159523"/>
            <a:ext cx="303288" cy="360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104128" y="1147546"/>
            <a:ext cx="290464" cy="360000"/>
          </a:xfrm>
          <a:prstGeom prst="rect">
            <a:avLst/>
          </a:prstGeom>
          <a:solidFill>
            <a:schemeClr val="accent3">
              <a:lumMod val="75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975910" y="3858600"/>
            <a:ext cx="290464" cy="324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S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668311" y="3858600"/>
            <a:ext cx="288000" cy="324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R    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189036" y="3858600"/>
            <a:ext cx="288000" cy="32400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960356" y="4735628"/>
            <a:ext cx="288000" cy="36000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146557" y="4708756"/>
            <a:ext cx="288000" cy="36000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D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659229" y="5532685"/>
            <a:ext cx="288000" cy="36000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H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6178338" y="5559590"/>
            <a:ext cx="288000" cy="360000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Z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972704" y="5559590"/>
            <a:ext cx="296876" cy="369332"/>
          </a:xfrm>
          <a:prstGeom prst="rect">
            <a:avLst/>
          </a:prstGeom>
          <a:solidFill>
            <a:srgbClr val="00B050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/>
              <a:t>Ě</a:t>
            </a:r>
          </a:p>
        </p:txBody>
      </p:sp>
      <p:sp>
        <p:nvSpPr>
          <p:cNvPr id="26" name="TextovéPole 25"/>
          <p:cNvSpPr txBox="1"/>
          <p:nvPr/>
        </p:nvSpPr>
        <p:spPr>
          <a:xfrm>
            <a:off x="3680878" y="4715842"/>
            <a:ext cx="288000" cy="360000"/>
          </a:xfrm>
          <a:prstGeom prst="rect">
            <a:avLst/>
          </a:prstGeom>
          <a:solidFill>
            <a:srgbClr val="FF9933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dirty="0" smtClean="0"/>
              <a:t>N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87398" y="188640"/>
            <a:ext cx="1008481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200" dirty="0" smtClean="0">
                <a:solidFill>
                  <a:srgbClr val="FF0000"/>
                </a:solidFill>
              </a:rPr>
              <a:t>Řešení.</a:t>
            </a:r>
            <a:endParaRPr lang="cs-CZ" sz="2200" dirty="0">
              <a:solidFill>
                <a:srgbClr val="FF00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844110" y="1088864"/>
            <a:ext cx="495055" cy="495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3564783" y="2075594"/>
            <a:ext cx="495055" cy="495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844110" y="2942232"/>
            <a:ext cx="495055" cy="495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6062696" y="3773072"/>
            <a:ext cx="495055" cy="495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600223" y="4630314"/>
            <a:ext cx="495055" cy="495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vál 30"/>
          <p:cNvSpPr/>
          <p:nvPr/>
        </p:nvSpPr>
        <p:spPr>
          <a:xfrm>
            <a:off x="873614" y="5474062"/>
            <a:ext cx="495055" cy="495055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849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46575" y="908720"/>
            <a:ext cx="7596000" cy="16004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Použité zdroje:</a:t>
            </a:r>
            <a:endParaRPr lang="cs-CZ" sz="1400" dirty="0">
              <a:latin typeface="Arial" charset="0"/>
              <a:cs typeface="Arial" charset="0"/>
            </a:endParaRPr>
          </a:p>
          <a:p>
            <a:pPr lvl="0"/>
            <a:endParaRPr lang="cs-CZ" sz="1400" dirty="0">
              <a:latin typeface="Arial" charset="0"/>
              <a:cs typeface="Arial" charset="0"/>
            </a:endParaRPr>
          </a:p>
          <a:p>
            <a:pPr lvl="0"/>
            <a:r>
              <a:rPr lang="cs-CZ" sz="1400" dirty="0" smtClean="0">
                <a:latin typeface="Arial" charset="0"/>
                <a:cs typeface="Arial" charset="0"/>
              </a:rPr>
              <a:t>Čtvrtek, Václav. Pohádkový rok. 1. vyd. Praha: Panorama, 1985, 11 - 028 – 85</a:t>
            </a:r>
          </a:p>
          <a:p>
            <a:pPr lvl="0"/>
            <a:endParaRPr lang="cs-CZ" sz="1400" dirty="0">
              <a:latin typeface="Arial" charset="0"/>
              <a:cs typeface="Arial" charset="0"/>
            </a:endParaRPr>
          </a:p>
          <a:p>
            <a:r>
              <a:rPr lang="cs-CZ" sz="1400" dirty="0" smtClean="0">
                <a:latin typeface="Arial" charset="0"/>
                <a:cs typeface="Arial" charset="0"/>
              </a:rPr>
              <a:t>Obrázek dostupný na </a:t>
            </a:r>
            <a:r>
              <a:rPr lang="cs-CZ" sz="1400" dirty="0"/>
              <a:t>WWW</a:t>
            </a:r>
            <a:r>
              <a:rPr lang="cs-CZ" sz="1400" b="1" dirty="0"/>
              <a:t>: &lt;</a:t>
            </a:r>
            <a:r>
              <a:rPr lang="cs-CZ" sz="1400" b="1" dirty="0">
                <a:hlinkClick r:id="rId2"/>
              </a:rPr>
              <a:t>http://office.microsoft.com</a:t>
            </a:r>
            <a:r>
              <a:rPr lang="cs-CZ" sz="1400" b="1" dirty="0" smtClean="0"/>
              <a:t>&gt;</a:t>
            </a:r>
            <a:endParaRPr lang="cs-CZ" sz="1400" b="1" dirty="0"/>
          </a:p>
          <a:p>
            <a:pPr lvl="0"/>
            <a:endParaRPr lang="cs-CZ" sz="1400" dirty="0">
              <a:latin typeface="Arial" charset="0"/>
              <a:cs typeface="Arial" charset="0"/>
            </a:endParaRPr>
          </a:p>
          <a:p>
            <a:pPr lvl="0"/>
            <a:endParaRPr lang="cs-CZ" sz="1400" dirty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8570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943</TotalTime>
  <Words>568</Words>
  <Application>Microsoft Office PowerPoint</Application>
  <PresentationFormat>Předvádění na obrazovce (4:3)</PresentationFormat>
  <Paragraphs>191</Paragraphs>
  <Slides>10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q98ew7</dc:creator>
  <cp:lastModifiedBy>q98ew7</cp:lastModifiedBy>
  <cp:revision>169</cp:revision>
  <dcterms:created xsi:type="dcterms:W3CDTF">2013-06-04T21:35:12Z</dcterms:created>
  <dcterms:modified xsi:type="dcterms:W3CDTF">2013-07-02T07:45:22Z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