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69" r:id="rId3"/>
    <p:sldId id="267" r:id="rId4"/>
    <p:sldId id="266" r:id="rId5"/>
    <p:sldId id="257" r:id="rId6"/>
    <p:sldId id="261" r:id="rId7"/>
    <p:sldId id="263" r:id="rId8"/>
    <p:sldId id="256" r:id="rId9"/>
    <p:sldId id="262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22A5"/>
    <a:srgbClr val="FBB7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6327B2-254B-4802-8090-AB3D5A5588D1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71E76-9A6C-40E0-AF4A-E2C235E94C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357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71E76-9A6C-40E0-AF4A-E2C235E94C2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536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71E76-9A6C-40E0-AF4A-E2C235E94C2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7742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671E76-9A6C-40E0-AF4A-E2C235E94C2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641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89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46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250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35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893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404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18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286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103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351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4023E2-AE63-4D52-A6BE-ADDBE6F702D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B3BD6A-A899-4392-A425-94F169242E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136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microsoft.com/office/2007/relationships/hdphoto" Target="../media/hdphoto2.wdp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simple-flower.html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clker.com/clipart-flower-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67735" y="1673805"/>
            <a:ext cx="5116465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Pokojové rostliny</a:t>
            </a:r>
          </a:p>
          <a:p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15" y="18864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58887" y="3023955"/>
            <a:ext cx="531845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VY_12_INOVACE_01_18_Člověk </a:t>
            </a:r>
            <a:r>
              <a:rPr lang="cs-CZ" b="1" dirty="0"/>
              <a:t>a příroda</a:t>
            </a:r>
          </a:p>
          <a:p>
            <a:pPr algn="ctr">
              <a:defRPr/>
            </a:pPr>
            <a:r>
              <a:rPr lang="cs-CZ" dirty="0"/>
              <a:t>Vzdělávací oblast: Člověk a jeho svět - 2.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</a:t>
            </a:r>
            <a:r>
              <a:rPr lang="cs-CZ" dirty="0" smtClean="0"/>
              <a:t>Rostliny v zimě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41967" y="4840050"/>
            <a:ext cx="6768000" cy="936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i="1" dirty="0"/>
              <a:t>A</a:t>
            </a:r>
            <a:r>
              <a:rPr lang="cs-CZ" dirty="0"/>
              <a:t>notace: Prezentace podporuje čtenářskou a informační gramotnost,           </a:t>
            </a:r>
          </a:p>
          <a:p>
            <a:r>
              <a:rPr lang="cs-CZ" dirty="0" smtClean="0"/>
              <a:t>                 aktivní zapojení žáků při práci na interaktivní tabuli.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730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530" y="1613994"/>
            <a:ext cx="770627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Pokojové rostliny pěstujeme pro radost     a zkrášlení našeho domova.               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Základními podmínkami pro život rostlin jsou: světlo, teplo, voda, půda, vzduch, živiny.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Každá rostlina má jiné nároky podle prostředí , odkud pochází.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75505" y="413665"/>
            <a:ext cx="5116465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Pokojové rostliny</a:t>
            </a:r>
          </a:p>
          <a:p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Users\q98ew7\Obrázky\zaléván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105" y="4319370"/>
            <a:ext cx="2816225" cy="240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670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1570" y="1196626"/>
            <a:ext cx="783087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     Pokojové rostliny je zapotřebí </a:t>
            </a:r>
            <a:r>
              <a:rPr lang="cs-CZ" sz="3200" dirty="0"/>
              <a:t>pravidelně zalévat, hnojit, přesazovat a kypřit půdu, aby se dostal vzduch ke kořenům. Nadměrné zalévání může způsobit uhynutí rostliny. </a:t>
            </a:r>
            <a:r>
              <a:rPr lang="cs-CZ" sz="3200" dirty="0" smtClean="0"/>
              <a:t>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Pokojovým </a:t>
            </a:r>
            <a:r>
              <a:rPr lang="cs-CZ" sz="3200" dirty="0"/>
              <a:t>rostlinám nesvědčí suchý vzduch v </a:t>
            </a:r>
            <a:r>
              <a:rPr lang="cs-CZ" sz="3200" dirty="0" smtClean="0"/>
              <a:t>místnosti, proto </a:t>
            </a:r>
            <a:r>
              <a:rPr lang="cs-CZ" sz="3200" dirty="0"/>
              <a:t>jim rosíme listy a utíráme na nich prach</a:t>
            </a:r>
            <a:r>
              <a:rPr lang="cs-CZ" dirty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646675" y="460140"/>
            <a:ext cx="5470665" cy="707886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Péče o </a:t>
            </a:r>
            <a:r>
              <a:rPr lang="cs-CZ" sz="4000" b="1" dirty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pokojové </a:t>
            </a:r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rostliny 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050" name="Picture 2" descr="fotografie,hlína,kropící konve,kv&amp;ecaron;tiny,lopatky,m&amp;ecaron;sí&amp;ccaron;ky,p&amp;ecaron;stitelé,petúnie,p&amp;rcaron;íroda,rostliny,špína,zahrádka&amp;rcaron;ení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48" b="18097"/>
          <a:stretch/>
        </p:blipFill>
        <p:spPr bwMode="auto">
          <a:xfrm>
            <a:off x="4932040" y="4441330"/>
            <a:ext cx="2877567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667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1630" y="773705"/>
            <a:ext cx="68266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1430"/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Přezimování pokojových rostlin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43835"/>
            <a:ext cx="826065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V</a:t>
            </a:r>
            <a:r>
              <a:rPr lang="cs-CZ" sz="3200" dirty="0"/>
              <a:t> zimě </a:t>
            </a:r>
            <a:r>
              <a:rPr lang="cs-CZ" sz="3200" dirty="0" smtClean="0"/>
              <a:t>pokojové rostliny odpočívají</a:t>
            </a:r>
            <a:r>
              <a:rPr lang="cs-CZ" sz="3200" dirty="0"/>
              <a:t>, aby nabraly sílu  pro období vegetačního </a:t>
            </a:r>
            <a:r>
              <a:rPr lang="cs-CZ" sz="3200" dirty="0" smtClean="0"/>
              <a:t>růstu od </a:t>
            </a:r>
            <a:r>
              <a:rPr lang="cs-CZ" sz="3200" dirty="0"/>
              <a:t>jara do podzimu. 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 Potřebují vhodné </a:t>
            </a:r>
            <a:r>
              <a:rPr lang="cs-CZ" sz="3200" dirty="0"/>
              <a:t>podmínky pro přezimování.</a:t>
            </a:r>
          </a:p>
          <a:p>
            <a:r>
              <a:rPr lang="cs-CZ" sz="3200" dirty="0"/>
              <a:t>Umístíme je v </a:t>
            </a:r>
            <a:r>
              <a:rPr lang="cs-CZ" sz="3200" dirty="0" smtClean="0"/>
              <a:t>nepřetopené, až chladnější </a:t>
            </a:r>
            <a:r>
              <a:rPr lang="cs-CZ" sz="3200" dirty="0"/>
              <a:t>místnosti tak, aby </a:t>
            </a:r>
            <a:r>
              <a:rPr lang="cs-CZ" sz="3200" dirty="0" smtClean="0"/>
              <a:t>měly </a:t>
            </a:r>
            <a:r>
              <a:rPr lang="cs-CZ" sz="3200" dirty="0"/>
              <a:t>dostatek světla, omezíme zalévání a </a:t>
            </a:r>
            <a:r>
              <a:rPr lang="cs-CZ" sz="3200" dirty="0" smtClean="0"/>
              <a:t>s přihnojováním začneme začátkem jara.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61340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1106" y="5915785"/>
            <a:ext cx="59618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Nadzemní části rostliny jsou: stonek, list, květ.</a:t>
            </a:r>
          </a:p>
          <a:p>
            <a:r>
              <a:rPr lang="cs-CZ" sz="2400" dirty="0" smtClean="0"/>
              <a:t>Podzemní částí rostliny jsou kořeny.</a:t>
            </a:r>
            <a:endParaRPr lang="cs-CZ" sz="24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2236577" y="1110784"/>
            <a:ext cx="4670999" cy="4644000"/>
            <a:chOff x="2693975" y="1555879"/>
            <a:chExt cx="4670999" cy="4680000"/>
          </a:xfrm>
        </p:grpSpPr>
        <p:pic>
          <p:nvPicPr>
            <p:cNvPr id="1028" name="Picture 4" descr="C:\Users\q98ew7\Obrázky\12103879671931980577HakanL_Simple_Flower.svg.med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3075" y="1555879"/>
              <a:ext cx="2441531" cy="468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0" name="Přímá spojnice se šipkou 9"/>
            <p:cNvCxnSpPr/>
            <p:nvPr/>
          </p:nvCxnSpPr>
          <p:spPr>
            <a:xfrm flipH="1" flipV="1">
              <a:off x="5779483" y="2390812"/>
              <a:ext cx="1585491" cy="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 flipH="1">
              <a:off x="5139720" y="4544717"/>
              <a:ext cx="2225254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 flipH="1">
              <a:off x="4623434" y="3689660"/>
              <a:ext cx="274154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se šipkou 27"/>
            <p:cNvCxnSpPr/>
            <p:nvPr/>
          </p:nvCxnSpPr>
          <p:spPr>
            <a:xfrm flipH="1">
              <a:off x="4920838" y="5390367"/>
              <a:ext cx="244413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grpSp>
          <p:nvGrpSpPr>
            <p:cNvPr id="1049" name="Skupina 1048"/>
            <p:cNvGrpSpPr/>
            <p:nvPr/>
          </p:nvGrpSpPr>
          <p:grpSpPr>
            <a:xfrm>
              <a:off x="2693975" y="1747142"/>
              <a:ext cx="684000" cy="2520280"/>
              <a:chOff x="2456765" y="2258870"/>
              <a:chExt cx="684000" cy="2520280"/>
            </a:xfrm>
          </p:grpSpPr>
          <p:cxnSp>
            <p:nvCxnSpPr>
              <p:cNvPr id="1036" name="Přímá spojnice 1035"/>
              <p:cNvCxnSpPr/>
              <p:nvPr/>
            </p:nvCxnSpPr>
            <p:spPr>
              <a:xfrm flipH="1">
                <a:off x="2456765" y="2258870"/>
                <a:ext cx="684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38" name="Přímá spojnice 1037"/>
              <p:cNvCxnSpPr/>
              <p:nvPr/>
            </p:nvCxnSpPr>
            <p:spPr>
              <a:xfrm>
                <a:off x="2456765" y="2258870"/>
                <a:ext cx="0" cy="252028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41" name="Přímá spojnice 1040"/>
              <p:cNvCxnSpPr/>
              <p:nvPr/>
            </p:nvCxnSpPr>
            <p:spPr>
              <a:xfrm>
                <a:off x="2456765" y="4779150"/>
                <a:ext cx="684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48" name="Skupina 1047"/>
            <p:cNvGrpSpPr/>
            <p:nvPr/>
          </p:nvGrpSpPr>
          <p:grpSpPr>
            <a:xfrm>
              <a:off x="2743328" y="4779551"/>
              <a:ext cx="684001" cy="1440000"/>
              <a:chOff x="1883430" y="5129820"/>
              <a:chExt cx="684001" cy="1440000"/>
            </a:xfrm>
          </p:grpSpPr>
          <p:cxnSp>
            <p:nvCxnSpPr>
              <p:cNvPr id="54" name="Přímá spojnice 53"/>
              <p:cNvCxnSpPr/>
              <p:nvPr/>
            </p:nvCxnSpPr>
            <p:spPr>
              <a:xfrm flipH="1">
                <a:off x="1883430" y="5129820"/>
                <a:ext cx="684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1883431" y="5129820"/>
                <a:ext cx="0" cy="144000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1883431" y="6569820"/>
                <a:ext cx="68400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pic>
        <p:nvPicPr>
          <p:cNvPr id="34" name="Picture 6" descr="C:\Users\q98ew7\Obrázky\Obrázek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68" y="978992"/>
            <a:ext cx="2151063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7" descr="C:\Users\q98ew7\Obrázky\Obrázek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205" y="978992"/>
            <a:ext cx="2139950" cy="646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Users\q98ew7\Obrázky\Obrázek4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46" y="3540165"/>
            <a:ext cx="1200150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0" descr="C:\Users\q98ew7\Obrázky\Obrázek5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69" y="2651569"/>
            <a:ext cx="1200150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1" descr="C:\Users\q98ew7\Obrázky\Obrázek6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72" y="5280431"/>
            <a:ext cx="1042987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2" descr="C:\Users\q98ew7\Obrázky\Obrázek7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084" y="4423838"/>
            <a:ext cx="1006475" cy="64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8438" y="249576"/>
            <a:ext cx="4258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Přiřaď správně části rostliny.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6651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565" y="728700"/>
            <a:ext cx="55291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názvy pokojových rostlin.</a:t>
            </a:r>
            <a:endParaRPr lang="cs-CZ" sz="3200" dirty="0"/>
          </a:p>
        </p:txBody>
      </p:sp>
      <p:pic>
        <p:nvPicPr>
          <p:cNvPr id="9" name="Picture 2" descr="Fuchsie kv&amp;ecaron;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241" y="2483895"/>
            <a:ext cx="2023893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q98ew7\Obrázky\Obrázek2a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99" r="23"/>
          <a:stretch/>
        </p:blipFill>
        <p:spPr bwMode="auto">
          <a:xfrm>
            <a:off x="886849" y="2483895"/>
            <a:ext cx="1943273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88083" y="5693350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 _ k t _ s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16905" y="5693350"/>
            <a:ext cx="14462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b _š _ k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07215" y="5693350"/>
            <a:ext cx="17219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 _ ch s _ 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88083" y="1799480"/>
            <a:ext cx="1162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kaktus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044744" y="1814025"/>
            <a:ext cx="1019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ibišek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787310" y="1814025"/>
            <a:ext cx="1225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fuchsie</a:t>
            </a:r>
          </a:p>
        </p:txBody>
      </p:sp>
      <p:pic>
        <p:nvPicPr>
          <p:cNvPr id="1029" name="Picture 5" descr="C:\Users\q98ew7\Obrázky\Obrázek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638" y="2528395"/>
            <a:ext cx="2078037" cy="267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0233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C:\Users\q98ew7\Obrázky\Obrázek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286" y="2242350"/>
            <a:ext cx="2005430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23027" y="458670"/>
            <a:ext cx="47903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Doplň názvy pokojových rostlin.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69872" y="1358770"/>
            <a:ext cx="9575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fialka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95438" y="1358770"/>
            <a:ext cx="10855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palma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61366" y="1359053"/>
            <a:ext cx="9332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klívie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21097" y="5431712"/>
            <a:ext cx="1576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f _ a _ k _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4076943" y="5420567"/>
            <a:ext cx="12314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 _l _ a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6822250" y="5431712"/>
            <a:ext cx="14558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k l _ v _e</a:t>
            </a:r>
            <a:endParaRPr lang="cs-CZ" sz="2800" dirty="0"/>
          </a:p>
        </p:txBody>
      </p:sp>
      <p:pic>
        <p:nvPicPr>
          <p:cNvPr id="2053" name="Picture 5" descr="C:\Users\q98ew7\Obrázky\ib\20130323200508\P3230580 up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" r="243"/>
          <a:stretch/>
        </p:blipFill>
        <p:spPr bwMode="auto">
          <a:xfrm>
            <a:off x="723026" y="2258870"/>
            <a:ext cx="2017596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q98ew7\Obrázky\Obrázek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308" y="2258870"/>
            <a:ext cx="2309813" cy="269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383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22A5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611115" y="1374692"/>
            <a:ext cx="1903413" cy="1655763"/>
            <a:chOff x="3609079" y="2636713"/>
            <a:chExt cx="1903413" cy="1655763"/>
          </a:xfrm>
        </p:grpSpPr>
        <p:pic>
          <p:nvPicPr>
            <p:cNvPr id="2050" name="Picture 2" descr="C:\Users\q98ew7\Obrázky\flower-md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9079" y="2636713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9" name="Skupina 8"/>
            <p:cNvGrpSpPr/>
            <p:nvPr/>
          </p:nvGrpSpPr>
          <p:grpSpPr>
            <a:xfrm>
              <a:off x="3788083" y="2661846"/>
              <a:ext cx="1603920" cy="1605409"/>
              <a:chOff x="3788083" y="2661846"/>
              <a:chExt cx="1603920" cy="1605409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4520502" y="2661846"/>
                <a:ext cx="30489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t</a:t>
                </a:r>
                <a:endParaRPr lang="cs-CZ" sz="2800" dirty="0"/>
              </a:p>
            </p:txBody>
          </p:sp>
          <p:sp>
            <p:nvSpPr>
              <p:cNvPr id="3" name="TextovéPole 2"/>
              <p:cNvSpPr txBox="1"/>
              <p:nvPr/>
            </p:nvSpPr>
            <p:spPr>
              <a:xfrm>
                <a:off x="3788083" y="3095263"/>
                <a:ext cx="34817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k</a:t>
                </a:r>
                <a:endParaRPr lang="cs-CZ" sz="2800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4797025" y="3744035"/>
                <a:ext cx="34817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k</a:t>
                </a:r>
                <a:endParaRPr lang="cs-CZ" sz="2800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5035815" y="3045477"/>
                <a:ext cx="35618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a</a:t>
                </a:r>
                <a:endParaRPr lang="cs-CZ" sz="28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3982621" y="3641713"/>
                <a:ext cx="37382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u</a:t>
                </a:r>
                <a:endParaRPr lang="cs-CZ" sz="2800" dirty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4423569" y="3198168"/>
                <a:ext cx="3257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s</a:t>
                </a:r>
                <a:endParaRPr lang="cs-CZ" sz="2800" dirty="0"/>
              </a:p>
            </p:txBody>
          </p:sp>
        </p:grpSp>
      </p:grpSp>
      <p:grpSp>
        <p:nvGrpSpPr>
          <p:cNvPr id="2059" name="Skupina 2058"/>
          <p:cNvGrpSpPr/>
          <p:nvPr/>
        </p:nvGrpSpPr>
        <p:grpSpPr>
          <a:xfrm>
            <a:off x="3501741" y="1379325"/>
            <a:ext cx="1903413" cy="1655763"/>
            <a:chOff x="3761909" y="1538726"/>
            <a:chExt cx="1903413" cy="1655763"/>
          </a:xfrm>
        </p:grpSpPr>
        <p:pic>
          <p:nvPicPr>
            <p:cNvPr id="2051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61909" y="1538726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891767" y="1947450"/>
              <a:ext cx="34817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598413" y="1561217"/>
              <a:ext cx="2664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í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202070" y="2016978"/>
              <a:ext cx="2664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i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944983" y="2632663"/>
              <a:ext cx="2664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l</a:t>
              </a:r>
              <a:endParaRPr lang="cs-CZ" sz="28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27569" y="2562154"/>
              <a:ext cx="3465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</a:t>
              </a:r>
              <a:endParaRPr lang="cs-CZ" sz="28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598413" y="2117656"/>
              <a:ext cx="3626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e</a:t>
              </a:r>
            </a:p>
          </p:txBody>
        </p:sp>
      </p:grpSp>
      <p:grpSp>
        <p:nvGrpSpPr>
          <p:cNvPr id="2060" name="Skupina 2059"/>
          <p:cNvGrpSpPr/>
          <p:nvPr/>
        </p:nvGrpSpPr>
        <p:grpSpPr>
          <a:xfrm>
            <a:off x="6412072" y="1357497"/>
            <a:ext cx="1903413" cy="1655763"/>
            <a:chOff x="6327195" y="1538726"/>
            <a:chExt cx="1903413" cy="1655763"/>
          </a:xfrm>
        </p:grpSpPr>
        <p:pic>
          <p:nvPicPr>
            <p:cNvPr id="13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27195" y="1538726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6734595" y="2642936"/>
              <a:ext cx="2936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f</a:t>
              </a:r>
              <a:endParaRPr lang="cs-CZ" sz="28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546271" y="1976821"/>
              <a:ext cx="52610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ch</a:t>
              </a:r>
              <a:endParaRPr lang="cs-CZ" sz="28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151966" y="1583708"/>
              <a:ext cx="2664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529586" y="2579321"/>
              <a:ext cx="3738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u</a:t>
              </a:r>
              <a:endParaRPr lang="cs-CZ" sz="28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754410" y="1983085"/>
              <a:ext cx="32573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s</a:t>
              </a:r>
              <a:endParaRPr lang="cs-CZ" sz="2800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7103876" y="2119716"/>
              <a:ext cx="3626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e</a:t>
              </a: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642081" y="3941729"/>
            <a:ext cx="1903413" cy="1655763"/>
            <a:chOff x="510240" y="3931907"/>
            <a:chExt cx="1903413" cy="1655763"/>
          </a:xfrm>
        </p:grpSpPr>
        <p:pic>
          <p:nvPicPr>
            <p:cNvPr id="14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0240" y="3931907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689362" y="4233138"/>
              <a:ext cx="3738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p</a:t>
              </a:r>
              <a:endParaRPr lang="cs-CZ" sz="28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379457" y="3933102"/>
              <a:ext cx="3561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913801" y="4302098"/>
              <a:ext cx="2664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l</a:t>
              </a:r>
              <a:endParaRPr lang="cs-CZ" sz="28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820969" y="4914165"/>
              <a:ext cx="47160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m</a:t>
              </a:r>
              <a:endParaRPr lang="cs-CZ" sz="2800" dirty="0"/>
            </a:p>
          </p:txBody>
        </p:sp>
        <p:sp>
          <p:nvSpPr>
            <p:cNvPr id="2048" name="TextovéPole 2047"/>
            <p:cNvSpPr txBox="1"/>
            <p:nvPr/>
          </p:nvSpPr>
          <p:spPr>
            <a:xfrm>
              <a:off x="1681663" y="4914164"/>
              <a:ext cx="3561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</p:grpSp>
      <p:grpSp>
        <p:nvGrpSpPr>
          <p:cNvPr id="2068" name="Skupina 2067"/>
          <p:cNvGrpSpPr/>
          <p:nvPr/>
        </p:nvGrpSpPr>
        <p:grpSpPr>
          <a:xfrm>
            <a:off x="3643041" y="3974815"/>
            <a:ext cx="1903413" cy="1655763"/>
            <a:chOff x="3761908" y="3972595"/>
            <a:chExt cx="1903413" cy="1655763"/>
          </a:xfrm>
        </p:grpSpPr>
        <p:pic>
          <p:nvPicPr>
            <p:cNvPr id="15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61908" y="3972595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49" name="TextovéPole 2048"/>
            <p:cNvSpPr txBox="1"/>
            <p:nvPr/>
          </p:nvSpPr>
          <p:spPr>
            <a:xfrm>
              <a:off x="3929269" y="4387644"/>
              <a:ext cx="2936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f</a:t>
              </a:r>
              <a:endParaRPr lang="cs-CZ" sz="2800" dirty="0"/>
            </a:p>
          </p:txBody>
        </p:sp>
        <p:sp>
          <p:nvSpPr>
            <p:cNvPr id="2052" name="TextovéPole 2051"/>
            <p:cNvSpPr txBox="1"/>
            <p:nvPr/>
          </p:nvSpPr>
          <p:spPr>
            <a:xfrm>
              <a:off x="5167833" y="4463971"/>
              <a:ext cx="3561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  <p:sp>
          <p:nvSpPr>
            <p:cNvPr id="2053" name="TextovéPole 2052"/>
            <p:cNvSpPr txBox="1"/>
            <p:nvPr/>
          </p:nvSpPr>
          <p:spPr>
            <a:xfrm>
              <a:off x="4668259" y="4001480"/>
              <a:ext cx="2664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  <p:sp>
          <p:nvSpPr>
            <p:cNvPr id="2055" name="TextovéPole 2054"/>
            <p:cNvSpPr txBox="1"/>
            <p:nvPr/>
          </p:nvSpPr>
          <p:spPr>
            <a:xfrm>
              <a:off x="4609464" y="4530620"/>
              <a:ext cx="2664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l</a:t>
              </a:r>
              <a:endParaRPr lang="cs-CZ" sz="2800" dirty="0"/>
            </a:p>
          </p:txBody>
        </p:sp>
        <p:sp>
          <p:nvSpPr>
            <p:cNvPr id="2056" name="TextovéPole 2055"/>
            <p:cNvSpPr txBox="1"/>
            <p:nvPr/>
          </p:nvSpPr>
          <p:spPr>
            <a:xfrm>
              <a:off x="4956693" y="5039447"/>
              <a:ext cx="34817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  <p:sp>
          <p:nvSpPr>
            <p:cNvPr id="2057" name="TextovéPole 2056"/>
            <p:cNvSpPr txBox="1"/>
            <p:nvPr/>
          </p:nvSpPr>
          <p:spPr>
            <a:xfrm>
              <a:off x="4163081" y="5011270"/>
              <a:ext cx="3561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</a:t>
              </a:r>
              <a:endParaRPr lang="cs-CZ" sz="2800" dirty="0"/>
            </a:p>
          </p:txBody>
        </p:sp>
      </p:grpSp>
      <p:sp>
        <p:nvSpPr>
          <p:cNvPr id="2058" name="TextovéPole 2057"/>
          <p:cNvSpPr txBox="1"/>
          <p:nvPr/>
        </p:nvSpPr>
        <p:spPr>
          <a:xfrm>
            <a:off x="863153" y="503675"/>
            <a:ext cx="6525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Rozlušti názvy pokojových rostlin a zapiš je. </a:t>
            </a:r>
            <a:endParaRPr lang="cs-CZ" sz="2800" dirty="0"/>
          </a:p>
        </p:txBody>
      </p:sp>
      <p:grpSp>
        <p:nvGrpSpPr>
          <p:cNvPr id="2069" name="Skupina 2068"/>
          <p:cNvGrpSpPr/>
          <p:nvPr/>
        </p:nvGrpSpPr>
        <p:grpSpPr>
          <a:xfrm>
            <a:off x="6518431" y="3933946"/>
            <a:ext cx="1903413" cy="1655763"/>
            <a:chOff x="6689436" y="3972594"/>
            <a:chExt cx="1903413" cy="1655763"/>
          </a:xfrm>
        </p:grpSpPr>
        <p:pic>
          <p:nvPicPr>
            <p:cNvPr id="16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9436" y="3972594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61" name="TextovéPole 2060"/>
            <p:cNvSpPr txBox="1"/>
            <p:nvPr/>
          </p:nvSpPr>
          <p:spPr>
            <a:xfrm>
              <a:off x="7553814" y="4002393"/>
              <a:ext cx="2664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  <p:sp>
          <p:nvSpPr>
            <p:cNvPr id="2062" name="TextovéPole 2061"/>
            <p:cNvSpPr txBox="1"/>
            <p:nvPr/>
          </p:nvSpPr>
          <p:spPr>
            <a:xfrm>
              <a:off x="8096645" y="4487187"/>
              <a:ext cx="3738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b</a:t>
              </a:r>
              <a:endParaRPr lang="cs-CZ" sz="2800" dirty="0"/>
            </a:p>
          </p:txBody>
        </p:sp>
        <p:sp>
          <p:nvSpPr>
            <p:cNvPr id="2063" name="TextovéPole 2062"/>
            <p:cNvSpPr txBox="1"/>
            <p:nvPr/>
          </p:nvSpPr>
          <p:spPr>
            <a:xfrm>
              <a:off x="7921206" y="5020276"/>
              <a:ext cx="2664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i</a:t>
              </a:r>
              <a:endParaRPr lang="cs-CZ" sz="2800" dirty="0"/>
            </a:p>
          </p:txBody>
        </p:sp>
        <p:sp>
          <p:nvSpPr>
            <p:cNvPr id="2064" name="TextovéPole 2063"/>
            <p:cNvSpPr txBox="1"/>
            <p:nvPr/>
          </p:nvSpPr>
          <p:spPr>
            <a:xfrm>
              <a:off x="7503925" y="4529043"/>
              <a:ext cx="32573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š</a:t>
              </a:r>
              <a:endParaRPr lang="cs-CZ" sz="2800" dirty="0"/>
            </a:p>
          </p:txBody>
        </p:sp>
        <p:sp>
          <p:nvSpPr>
            <p:cNvPr id="2065" name="TextovéPole 2064"/>
            <p:cNvSpPr txBox="1"/>
            <p:nvPr/>
          </p:nvSpPr>
          <p:spPr>
            <a:xfrm>
              <a:off x="7031456" y="5009937"/>
              <a:ext cx="3626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e</a:t>
              </a:r>
              <a:endParaRPr lang="cs-CZ" sz="2800" dirty="0"/>
            </a:p>
          </p:txBody>
        </p:sp>
        <p:sp>
          <p:nvSpPr>
            <p:cNvPr id="2066" name="TextovéPole 2065"/>
            <p:cNvSpPr txBox="1"/>
            <p:nvPr/>
          </p:nvSpPr>
          <p:spPr>
            <a:xfrm>
              <a:off x="6903602" y="4464230"/>
              <a:ext cx="34817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</a:t>
              </a:r>
              <a:endParaRPr lang="cs-CZ" sz="2800" dirty="0"/>
            </a:p>
          </p:txBody>
        </p:sp>
      </p:grpSp>
      <p:cxnSp>
        <p:nvCxnSpPr>
          <p:cNvPr id="2071" name="Přímá spojnice 2070"/>
          <p:cNvCxnSpPr/>
          <p:nvPr/>
        </p:nvCxnSpPr>
        <p:spPr>
          <a:xfrm>
            <a:off x="574957" y="365402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409553" y="368115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280231" y="3670920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378397" y="617430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604044" y="617430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450720" y="617430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82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22A5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611115" y="1374692"/>
            <a:ext cx="1903413" cy="1655763"/>
            <a:chOff x="3609079" y="2636713"/>
            <a:chExt cx="1903413" cy="1655763"/>
          </a:xfrm>
        </p:grpSpPr>
        <p:pic>
          <p:nvPicPr>
            <p:cNvPr id="2050" name="Picture 2" descr="C:\Users\q98ew7\Obrázky\flower-md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9079" y="2636713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9" name="Skupina 8"/>
            <p:cNvGrpSpPr/>
            <p:nvPr/>
          </p:nvGrpSpPr>
          <p:grpSpPr>
            <a:xfrm>
              <a:off x="3788083" y="2725931"/>
              <a:ext cx="1629946" cy="1479769"/>
              <a:chOff x="3788083" y="2725931"/>
              <a:chExt cx="1629946" cy="1479769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4423569" y="2725931"/>
                <a:ext cx="2872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t</a:t>
                </a:r>
                <a:endParaRPr lang="cs-CZ" sz="2400" dirty="0"/>
              </a:p>
            </p:txBody>
          </p:sp>
          <p:sp>
            <p:nvSpPr>
              <p:cNvPr id="3" name="TextovéPole 2"/>
              <p:cNvSpPr txBox="1"/>
              <p:nvPr/>
            </p:nvSpPr>
            <p:spPr>
              <a:xfrm>
                <a:off x="3788083" y="3095263"/>
                <a:ext cx="32412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</a:t>
                </a:r>
                <a:endParaRPr lang="cs-CZ" sz="2400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4797025" y="3744035"/>
                <a:ext cx="32412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</a:t>
                </a:r>
                <a:endParaRPr lang="cs-CZ" sz="2400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5085887" y="3113965"/>
                <a:ext cx="33214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a</a:t>
                </a:r>
                <a:endParaRPr lang="cs-CZ" sz="24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3982621" y="3567500"/>
                <a:ext cx="34657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u</a:t>
                </a:r>
                <a:endParaRPr lang="cs-CZ" sz="2400" dirty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4423569" y="3198168"/>
                <a:ext cx="30489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s</a:t>
                </a:r>
                <a:endParaRPr lang="cs-CZ" sz="2400" dirty="0"/>
              </a:p>
            </p:txBody>
          </p:sp>
        </p:grpSp>
      </p:grpSp>
      <p:grpSp>
        <p:nvGrpSpPr>
          <p:cNvPr id="2059" name="Skupina 2058"/>
          <p:cNvGrpSpPr/>
          <p:nvPr/>
        </p:nvGrpSpPr>
        <p:grpSpPr>
          <a:xfrm>
            <a:off x="3430130" y="1339097"/>
            <a:ext cx="1903413" cy="1655763"/>
            <a:chOff x="3761909" y="1538726"/>
            <a:chExt cx="1903413" cy="1655763"/>
          </a:xfrm>
        </p:grpSpPr>
        <p:pic>
          <p:nvPicPr>
            <p:cNvPr id="2051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61909" y="1538726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948118" y="1949251"/>
              <a:ext cx="3241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</a:t>
              </a:r>
              <a:endParaRPr lang="cs-CZ" sz="24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598413" y="1561217"/>
              <a:ext cx="2551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í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202070" y="2016978"/>
              <a:ext cx="2551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i</a:t>
              </a:r>
              <a:endParaRPr lang="cs-CZ" sz="24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944983" y="2632663"/>
              <a:ext cx="2551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l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24417" y="2632663"/>
              <a:ext cx="3241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v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598413" y="2117656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e</a:t>
              </a:r>
            </a:p>
          </p:txBody>
        </p:sp>
      </p:grpSp>
      <p:grpSp>
        <p:nvGrpSpPr>
          <p:cNvPr id="2060" name="Skupina 2059"/>
          <p:cNvGrpSpPr/>
          <p:nvPr/>
        </p:nvGrpSpPr>
        <p:grpSpPr>
          <a:xfrm>
            <a:off x="6300553" y="1322164"/>
            <a:ext cx="1903413" cy="1655763"/>
            <a:chOff x="6256273" y="1538726"/>
            <a:chExt cx="1903413" cy="1655763"/>
          </a:xfrm>
        </p:grpSpPr>
        <p:pic>
          <p:nvPicPr>
            <p:cNvPr id="13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6273" y="1538726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6734595" y="2642936"/>
              <a:ext cx="27924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f</a:t>
              </a:r>
              <a:endParaRPr lang="cs-CZ" sz="24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441275" y="2032871"/>
              <a:ext cx="47641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ch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151966" y="1583708"/>
              <a:ext cx="2551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i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529586" y="2579321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u</a:t>
              </a:r>
              <a:endParaRPr lang="cs-CZ" sz="24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754410" y="1983085"/>
              <a:ext cx="3048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7068610" y="2145226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e</a:t>
              </a:r>
              <a:endParaRPr lang="cs-CZ" sz="2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79676" y="3872081"/>
            <a:ext cx="1903413" cy="1715589"/>
            <a:chOff x="510240" y="3872081"/>
            <a:chExt cx="1903413" cy="1715589"/>
          </a:xfrm>
        </p:grpSpPr>
        <p:pic>
          <p:nvPicPr>
            <p:cNvPr id="14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0240" y="3931907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689362" y="4233138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365312" y="3872081"/>
              <a:ext cx="33214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1913801" y="4302098"/>
              <a:ext cx="2551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l</a:t>
              </a:r>
              <a:endParaRPr lang="cs-CZ" sz="24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820969" y="4914165"/>
              <a:ext cx="42992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m</a:t>
              </a:r>
              <a:endParaRPr lang="cs-CZ" sz="2400" dirty="0"/>
            </a:p>
          </p:txBody>
        </p:sp>
        <p:sp>
          <p:nvSpPr>
            <p:cNvPr id="2048" name="TextovéPole 2047"/>
            <p:cNvSpPr txBox="1"/>
            <p:nvPr/>
          </p:nvSpPr>
          <p:spPr>
            <a:xfrm>
              <a:off x="1681663" y="4914164"/>
              <a:ext cx="33214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</p:grpSp>
      <p:grpSp>
        <p:nvGrpSpPr>
          <p:cNvPr id="2068" name="Skupina 2067"/>
          <p:cNvGrpSpPr/>
          <p:nvPr/>
        </p:nvGrpSpPr>
        <p:grpSpPr>
          <a:xfrm>
            <a:off x="3485557" y="3987894"/>
            <a:ext cx="1903413" cy="1655763"/>
            <a:chOff x="3761908" y="3972595"/>
            <a:chExt cx="1903413" cy="1655763"/>
          </a:xfrm>
        </p:grpSpPr>
        <p:pic>
          <p:nvPicPr>
            <p:cNvPr id="15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61908" y="3972595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49" name="TextovéPole 2048"/>
            <p:cNvSpPr txBox="1"/>
            <p:nvPr/>
          </p:nvSpPr>
          <p:spPr>
            <a:xfrm>
              <a:off x="4023459" y="4477260"/>
              <a:ext cx="27924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f</a:t>
              </a:r>
              <a:endParaRPr lang="cs-CZ" sz="2400" dirty="0"/>
            </a:p>
          </p:txBody>
        </p:sp>
        <p:sp>
          <p:nvSpPr>
            <p:cNvPr id="2052" name="TextovéPole 2051"/>
            <p:cNvSpPr txBox="1"/>
            <p:nvPr/>
          </p:nvSpPr>
          <p:spPr>
            <a:xfrm>
              <a:off x="5167833" y="4463971"/>
              <a:ext cx="33214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2053" name="TextovéPole 2052"/>
            <p:cNvSpPr txBox="1"/>
            <p:nvPr/>
          </p:nvSpPr>
          <p:spPr>
            <a:xfrm>
              <a:off x="4668259" y="4001480"/>
              <a:ext cx="2551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i</a:t>
              </a:r>
              <a:endParaRPr lang="cs-CZ" sz="2400" dirty="0"/>
            </a:p>
          </p:txBody>
        </p:sp>
        <p:sp>
          <p:nvSpPr>
            <p:cNvPr id="2055" name="TextovéPole 2054"/>
            <p:cNvSpPr txBox="1"/>
            <p:nvPr/>
          </p:nvSpPr>
          <p:spPr>
            <a:xfrm>
              <a:off x="4646768" y="4597471"/>
              <a:ext cx="2551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l</a:t>
              </a:r>
              <a:endParaRPr lang="cs-CZ" sz="2400" dirty="0"/>
            </a:p>
          </p:txBody>
        </p:sp>
        <p:sp>
          <p:nvSpPr>
            <p:cNvPr id="2056" name="TextovéPole 2055"/>
            <p:cNvSpPr txBox="1"/>
            <p:nvPr/>
          </p:nvSpPr>
          <p:spPr>
            <a:xfrm>
              <a:off x="4956693" y="5039447"/>
              <a:ext cx="3241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</a:t>
              </a:r>
              <a:endParaRPr lang="cs-CZ" sz="2400" dirty="0"/>
            </a:p>
          </p:txBody>
        </p:sp>
        <p:sp>
          <p:nvSpPr>
            <p:cNvPr id="2057" name="TextovéPole 2056"/>
            <p:cNvSpPr txBox="1"/>
            <p:nvPr/>
          </p:nvSpPr>
          <p:spPr>
            <a:xfrm>
              <a:off x="4163081" y="5011270"/>
              <a:ext cx="33214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</p:grpSp>
      <p:sp>
        <p:nvSpPr>
          <p:cNvPr id="2058" name="TextovéPole 2057"/>
          <p:cNvSpPr txBox="1"/>
          <p:nvPr/>
        </p:nvSpPr>
        <p:spPr>
          <a:xfrm>
            <a:off x="574957" y="600744"/>
            <a:ext cx="12331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Řešení.</a:t>
            </a:r>
            <a:endParaRPr lang="cs-CZ" sz="2800" dirty="0">
              <a:solidFill>
                <a:srgbClr val="00B050"/>
              </a:solidFill>
            </a:endParaRPr>
          </a:p>
        </p:txBody>
      </p:sp>
      <p:grpSp>
        <p:nvGrpSpPr>
          <p:cNvPr id="2069" name="Skupina 2068"/>
          <p:cNvGrpSpPr/>
          <p:nvPr/>
        </p:nvGrpSpPr>
        <p:grpSpPr>
          <a:xfrm>
            <a:off x="6381334" y="3941729"/>
            <a:ext cx="1903413" cy="1655763"/>
            <a:chOff x="6689436" y="3972594"/>
            <a:chExt cx="1903413" cy="1655763"/>
          </a:xfrm>
        </p:grpSpPr>
        <p:pic>
          <p:nvPicPr>
            <p:cNvPr id="16" name="Picture 3" descr="C:\Users\q98ew7\Obrázky\flower-md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9436" y="3972594"/>
              <a:ext cx="1903413" cy="1655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61" name="TextovéPole 2060"/>
            <p:cNvSpPr txBox="1"/>
            <p:nvPr/>
          </p:nvSpPr>
          <p:spPr>
            <a:xfrm>
              <a:off x="7585364" y="4094898"/>
              <a:ext cx="2551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i</a:t>
              </a:r>
              <a:endParaRPr lang="cs-CZ" sz="2400" dirty="0"/>
            </a:p>
          </p:txBody>
        </p:sp>
        <p:sp>
          <p:nvSpPr>
            <p:cNvPr id="2062" name="TextovéPole 2061"/>
            <p:cNvSpPr txBox="1"/>
            <p:nvPr/>
          </p:nvSpPr>
          <p:spPr>
            <a:xfrm>
              <a:off x="8096645" y="4487187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  <p:sp>
          <p:nvSpPr>
            <p:cNvPr id="2063" name="TextovéPole 2062"/>
            <p:cNvSpPr txBox="1"/>
            <p:nvPr/>
          </p:nvSpPr>
          <p:spPr>
            <a:xfrm>
              <a:off x="7962398" y="5112208"/>
              <a:ext cx="25519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i</a:t>
              </a:r>
              <a:endParaRPr lang="cs-CZ" sz="2400" dirty="0"/>
            </a:p>
          </p:txBody>
        </p:sp>
        <p:sp>
          <p:nvSpPr>
            <p:cNvPr id="2064" name="TextovéPole 2063"/>
            <p:cNvSpPr txBox="1"/>
            <p:nvPr/>
          </p:nvSpPr>
          <p:spPr>
            <a:xfrm>
              <a:off x="7503925" y="4615809"/>
              <a:ext cx="3048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š</a:t>
              </a:r>
              <a:endParaRPr lang="cs-CZ" sz="2400" dirty="0"/>
            </a:p>
          </p:txBody>
        </p:sp>
        <p:sp>
          <p:nvSpPr>
            <p:cNvPr id="2065" name="TextovéPole 2064"/>
            <p:cNvSpPr txBox="1"/>
            <p:nvPr/>
          </p:nvSpPr>
          <p:spPr>
            <a:xfrm>
              <a:off x="7048033" y="5075925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e</a:t>
              </a:r>
              <a:endParaRPr lang="cs-CZ" sz="2400" dirty="0"/>
            </a:p>
          </p:txBody>
        </p:sp>
        <p:sp>
          <p:nvSpPr>
            <p:cNvPr id="2066" name="TextovéPole 2065"/>
            <p:cNvSpPr txBox="1"/>
            <p:nvPr/>
          </p:nvSpPr>
          <p:spPr>
            <a:xfrm>
              <a:off x="6966501" y="4466718"/>
              <a:ext cx="3241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</a:t>
              </a:r>
              <a:endParaRPr lang="cs-CZ" sz="2400" dirty="0"/>
            </a:p>
          </p:txBody>
        </p:sp>
      </p:grpSp>
      <p:cxnSp>
        <p:nvCxnSpPr>
          <p:cNvPr id="2071" name="Přímá spojnice 2070"/>
          <p:cNvCxnSpPr/>
          <p:nvPr/>
        </p:nvCxnSpPr>
        <p:spPr>
          <a:xfrm>
            <a:off x="574957" y="365402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409553" y="368115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280231" y="3670920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378397" y="617430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604044" y="617430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450720" y="6174305"/>
            <a:ext cx="2167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42454" y="3194819"/>
            <a:ext cx="9332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klívie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1068891" y="3192359"/>
            <a:ext cx="1125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kaktus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659158" y="3157935"/>
            <a:ext cx="1225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fuchsie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1088992" y="571264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palma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4055483" y="5712640"/>
            <a:ext cx="957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fialka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6893938" y="5655942"/>
            <a:ext cx="1019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ibišek</a:t>
            </a:r>
          </a:p>
        </p:txBody>
      </p:sp>
    </p:spTree>
    <p:extLst>
      <p:ext uri="{BB962C8B-B14F-4D97-AF65-F5344CB8AC3E}">
        <p14:creationId xmlns:p14="http://schemas.microsoft.com/office/powerpoint/2010/main" val="4136962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81356" y="1164134"/>
            <a:ext cx="7835030" cy="56938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1. Jaké jsou základní podmínky </a:t>
            </a:r>
            <a:r>
              <a:rPr lang="cs-CZ" sz="2800" dirty="0"/>
              <a:t>pro život </a:t>
            </a:r>
            <a:r>
              <a:rPr lang="cs-CZ" sz="2800" dirty="0" smtClean="0"/>
              <a:t>rostlin 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Světlo</a:t>
            </a:r>
            <a:r>
              <a:rPr lang="cs-CZ" sz="2800" dirty="0">
                <a:solidFill>
                  <a:srgbClr val="FF0000"/>
                </a:solidFill>
              </a:rPr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teplo</a:t>
            </a:r>
            <a:r>
              <a:rPr lang="cs-CZ" sz="2800" dirty="0">
                <a:solidFill>
                  <a:srgbClr val="FF0000"/>
                </a:solidFill>
              </a:rPr>
              <a:t>, voda, půda, vzduch, živiny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2. Jak pečujeme </a:t>
            </a:r>
            <a:r>
              <a:rPr lang="cs-CZ" sz="2800" dirty="0"/>
              <a:t>o pokojové rostliny?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    </a:t>
            </a:r>
            <a:r>
              <a:rPr lang="cs-CZ" sz="2800" dirty="0">
                <a:solidFill>
                  <a:srgbClr val="FF0000"/>
                </a:solidFill>
              </a:rPr>
              <a:t>Zaléváme, hnojíme , přesazujeme a kypříme půdu.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3. Co </a:t>
            </a:r>
            <a:r>
              <a:rPr lang="cs-CZ" sz="2800" dirty="0"/>
              <a:t>pokojovým rostlinám nesvědčí ?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>
                <a:solidFill>
                  <a:srgbClr val="FF0000"/>
                </a:solidFill>
              </a:rPr>
              <a:t>Suchý vzduch ve vytápěné </a:t>
            </a:r>
            <a:r>
              <a:rPr lang="cs-CZ" sz="2800" dirty="0" smtClean="0">
                <a:solidFill>
                  <a:srgbClr val="FF0000"/>
                </a:solidFill>
              </a:rPr>
              <a:t>místnosti, přelévání.</a:t>
            </a:r>
            <a:endParaRPr lang="cs-CZ" sz="28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800" dirty="0" smtClean="0"/>
              <a:t>4. Kdy </a:t>
            </a:r>
            <a:r>
              <a:rPr lang="cs-CZ" sz="2800" dirty="0"/>
              <a:t>začneme s přihnojováním ?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>
                <a:solidFill>
                  <a:srgbClr val="FF0000"/>
                </a:solidFill>
              </a:rPr>
              <a:t>Začátkem jara. 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1356" y="459030"/>
            <a:ext cx="5840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Odpověz na otázky z přečteného textu.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9933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6555" y="1043735"/>
            <a:ext cx="8190911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sz="1200" dirty="0" smtClean="0"/>
              <a:t>Odkazy:</a:t>
            </a:r>
          </a:p>
          <a:p>
            <a:endParaRPr lang="cs-CZ" sz="1200" dirty="0">
              <a:sym typeface="Symbol"/>
            </a:endParaRPr>
          </a:p>
          <a:p>
            <a:r>
              <a:rPr lang="cs-CZ" sz="1200" dirty="0" smtClean="0">
                <a:sym typeface="Symbol"/>
              </a:rPr>
              <a:t>Obrázky </a:t>
            </a:r>
            <a:r>
              <a:rPr lang="cs-CZ" sz="1200" dirty="0">
                <a:sym typeface="Symbol"/>
              </a:rPr>
              <a:t>dostupné na WWW: &lt;</a:t>
            </a:r>
            <a:r>
              <a:rPr lang="cs-CZ" sz="1200" dirty="0">
                <a:sym typeface="Symbol"/>
                <a:hlinkClick r:id="rId2"/>
              </a:rPr>
              <a:t>http://office.microsoft.com</a:t>
            </a:r>
            <a:r>
              <a:rPr lang="cs-CZ" sz="1200" dirty="0">
                <a:sym typeface="Symbol"/>
              </a:rPr>
              <a:t>&gt;</a:t>
            </a:r>
          </a:p>
          <a:p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200" b="1" dirty="0" err="1" smtClean="0"/>
              <a:t>Ocal</a:t>
            </a:r>
            <a:r>
              <a:rPr lang="cs-CZ" sz="1200" b="1" dirty="0" smtClean="0"/>
              <a:t>. Clker.com:  </a:t>
            </a:r>
            <a:r>
              <a:rPr lang="cs-CZ" sz="1200" b="1" dirty="0" err="1" smtClean="0"/>
              <a:t>Simple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Flower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clip</a:t>
            </a:r>
            <a:r>
              <a:rPr lang="cs-CZ" sz="1200" b="1" dirty="0" smtClean="0"/>
              <a:t> art </a:t>
            </a:r>
            <a:r>
              <a:rPr lang="cs-CZ" sz="1200" dirty="0" smtClean="0"/>
              <a:t>[online]. [cit. 2013-2-1].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</a:p>
          <a:p>
            <a:pPr>
              <a:lnSpc>
                <a:spcPct val="150000"/>
              </a:lnSpc>
            </a:pPr>
            <a:r>
              <a:rPr lang="cs-CZ" sz="1200" b="1" dirty="0" smtClean="0">
                <a:latin typeface="Arial"/>
                <a:cs typeface="Arial"/>
              </a:rPr>
              <a:t>&lt;</a:t>
            </a:r>
            <a:r>
              <a:rPr lang="cs-CZ" sz="1200" dirty="0" smtClean="0">
                <a:hlinkClick r:id="rId3"/>
              </a:rPr>
              <a:t>http://www.clker.com/clipart-simple-flower.html</a:t>
            </a:r>
            <a:r>
              <a:rPr lang="cs-CZ" sz="1200" dirty="0" smtClean="0"/>
              <a:t> </a:t>
            </a:r>
            <a:r>
              <a:rPr lang="cs-CZ" sz="1200" dirty="0" smtClean="0">
                <a:latin typeface="Arial"/>
                <a:cs typeface="Arial"/>
              </a:rPr>
              <a:t>&gt; </a:t>
            </a:r>
            <a:endParaRPr lang="cs-CZ" sz="1200" dirty="0" smtClean="0"/>
          </a:p>
          <a:p>
            <a:pPr>
              <a:lnSpc>
                <a:spcPct val="150000"/>
              </a:lnSpc>
            </a:pPr>
            <a:r>
              <a:rPr lang="cs-CZ" sz="1200" b="1" dirty="0" err="1" smtClean="0"/>
              <a:t>Daniyle</a:t>
            </a:r>
            <a:r>
              <a:rPr lang="cs-CZ" sz="1200" b="1" dirty="0" smtClean="0"/>
              <a:t>. </a:t>
            </a:r>
            <a:r>
              <a:rPr lang="cs-CZ" sz="1200" b="1" dirty="0"/>
              <a:t>Clker.com: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Flower</a:t>
            </a:r>
            <a:r>
              <a:rPr lang="cs-CZ" sz="1200" b="1" dirty="0" smtClean="0"/>
              <a:t> </a:t>
            </a:r>
            <a:r>
              <a:rPr lang="cs-CZ" sz="1200" b="1" dirty="0" err="1"/>
              <a:t>clip</a:t>
            </a:r>
            <a:r>
              <a:rPr lang="cs-CZ" sz="1200" b="1" dirty="0"/>
              <a:t> </a:t>
            </a:r>
            <a:r>
              <a:rPr lang="cs-CZ" sz="1200" b="1" dirty="0" smtClean="0"/>
              <a:t>art </a:t>
            </a:r>
            <a:r>
              <a:rPr lang="cs-CZ" sz="1200" dirty="0"/>
              <a:t>[online]. [cit. 2013-2-1].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 </a:t>
            </a:r>
            <a:endParaRPr lang="cs-CZ" sz="1200" dirty="0" smtClean="0"/>
          </a:p>
          <a:p>
            <a:pPr>
              <a:lnSpc>
                <a:spcPct val="150000"/>
              </a:lnSpc>
            </a:pPr>
            <a:r>
              <a:rPr lang="cs-CZ" sz="1200" b="1" dirty="0" smtClean="0">
                <a:latin typeface="Arial"/>
                <a:cs typeface="Arial"/>
              </a:rPr>
              <a:t>&lt;</a:t>
            </a:r>
            <a:r>
              <a:rPr lang="cs-CZ" sz="1200" dirty="0" smtClean="0">
                <a:hlinkClick r:id="rId4"/>
              </a:rPr>
              <a:t>http://www.clker.com/clipart-flower-.html</a:t>
            </a:r>
            <a:r>
              <a:rPr lang="cs-CZ" sz="1200" dirty="0" smtClean="0">
                <a:latin typeface="Arial"/>
                <a:cs typeface="Arial"/>
              </a:rPr>
              <a:t>&gt;</a:t>
            </a:r>
            <a:endParaRPr lang="cs-CZ" sz="1200" dirty="0" smtClean="0"/>
          </a:p>
          <a:p>
            <a:pPr>
              <a:lnSpc>
                <a:spcPct val="150000"/>
              </a:lnSpc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6031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1450</TotalTime>
  <Words>472</Words>
  <Application>Microsoft Office PowerPoint</Application>
  <PresentationFormat>Předvádění na obrazovce (4:3)</PresentationFormat>
  <Paragraphs>136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162</cp:revision>
  <dcterms:created xsi:type="dcterms:W3CDTF">2013-02-01T09:52:52Z</dcterms:created>
  <dcterms:modified xsi:type="dcterms:W3CDTF">2013-07-02T08:46:47Z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