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61" r:id="rId2"/>
    <p:sldId id="274" r:id="rId3"/>
    <p:sldId id="262" r:id="rId4"/>
    <p:sldId id="263" r:id="rId5"/>
    <p:sldId id="264" r:id="rId6"/>
    <p:sldId id="265" r:id="rId7"/>
    <p:sldId id="271" r:id="rId8"/>
    <p:sldId id="272" r:id="rId9"/>
    <p:sldId id="273" r:id="rId10"/>
    <p:sldId id="27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2A488322-F2BA-4B5B-9748-0D474271808F}" styleName="Střední styl 3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403" y="19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45005" cy="45005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8B7379C-4ED6-477D-BCBA-97EB54505B1B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68A94F7-54FB-4404-B3CC-E835DBE833F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44777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56C6EF-B12E-447D-895D-73EE31CBFD2C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209242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Zakroužkuj</a:t>
            </a:r>
            <a:r>
              <a:rPr lang="cs-CZ" baseline="0" dirty="0" smtClean="0"/>
              <a:t> správnou možnost a zapiš písmeno do mřížky.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56C6EF-B12E-447D-895D-73EE31CBFD2C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68366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Zakroužkuj</a:t>
            </a:r>
            <a:r>
              <a:rPr lang="cs-CZ" baseline="0" dirty="0" smtClean="0"/>
              <a:t> správnou možnost a zapiš písmeno do mřížky.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56C6EF-B12E-447D-895D-73EE31CBFD2C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68366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428D22-DFDE-441B-B767-4AE8566B485A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6C6498-1D51-4989-AAC0-F26DC63F1E5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0955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428D22-DFDE-441B-B767-4AE8566B485A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6C6498-1D51-4989-AAC0-F26DC63F1E5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8591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428D22-DFDE-441B-B767-4AE8566B485A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6C6498-1D51-4989-AAC0-F26DC63F1E5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31250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428D22-DFDE-441B-B767-4AE8566B485A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6C6498-1D51-4989-AAC0-F26DC63F1E5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29472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428D22-DFDE-441B-B767-4AE8566B485A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6C6498-1D51-4989-AAC0-F26DC63F1E5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36822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428D22-DFDE-441B-B767-4AE8566B485A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6C6498-1D51-4989-AAC0-F26DC63F1E5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00336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428D22-DFDE-441B-B767-4AE8566B485A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6C6498-1D51-4989-AAC0-F26DC63F1E5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62905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428D22-DFDE-441B-B767-4AE8566B485A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6C6498-1D51-4989-AAC0-F26DC63F1E5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38215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428D22-DFDE-441B-B767-4AE8566B485A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6C6498-1D51-4989-AAC0-F26DC63F1E5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41944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428D22-DFDE-441B-B767-4AE8566B485A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6C6498-1D51-4989-AAC0-F26DC63F1E5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2324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428D22-DFDE-441B-B767-4AE8566B485A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6C6498-1D51-4989-AAC0-F26DC63F1E5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63992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50">
            <a:alpha val="47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428D22-DFDE-441B-B767-4AE8566B485A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D6C6498-1D51-4989-AAC0-F26DC63F1E5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3730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Relationship Id="rId5" Type="http://schemas.microsoft.com/office/2007/relationships/hdphoto" Target="../media/hdphoto1.wdp"/><Relationship Id="rId4" Type="http://schemas.openxmlformats.org/officeDocument/2006/relationships/image" Target="../media/image14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507762" y="1758358"/>
            <a:ext cx="2173479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Zelenina</a:t>
            </a:r>
            <a:endParaRPr lang="cs-CZ" sz="4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96525" y="1493785"/>
            <a:ext cx="859595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800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6715" y="188640"/>
            <a:ext cx="5276344" cy="115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741312" y="3023955"/>
            <a:ext cx="5706380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ZŠ a MŠ Kateřinice, okres Vsetín </a:t>
            </a:r>
          </a:p>
          <a:p>
            <a:pPr algn="ctr">
              <a:defRPr/>
            </a:pPr>
            <a:r>
              <a:rPr lang="cs-CZ" dirty="0"/>
              <a:t>projekt č. CZ.1.07/1.4.00/21.1314</a:t>
            </a:r>
          </a:p>
          <a:p>
            <a:pPr algn="ctr">
              <a:defRPr/>
            </a:pPr>
            <a:r>
              <a:rPr lang="cs-CZ" b="1" dirty="0"/>
              <a:t>Č. </a:t>
            </a:r>
            <a:r>
              <a:rPr lang="cs-CZ" b="1" dirty="0" err="1"/>
              <a:t>DUMu</a:t>
            </a:r>
            <a:r>
              <a:rPr lang="cs-CZ" b="1" dirty="0"/>
              <a:t>: </a:t>
            </a:r>
            <a:r>
              <a:rPr lang="cs-CZ" b="1" dirty="0" smtClean="0"/>
              <a:t>VY_12_INOVACE_01_15_Člověk </a:t>
            </a:r>
            <a:r>
              <a:rPr lang="cs-CZ" b="1" dirty="0"/>
              <a:t>a příroda</a:t>
            </a:r>
          </a:p>
          <a:p>
            <a:pPr algn="ctr">
              <a:defRPr/>
            </a:pPr>
            <a:r>
              <a:rPr lang="cs-CZ" dirty="0"/>
              <a:t>Vzdělávací oblast: Člověk a jeho svět - 2. ročník</a:t>
            </a:r>
          </a:p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Tematický celek</a:t>
            </a:r>
            <a:r>
              <a:rPr lang="cs-CZ"/>
              <a:t>: </a:t>
            </a:r>
            <a:r>
              <a:rPr lang="cs-CZ" smtClean="0"/>
              <a:t>Zelenina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1016605" y="4880570"/>
            <a:ext cx="7020000" cy="10800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Autor: Mgr. Bronislava </a:t>
            </a:r>
            <a:r>
              <a:rPr lang="cs-CZ" dirty="0" err="1"/>
              <a:t>Uličníková</a:t>
            </a:r>
            <a:endParaRPr lang="cs-CZ" dirty="0"/>
          </a:p>
          <a:p>
            <a:r>
              <a:rPr lang="cs-CZ" dirty="0" smtClean="0"/>
              <a:t>Anotace</a:t>
            </a:r>
            <a:r>
              <a:rPr lang="cs-CZ" dirty="0"/>
              <a:t>: Prezentace podporuje čtenářskou a informační gramotnost,           </a:t>
            </a:r>
          </a:p>
          <a:p>
            <a:r>
              <a:rPr lang="cs-CZ" dirty="0" smtClean="0"/>
              <a:t>                 umožňuje aktivní </a:t>
            </a:r>
            <a:r>
              <a:rPr lang="cs-CZ" dirty="0"/>
              <a:t>zapojení žáků při práci na </a:t>
            </a:r>
            <a:r>
              <a:rPr lang="cs-CZ" dirty="0" smtClean="0"/>
              <a:t>interaktivní </a:t>
            </a:r>
            <a:r>
              <a:rPr lang="cs-CZ" dirty="0"/>
              <a:t>tabuli.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546718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311860" y="323655"/>
            <a:ext cx="2173479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Zelenina</a:t>
            </a:r>
            <a:endParaRPr lang="cs-CZ" sz="4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21550" y="1178750"/>
            <a:ext cx="8325925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   Zeleninu pěstujeme na zahradách, na polích                       a ve sklenících. Z každé zeleniny jíme jedlou část, která se konzumuje buď čerstvá nebo kuchyňsky upravená. Nejzdravější je syrová zelenina, protože obsahuje  mnoho vitaminů, vody a minerálních látek nezbytných pro správný vývoj lidského těla. Nevhodnou tepelnou úpravou se může snížit obsah vitaminů a živin.                         K uchování zeleniny na zimu se používá sterilování, zmrazení, sušení, kvašení, nakládání do soli. Velmi zdravé jsou zeleninové saláty. Před jídlem je třeba zeleninu omýt pod tekoucí vodou.</a:t>
            </a:r>
            <a:endParaRPr lang="cs-CZ" sz="2800" dirty="0"/>
          </a:p>
        </p:txBody>
      </p:sp>
      <p:pic>
        <p:nvPicPr>
          <p:cNvPr id="2050" name="Picture 2" descr="Zobrazit podrobnosti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999" b="18077"/>
          <a:stretch/>
        </p:blipFill>
        <p:spPr bwMode="auto">
          <a:xfrm>
            <a:off x="6507215" y="5499230"/>
            <a:ext cx="1828800" cy="11690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73874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003413" y="503675"/>
            <a:ext cx="4092594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Zelenina kořenová</a:t>
            </a:r>
            <a:endParaRPr lang="cs-CZ" sz="4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1026" name="Picture 2" descr="Zobrazit podrobnosti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9933" y="3205636"/>
            <a:ext cx="1908000" cy="190800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Zobrazit podrobnosti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294" t="22436" r="11956" b="17565"/>
          <a:stretch/>
        </p:blipFill>
        <p:spPr bwMode="auto">
          <a:xfrm>
            <a:off x="3763103" y="3542591"/>
            <a:ext cx="1984500" cy="151200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Zobrazit podrobnosti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42230" y="3289152"/>
            <a:ext cx="1872000" cy="187200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26595" y="1582556"/>
            <a:ext cx="184614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Jíme kořen.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941977" y="5314066"/>
            <a:ext cx="148309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m _ k _ v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143470" y="5314066"/>
            <a:ext cx="135325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_ e _ _ r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6844160" y="5332040"/>
            <a:ext cx="184858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 _ </a:t>
            </a:r>
            <a:r>
              <a:rPr lang="cs-CZ" sz="2800" dirty="0"/>
              <a:t>_ r </a:t>
            </a:r>
            <a:r>
              <a:rPr lang="cs-CZ" sz="2800" dirty="0" smtClean="0"/>
              <a:t>ž _ </a:t>
            </a:r>
            <a:r>
              <a:rPr lang="cs-CZ" sz="2800" dirty="0"/>
              <a:t>_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1200579" y="2477764"/>
            <a:ext cx="10867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FF00"/>
                </a:solidFill>
              </a:rPr>
              <a:t>mrkev</a:t>
            </a:r>
            <a:endParaRPr lang="cs-CZ" sz="2800" dirty="0">
              <a:solidFill>
                <a:srgbClr val="FFFF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305550" y="2503258"/>
            <a:ext cx="89960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srgbClr val="FFFF00"/>
                </a:solidFill>
              </a:rPr>
              <a:t>celer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6984349" y="2468534"/>
            <a:ext cx="118776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srgbClr val="FFFF00"/>
                </a:solidFill>
              </a:rPr>
              <a:t>petržel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4256965" y="1628800"/>
            <a:ext cx="371973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Jíme kořen, listy, stonek.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3945543" y="6219310"/>
            <a:ext cx="1749110" cy="495055"/>
          </a:xfrm>
          <a:prstGeom prst="ellipse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KONTROLA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72529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4" grpId="0"/>
      <p:bldP spid="1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816805" y="548680"/>
            <a:ext cx="3827586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4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Zelenina plodová</a:t>
            </a:r>
            <a:endParaRPr lang="cs-CZ" sz="4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536885" y="1493785"/>
            <a:ext cx="1924181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>
                <a:solidFill>
                  <a:srgbClr val="FF0000"/>
                </a:solidFill>
              </a:rPr>
              <a:t>Jíme plody.</a:t>
            </a:r>
            <a:endParaRPr lang="cs-CZ" sz="3000" dirty="0">
              <a:solidFill>
                <a:srgbClr val="FF0000"/>
              </a:solidFill>
            </a:endParaRPr>
          </a:p>
        </p:txBody>
      </p:sp>
      <p:pic>
        <p:nvPicPr>
          <p:cNvPr id="2052" name="Picture 4" descr="Raj&amp;ccaron;e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36388" y="3325306"/>
            <a:ext cx="1368000" cy="136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Zobrazit podrobnosti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048" r="3209" b="10279"/>
          <a:stretch/>
        </p:blipFill>
        <p:spPr bwMode="auto">
          <a:xfrm>
            <a:off x="6917842" y="3325306"/>
            <a:ext cx="1919862" cy="16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24462" y="2468445"/>
            <a:ext cx="127015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FF00"/>
                </a:solidFill>
              </a:rPr>
              <a:t>paprika</a:t>
            </a:r>
            <a:endParaRPr lang="cs-CZ" sz="2800" dirty="0">
              <a:solidFill>
                <a:srgbClr val="FFFF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906815" y="2458430"/>
            <a:ext cx="89062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FF00"/>
                </a:solidFill>
              </a:rPr>
              <a:t>rajče</a:t>
            </a:r>
            <a:endParaRPr lang="cs-CZ" sz="2800" dirty="0">
              <a:solidFill>
                <a:srgbClr val="FFFF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163475" y="2483895"/>
            <a:ext cx="117583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FF00"/>
                </a:solidFill>
              </a:rPr>
              <a:t>okurka</a:t>
            </a:r>
            <a:endParaRPr lang="cs-CZ" sz="2800" dirty="0">
              <a:solidFill>
                <a:srgbClr val="FFFF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31540" y="5312102"/>
            <a:ext cx="18533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_ a _ r _ k _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730294" y="5323706"/>
            <a:ext cx="137409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_ a _ č _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163475" y="5328804"/>
            <a:ext cx="142859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_ k_ r_ a</a:t>
            </a:r>
            <a:endParaRPr lang="cs-CZ" sz="2800" dirty="0"/>
          </a:p>
        </p:txBody>
      </p:sp>
      <p:pic>
        <p:nvPicPr>
          <p:cNvPr id="2058" name="Picture 10" descr="jídlo,melouny,o&amp;rcaron;íznuté fotky,o&amp;rcaron;íznuté obrázky,ovoce,PNG,pr&amp;uring;hledná pozadí,vodní melouny,webové prvky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506" t="22704" r="18525" b="25277"/>
          <a:stretch/>
        </p:blipFill>
        <p:spPr bwMode="auto">
          <a:xfrm>
            <a:off x="4672584" y="3325306"/>
            <a:ext cx="1917505" cy="158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ovéPole 15"/>
          <p:cNvSpPr txBox="1"/>
          <p:nvPr/>
        </p:nvSpPr>
        <p:spPr>
          <a:xfrm>
            <a:off x="4846074" y="2458430"/>
            <a:ext cx="129875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FF00"/>
                </a:solidFill>
              </a:rPr>
              <a:t>meloun</a:t>
            </a:r>
            <a:endParaRPr lang="cs-CZ" sz="2800" dirty="0">
              <a:solidFill>
                <a:srgbClr val="FFFF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827269" y="5326255"/>
            <a:ext cx="169950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m _ l o u _</a:t>
            </a:r>
            <a:endParaRPr lang="cs-CZ" sz="2800" dirty="0"/>
          </a:p>
        </p:txBody>
      </p:sp>
      <p:pic>
        <p:nvPicPr>
          <p:cNvPr id="3074" name="Picture 2" descr="&amp;Ccaron;ervená a zelená paprika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1540" y="3181306"/>
            <a:ext cx="1656000" cy="165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vál 4"/>
          <p:cNvSpPr/>
          <p:nvPr/>
        </p:nvSpPr>
        <p:spPr>
          <a:xfrm>
            <a:off x="3610519" y="6172552"/>
            <a:ext cx="1749110" cy="495055"/>
          </a:xfrm>
          <a:prstGeom prst="ellipse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KONTROLA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04367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861810" y="458670"/>
            <a:ext cx="3499420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4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Zelenina listová</a:t>
            </a:r>
            <a:endParaRPr lang="cs-CZ" sz="4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659709" y="1268760"/>
            <a:ext cx="1679434" cy="55399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000" dirty="0" smtClean="0">
                <a:solidFill>
                  <a:srgbClr val="FF0000"/>
                </a:solidFill>
              </a:rPr>
              <a:t>Jíme listy.</a:t>
            </a:r>
            <a:endParaRPr lang="cs-CZ" sz="3000" dirty="0">
              <a:solidFill>
                <a:srgbClr val="FF0000"/>
              </a:solidFill>
            </a:endParaRPr>
          </a:p>
        </p:txBody>
      </p:sp>
      <p:pic>
        <p:nvPicPr>
          <p:cNvPr id="3074" name="Picture 2" descr="plody,potraviny,špenát,zelenina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1620" y="2902994"/>
            <a:ext cx="2340000" cy="234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hlávkové saláty,plody,potraviny,stolování,zelenina,zelí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77820" y="2890432"/>
            <a:ext cx="2304000" cy="230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257332" y="2006770"/>
            <a:ext cx="94497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FF00"/>
                </a:solidFill>
              </a:rPr>
              <a:t>salát</a:t>
            </a:r>
            <a:endParaRPr lang="cs-CZ" sz="2800" dirty="0">
              <a:solidFill>
                <a:srgbClr val="FFFF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066389" y="5438194"/>
            <a:ext cx="154245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_ _ l á _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587516" y="1976938"/>
            <a:ext cx="137207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FF00"/>
                </a:solidFill>
              </a:rPr>
              <a:t>špenát</a:t>
            </a:r>
            <a:endParaRPr lang="cs-CZ" sz="2800" dirty="0">
              <a:solidFill>
                <a:srgbClr val="FFFF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421933" y="5454225"/>
            <a:ext cx="170324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š _ e n _ t</a:t>
            </a:r>
            <a:endParaRPr lang="cs-CZ" sz="2800" dirty="0"/>
          </a:p>
        </p:txBody>
      </p:sp>
      <p:sp>
        <p:nvSpPr>
          <p:cNvPr id="10" name="Ovál 9"/>
          <p:cNvSpPr/>
          <p:nvPr/>
        </p:nvSpPr>
        <p:spPr>
          <a:xfrm>
            <a:off x="3758608" y="6219310"/>
            <a:ext cx="1749110" cy="495055"/>
          </a:xfrm>
          <a:prstGeom prst="ellipse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KONTROLA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807031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819925" y="548680"/>
            <a:ext cx="3893310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4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Zelenina cibulová</a:t>
            </a:r>
            <a:endParaRPr lang="cs-CZ" sz="4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021677" y="1396806"/>
            <a:ext cx="3308855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>
                <a:solidFill>
                  <a:srgbClr val="FF0000"/>
                </a:solidFill>
              </a:rPr>
              <a:t>Jíme cibuli a stonek.</a:t>
            </a:r>
            <a:endParaRPr lang="cs-CZ" sz="3000" dirty="0">
              <a:solidFill>
                <a:srgbClr val="FF0000"/>
              </a:solidFill>
            </a:endParaRPr>
          </a:p>
        </p:txBody>
      </p:sp>
      <p:pic>
        <p:nvPicPr>
          <p:cNvPr id="4098" name="Picture 2" descr="potraviny,stolování,zelené cibule,zelenina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543" b="17688"/>
          <a:stretch/>
        </p:blipFill>
        <p:spPr bwMode="auto">
          <a:xfrm>
            <a:off x="836602" y="3471129"/>
            <a:ext cx="2196000" cy="13784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Zobrazit podrobnosti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6255" y="3256621"/>
            <a:ext cx="1656000" cy="165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199775" y="5107084"/>
            <a:ext cx="15940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_ _ b _ l e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286707" y="5184116"/>
            <a:ext cx="163698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č _ _ n _ k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117396" y="5184116"/>
            <a:ext cx="136447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_ ó r _ _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214055" y="2444509"/>
            <a:ext cx="102470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FF00"/>
                </a:solidFill>
              </a:rPr>
              <a:t>pórek</a:t>
            </a:r>
            <a:endParaRPr lang="cs-CZ" sz="2800" dirty="0">
              <a:solidFill>
                <a:srgbClr val="FFFF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295694" y="2438890"/>
            <a:ext cx="118654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FF00"/>
                </a:solidFill>
              </a:rPr>
              <a:t>česnek</a:t>
            </a:r>
            <a:endParaRPr lang="cs-CZ" sz="2800" dirty="0">
              <a:solidFill>
                <a:srgbClr val="FFFF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468431" y="2438890"/>
            <a:ext cx="105670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FF00"/>
                </a:solidFill>
              </a:rPr>
              <a:t>cibule</a:t>
            </a:r>
            <a:endParaRPr lang="cs-CZ" sz="2800" dirty="0">
              <a:solidFill>
                <a:srgbClr val="FFFF00"/>
              </a:solidFill>
            </a:endParaRPr>
          </a:p>
        </p:txBody>
      </p:sp>
      <p:pic>
        <p:nvPicPr>
          <p:cNvPr id="4108" name="Picture 12" descr="Zobrazit podrobnosti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0334" t="9643" r="18385" b="6693"/>
          <a:stretch/>
        </p:blipFill>
        <p:spPr bwMode="auto">
          <a:xfrm>
            <a:off x="7067185" y="3125658"/>
            <a:ext cx="1318443" cy="18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Ovál 14"/>
          <p:cNvSpPr/>
          <p:nvPr/>
        </p:nvSpPr>
        <p:spPr>
          <a:xfrm>
            <a:off x="4089700" y="6219310"/>
            <a:ext cx="1749110" cy="495055"/>
          </a:xfrm>
          <a:prstGeom prst="ellipse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KONTROLA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68368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96625" y="323655"/>
            <a:ext cx="18473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26808456"/>
              </p:ext>
            </p:extLst>
          </p:nvPr>
        </p:nvGraphicFramePr>
        <p:xfrm>
          <a:off x="476545" y="683695"/>
          <a:ext cx="8055895" cy="46634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435715"/>
                <a:gridCol w="810090"/>
                <a:gridCol w="810090"/>
              </a:tblGrid>
              <a:tr h="51816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ANO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NE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18160">
                <a:tc>
                  <a:txBody>
                    <a:bodyPr/>
                    <a:lstStyle/>
                    <a:p>
                      <a:pPr algn="l"/>
                      <a:r>
                        <a:rPr lang="cs-CZ" sz="2700" b="0" dirty="0" smtClean="0"/>
                        <a:t>Syrová zelenina obsahuje hodně vitaminů</a:t>
                      </a:r>
                      <a:r>
                        <a:rPr lang="cs-CZ" sz="2700" b="0" baseline="0" dirty="0" smtClean="0"/>
                        <a:t> </a:t>
                      </a:r>
                      <a:r>
                        <a:rPr lang="cs-CZ" sz="2700" b="0" dirty="0" smtClean="0"/>
                        <a:t>.</a:t>
                      </a:r>
                      <a:endParaRPr lang="cs-CZ" sz="2700" b="0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V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92D050"/>
                    </a:solidFill>
                  </a:tcPr>
                </a:tc>
              </a:tr>
              <a:tr h="518160">
                <a:tc>
                  <a:txBody>
                    <a:bodyPr/>
                    <a:lstStyle/>
                    <a:p>
                      <a:pPr algn="l"/>
                      <a:r>
                        <a:rPr lang="cs-CZ" sz="2700" b="0" dirty="0" smtClean="0"/>
                        <a:t>Salát je zelenina listová.</a:t>
                      </a:r>
                      <a:endParaRPr lang="cs-CZ" sz="2700" b="0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S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</a:tr>
              <a:tr h="518160">
                <a:tc>
                  <a:txBody>
                    <a:bodyPr/>
                    <a:lstStyle/>
                    <a:p>
                      <a:pPr algn="l"/>
                      <a:r>
                        <a:rPr lang="cs-CZ" sz="2700" b="0" dirty="0" smtClean="0"/>
                        <a:t>Paprika je zelenina kořenová.</a:t>
                      </a:r>
                      <a:endParaRPr lang="cs-CZ" sz="2700" b="0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8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U</a:t>
                      </a:r>
                      <a:endParaRPr lang="cs-CZ" sz="28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Á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</a:tr>
              <a:tr h="51816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700" b="0" dirty="0" smtClean="0"/>
                        <a:t>Zeleninová</a:t>
                      </a:r>
                      <a:r>
                        <a:rPr lang="cs-CZ" sz="2700" b="0" baseline="0" dirty="0" smtClean="0"/>
                        <a:t> jídla jsou velmi zdravá</a:t>
                      </a:r>
                      <a:r>
                        <a:rPr lang="cs-CZ" sz="2700" b="0" dirty="0" smtClean="0"/>
                        <a:t>.</a:t>
                      </a: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8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</a:t>
                      </a:r>
                      <a:endParaRPr lang="cs-CZ" sz="28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</a:tr>
              <a:tr h="518160">
                <a:tc>
                  <a:txBody>
                    <a:bodyPr/>
                    <a:lstStyle/>
                    <a:p>
                      <a:r>
                        <a:rPr lang="cs-CZ" sz="2700" b="0" dirty="0" smtClean="0"/>
                        <a:t>Do zeleniny neřadíme meloun. </a:t>
                      </a:r>
                      <a:endParaRPr lang="cs-CZ" sz="2700" b="0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8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R</a:t>
                      </a:r>
                      <a:endParaRPr lang="cs-CZ" sz="28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</a:tr>
              <a:tr h="518160">
                <a:tc>
                  <a:txBody>
                    <a:bodyPr/>
                    <a:lstStyle/>
                    <a:p>
                      <a:pPr algn="l"/>
                      <a:r>
                        <a:rPr lang="cs-CZ" sz="2700" b="0" dirty="0" smtClean="0"/>
                        <a:t>Pórek je zelenina cibulová.</a:t>
                      </a:r>
                      <a:endParaRPr lang="cs-CZ" sz="2700" b="0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8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</a:t>
                      </a:r>
                      <a:endParaRPr lang="cs-CZ" sz="28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M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</a:tr>
              <a:tr h="518160">
                <a:tc>
                  <a:txBody>
                    <a:bodyPr/>
                    <a:lstStyle/>
                    <a:p>
                      <a:pPr algn="l"/>
                      <a:r>
                        <a:rPr lang="cs-CZ" sz="2700" b="0" dirty="0" smtClean="0"/>
                        <a:t>Celer je zelenina plodová.</a:t>
                      </a:r>
                      <a:endParaRPr lang="cs-CZ" sz="2700" b="0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D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8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N</a:t>
                      </a:r>
                      <a:endParaRPr lang="cs-CZ" sz="28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</a:tr>
              <a:tr h="518160">
                <a:tc>
                  <a:txBody>
                    <a:bodyPr/>
                    <a:lstStyle/>
                    <a:p>
                      <a:pPr algn="l"/>
                      <a:r>
                        <a:rPr lang="cs-CZ" sz="2700" b="0" dirty="0" smtClean="0"/>
                        <a:t>Zelenina obsahuje minerální látky.</a:t>
                      </a:r>
                      <a:endParaRPr lang="cs-CZ" sz="2700" b="0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8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O</a:t>
                      </a:r>
                      <a:endParaRPr lang="cs-CZ" sz="28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296524" y="143635"/>
            <a:ext cx="847411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defRPr/>
            </a:pPr>
            <a:r>
              <a:rPr lang="cs-CZ" sz="2800" dirty="0">
                <a:solidFill>
                  <a:srgbClr val="FF0000"/>
                </a:solidFill>
              </a:rPr>
              <a:t>Zakroužkuj správnou možnost a zapiš písmeno do mřížky.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52049" y="5458161"/>
            <a:ext cx="637624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700" dirty="0" smtClean="0"/>
              <a:t>Správnou funkci  žaludku a střev ovlivňuje </a:t>
            </a:r>
            <a:r>
              <a:rPr lang="cs-CZ" sz="2700" b="1" dirty="0" smtClean="0"/>
              <a:t>  </a:t>
            </a:r>
            <a:r>
              <a:rPr lang="cs-CZ" sz="2800" b="1" dirty="0" smtClean="0"/>
              <a:t>                                                                       </a:t>
            </a:r>
            <a:endParaRPr lang="cs-CZ" sz="2800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40874668"/>
              </p:ext>
            </p:extLst>
          </p:nvPr>
        </p:nvGraphicFramePr>
        <p:xfrm>
          <a:off x="654330" y="6039290"/>
          <a:ext cx="4052682" cy="63007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50298"/>
                <a:gridCol w="450298"/>
                <a:gridCol w="450298"/>
                <a:gridCol w="450298"/>
                <a:gridCol w="450298"/>
                <a:gridCol w="450298"/>
                <a:gridCol w="450298"/>
                <a:gridCol w="450298"/>
                <a:gridCol w="450298"/>
              </a:tblGrid>
              <a:tr h="630070"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.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118068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96625" y="323655"/>
            <a:ext cx="18473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28320265"/>
              </p:ext>
            </p:extLst>
          </p:nvPr>
        </p:nvGraphicFramePr>
        <p:xfrm>
          <a:off x="521550" y="818710"/>
          <a:ext cx="8055895" cy="46634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435715"/>
                <a:gridCol w="810090"/>
                <a:gridCol w="810090"/>
              </a:tblGrid>
              <a:tr h="51816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ANO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NE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18160">
                <a:tc>
                  <a:txBody>
                    <a:bodyPr/>
                    <a:lstStyle/>
                    <a:p>
                      <a:pPr algn="l"/>
                      <a:r>
                        <a:rPr lang="cs-CZ" sz="2700" b="0" dirty="0" smtClean="0"/>
                        <a:t>Syrová zelenina obsahuje hodně vitaminů</a:t>
                      </a:r>
                      <a:r>
                        <a:rPr lang="cs-CZ" sz="2700" b="0" baseline="0" dirty="0" smtClean="0"/>
                        <a:t> </a:t>
                      </a:r>
                      <a:r>
                        <a:rPr lang="cs-CZ" sz="2700" b="0" dirty="0" smtClean="0"/>
                        <a:t>.</a:t>
                      </a:r>
                      <a:endParaRPr lang="cs-CZ" sz="2700" b="0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V</a:t>
                      </a:r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92D050"/>
                    </a:solidFill>
                  </a:tcPr>
                </a:tc>
              </a:tr>
              <a:tr h="518160">
                <a:tc>
                  <a:txBody>
                    <a:bodyPr/>
                    <a:lstStyle/>
                    <a:p>
                      <a:pPr algn="l"/>
                      <a:r>
                        <a:rPr lang="cs-CZ" sz="2700" b="0" dirty="0" smtClean="0"/>
                        <a:t>Salát je zelenina listová.</a:t>
                      </a:r>
                      <a:endParaRPr lang="cs-CZ" sz="2700" b="0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800" b="1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L</a:t>
                      </a:r>
                      <a:endParaRPr lang="cs-CZ" sz="2800" b="1" kern="1200" dirty="0">
                        <a:solidFill>
                          <a:srgbClr val="FF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S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</a:tr>
              <a:tr h="518160">
                <a:tc>
                  <a:txBody>
                    <a:bodyPr/>
                    <a:lstStyle/>
                    <a:p>
                      <a:pPr algn="l"/>
                      <a:r>
                        <a:rPr lang="cs-CZ" sz="2700" b="0" dirty="0" smtClean="0"/>
                        <a:t>Paprika je zelenina kořenová.</a:t>
                      </a:r>
                      <a:endParaRPr lang="cs-CZ" sz="2700" b="0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8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U</a:t>
                      </a:r>
                      <a:endParaRPr lang="cs-CZ" sz="28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800" b="1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Á</a:t>
                      </a:r>
                      <a:endParaRPr lang="cs-CZ" sz="2800" b="1" kern="1200" dirty="0">
                        <a:solidFill>
                          <a:srgbClr val="FF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</a:tr>
              <a:tr h="51816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700" b="0" dirty="0" smtClean="0"/>
                        <a:t>Zeleninová</a:t>
                      </a:r>
                      <a:r>
                        <a:rPr lang="cs-CZ" sz="2700" b="0" baseline="0" dirty="0" smtClean="0"/>
                        <a:t> jídla jsou velmi zdravá</a:t>
                      </a:r>
                      <a:r>
                        <a:rPr lang="cs-CZ" sz="2700" b="0" dirty="0" smtClean="0"/>
                        <a:t>.</a:t>
                      </a: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800" b="1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K</a:t>
                      </a:r>
                      <a:endParaRPr lang="cs-CZ" sz="2800" b="1" kern="1200" dirty="0">
                        <a:solidFill>
                          <a:srgbClr val="FF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8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</a:t>
                      </a:r>
                      <a:endParaRPr lang="cs-CZ" sz="28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</a:tr>
              <a:tr h="518160">
                <a:tc>
                  <a:txBody>
                    <a:bodyPr/>
                    <a:lstStyle/>
                    <a:p>
                      <a:r>
                        <a:rPr lang="cs-CZ" sz="2700" b="0" dirty="0" smtClean="0"/>
                        <a:t>Do zeleniny neřadíme meloun. </a:t>
                      </a:r>
                      <a:endParaRPr lang="cs-CZ" sz="2700" b="0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8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R</a:t>
                      </a:r>
                      <a:endParaRPr lang="cs-CZ" sz="28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800" b="1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N</a:t>
                      </a:r>
                      <a:endParaRPr lang="cs-CZ" sz="2800" b="1" kern="1200" dirty="0">
                        <a:solidFill>
                          <a:srgbClr val="FF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</a:tr>
              <a:tr h="518160">
                <a:tc>
                  <a:txBody>
                    <a:bodyPr/>
                    <a:lstStyle/>
                    <a:p>
                      <a:pPr algn="l"/>
                      <a:r>
                        <a:rPr lang="cs-CZ" sz="2700" b="0" dirty="0" smtClean="0"/>
                        <a:t>Pórek je zelenina cibulová.</a:t>
                      </a:r>
                      <a:endParaRPr lang="cs-CZ" sz="2700" b="0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800" b="1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I</a:t>
                      </a:r>
                      <a:endParaRPr lang="cs-CZ" sz="2800" b="1" kern="1200" dirty="0">
                        <a:solidFill>
                          <a:srgbClr val="FF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M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</a:tr>
              <a:tr h="518160">
                <a:tc>
                  <a:txBody>
                    <a:bodyPr/>
                    <a:lstStyle/>
                    <a:p>
                      <a:pPr algn="l"/>
                      <a:r>
                        <a:rPr lang="cs-CZ" sz="2700" b="0" dirty="0" smtClean="0"/>
                        <a:t>Celer je zelenina plodová.</a:t>
                      </a:r>
                      <a:endParaRPr lang="cs-CZ" sz="2700" b="0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D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800" b="1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N</a:t>
                      </a:r>
                      <a:endParaRPr lang="cs-CZ" sz="2800" b="1" kern="1200" dirty="0">
                        <a:solidFill>
                          <a:srgbClr val="FF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</a:tr>
              <a:tr h="518160">
                <a:tc>
                  <a:txBody>
                    <a:bodyPr/>
                    <a:lstStyle/>
                    <a:p>
                      <a:pPr algn="l"/>
                      <a:r>
                        <a:rPr lang="cs-CZ" sz="2700" b="0" dirty="0" smtClean="0"/>
                        <a:t>Zelenina obsahuje minerální látky.</a:t>
                      </a:r>
                      <a:endParaRPr lang="cs-CZ" sz="2700" b="0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800" b="1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A</a:t>
                      </a:r>
                      <a:endParaRPr lang="cs-CZ" sz="2800" b="1" kern="1200" dirty="0">
                        <a:solidFill>
                          <a:srgbClr val="FF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8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O</a:t>
                      </a:r>
                      <a:endParaRPr lang="cs-CZ" sz="28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476545" y="278650"/>
            <a:ext cx="138287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Řešení.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52049" y="5458161"/>
            <a:ext cx="637624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700" dirty="0" smtClean="0"/>
              <a:t> Správnou funkci  žaludku a střev ovlivňuje </a:t>
            </a:r>
            <a:r>
              <a:rPr lang="cs-CZ" sz="2700" b="1" dirty="0" smtClean="0"/>
              <a:t>  </a:t>
            </a:r>
            <a:r>
              <a:rPr lang="cs-CZ" sz="2800" b="1" dirty="0" smtClean="0"/>
              <a:t>                                                                       </a:t>
            </a:r>
            <a:endParaRPr lang="cs-CZ" sz="2800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98933708"/>
              </p:ext>
            </p:extLst>
          </p:nvPr>
        </p:nvGraphicFramePr>
        <p:xfrm>
          <a:off x="746575" y="5990587"/>
          <a:ext cx="4005441" cy="45005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5049"/>
                <a:gridCol w="445049"/>
                <a:gridCol w="445049"/>
                <a:gridCol w="445049"/>
                <a:gridCol w="445049"/>
                <a:gridCol w="445049"/>
                <a:gridCol w="445049"/>
                <a:gridCol w="445049"/>
                <a:gridCol w="445049"/>
              </a:tblGrid>
              <a:tr h="4500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V</a:t>
                      </a:r>
                      <a:endParaRPr lang="cs-CZ" sz="2000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L</a:t>
                      </a:r>
                      <a:endParaRPr lang="cs-CZ" sz="2000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Á</a:t>
                      </a:r>
                      <a:endParaRPr lang="cs-CZ" sz="2000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K</a:t>
                      </a:r>
                      <a:endParaRPr lang="cs-CZ" sz="2000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N</a:t>
                      </a:r>
                      <a:endParaRPr lang="cs-CZ" sz="2000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I</a:t>
                      </a:r>
                      <a:endParaRPr lang="cs-CZ" sz="2000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N</a:t>
                      </a:r>
                      <a:endParaRPr lang="cs-CZ" sz="2000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A</a:t>
                      </a:r>
                      <a:endParaRPr lang="cs-CZ" sz="2000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.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7" name="Ovál 6"/>
          <p:cNvSpPr/>
          <p:nvPr/>
        </p:nvSpPr>
        <p:spPr>
          <a:xfrm>
            <a:off x="7092280" y="1403775"/>
            <a:ext cx="450050" cy="42228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7137285" y="1898830"/>
            <a:ext cx="450050" cy="42228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7947375" y="2438890"/>
            <a:ext cx="450050" cy="42228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7137285" y="2933945"/>
            <a:ext cx="450050" cy="42228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7902370" y="3429000"/>
            <a:ext cx="450050" cy="42228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7137285" y="3969060"/>
            <a:ext cx="450050" cy="42228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7947375" y="4509120"/>
            <a:ext cx="450050" cy="42228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7137285" y="5049180"/>
            <a:ext cx="450050" cy="42228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36397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50">
            <a:alpha val="47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89881" y="1161910"/>
            <a:ext cx="792088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800" dirty="0" smtClean="0"/>
              <a:t>Proč je zelenina zdravá?</a:t>
            </a:r>
          </a:p>
          <a:p>
            <a:pPr>
              <a:lnSpc>
                <a:spcPct val="150000"/>
              </a:lnSpc>
            </a:pPr>
            <a:r>
              <a:rPr lang="cs-CZ" sz="2800" dirty="0" smtClean="0">
                <a:solidFill>
                  <a:srgbClr val="C00000"/>
                </a:solidFill>
              </a:rPr>
              <a:t>Obsahuje vitaminy, vlákninu, minerální látky.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Jak uchováme zeleninu na zimu?</a:t>
            </a:r>
          </a:p>
          <a:p>
            <a:pPr>
              <a:lnSpc>
                <a:spcPct val="150000"/>
              </a:lnSpc>
            </a:pPr>
            <a:r>
              <a:rPr lang="cs-CZ" sz="2800" dirty="0">
                <a:solidFill>
                  <a:srgbClr val="C00000"/>
                </a:solidFill>
              </a:rPr>
              <a:t>Používáme sterilování, zmrazení, sušení, kvašení. 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Kdy </a:t>
            </a:r>
            <a:r>
              <a:rPr lang="cs-CZ" sz="2800" dirty="0"/>
              <a:t>zelenina obsahuje nejvíce </a:t>
            </a:r>
            <a:r>
              <a:rPr lang="cs-CZ" sz="2800" dirty="0" smtClean="0"/>
              <a:t>vitaminů?</a:t>
            </a:r>
          </a:p>
          <a:p>
            <a:pPr>
              <a:lnSpc>
                <a:spcPct val="150000"/>
              </a:lnSpc>
            </a:pPr>
            <a:r>
              <a:rPr lang="cs-CZ" sz="2800" dirty="0" smtClean="0">
                <a:solidFill>
                  <a:srgbClr val="C00000"/>
                </a:solidFill>
              </a:rPr>
              <a:t>Když je syrová a čerstvá.</a:t>
            </a:r>
            <a:endParaRPr lang="cs-CZ" sz="2800" dirty="0">
              <a:solidFill>
                <a:srgbClr val="C00000"/>
              </a:solidFill>
            </a:endParaRPr>
          </a:p>
          <a:p>
            <a:pPr>
              <a:lnSpc>
                <a:spcPct val="150000"/>
              </a:lnSpc>
            </a:pPr>
            <a:r>
              <a:rPr lang="cs-CZ" sz="2800" dirty="0" smtClean="0"/>
              <a:t>Co může </a:t>
            </a:r>
            <a:r>
              <a:rPr lang="cs-CZ" sz="2800" dirty="0"/>
              <a:t>snížit obsah vitaminů a </a:t>
            </a:r>
            <a:r>
              <a:rPr lang="cs-CZ" sz="2800" dirty="0" smtClean="0"/>
              <a:t>živin?</a:t>
            </a:r>
          </a:p>
          <a:p>
            <a:pPr>
              <a:lnSpc>
                <a:spcPct val="150000"/>
              </a:lnSpc>
            </a:pPr>
            <a:r>
              <a:rPr lang="cs-CZ" sz="2800" dirty="0" smtClean="0">
                <a:solidFill>
                  <a:srgbClr val="C00000"/>
                </a:solidFill>
              </a:rPr>
              <a:t>Nevhodná tepelná úprava.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589881" y="638690"/>
            <a:ext cx="299652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Odpověz na otázky.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1282045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638690"/>
            <a:ext cx="5752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Odkazy:</a:t>
            </a:r>
          </a:p>
          <a:p>
            <a:endParaRPr lang="cs-CZ" dirty="0">
              <a:sym typeface="Symbol"/>
            </a:endParaRPr>
          </a:p>
          <a:p>
            <a:r>
              <a:rPr lang="cs-CZ" dirty="0">
                <a:sym typeface="Symbol"/>
              </a:rPr>
              <a:t>Obrázky dostupné na WWW: &lt;</a:t>
            </a:r>
            <a:r>
              <a:rPr lang="cs-CZ" dirty="0">
                <a:sym typeface="Symbol"/>
                <a:hlinkClick r:id="rId2"/>
              </a:rPr>
              <a:t>http://office.microsoft.com</a:t>
            </a:r>
            <a:r>
              <a:rPr lang="cs-CZ" dirty="0">
                <a:sym typeface="Symbol"/>
              </a:rPr>
              <a:t>&gt;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088645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714</TotalTime>
  <Words>513</Words>
  <Application>Microsoft Office PowerPoint</Application>
  <PresentationFormat>Předvádění na obrazovce (4:3)</PresentationFormat>
  <Paragraphs>133</Paragraphs>
  <Slides>10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q98ew7</dc:creator>
  <cp:lastModifiedBy>q98ew7</cp:lastModifiedBy>
  <cp:revision>104</cp:revision>
  <dcterms:created xsi:type="dcterms:W3CDTF">2012-10-21T15:47:43Z</dcterms:created>
  <dcterms:modified xsi:type="dcterms:W3CDTF">2013-06-27T11:27:38Z</dcterms:modified>
</cp:coreProperties>
</file>