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65B4DE1-4047-4CA2-87CC-5FEBC4FE6B0C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AF069A-D3D2-4868-B45B-23738100747A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www.hanulka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7000" b="1" dirty="0" smtClean="0"/>
              <a:t>SLOVNÍ DRUHY</a:t>
            </a:r>
            <a:endParaRPr lang="cs-CZ" sz="7000" b="1" dirty="0"/>
          </a:p>
        </p:txBody>
      </p:sp>
      <p:pic>
        <p:nvPicPr>
          <p:cNvPr id="16" name="Obrázek 15" descr="00825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2857496"/>
            <a:ext cx="32385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514350" indent="-514350" algn="ctr">
              <a:buAutoNum type="arabicPeriod"/>
            </a:pPr>
            <a:r>
              <a:rPr lang="cs-CZ" dirty="0" smtClean="0"/>
              <a:t>Podstatná jména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Přídavná jména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Zájmena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Číslovky	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Slovesa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Příslovce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Předložky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Spojky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Částice</a:t>
            </a:r>
          </a:p>
          <a:p>
            <a:pPr marL="514350" indent="-514350" algn="ctr">
              <a:buAutoNum type="arabicPeriod"/>
            </a:pPr>
            <a:r>
              <a:rPr lang="cs-CZ" dirty="0" smtClean="0"/>
              <a:t>Citoslovce</a:t>
            </a:r>
            <a:endParaRPr lang="cs-CZ" dirty="0"/>
          </a:p>
        </p:txBody>
      </p:sp>
      <p:pic>
        <p:nvPicPr>
          <p:cNvPr id="6" name="Obrázek 5" descr="cineaste00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3357562"/>
            <a:ext cx="952500" cy="952500"/>
          </a:xfrm>
          <a:prstGeom prst="rect">
            <a:avLst/>
          </a:prstGeom>
        </p:spPr>
      </p:pic>
      <p:pic>
        <p:nvPicPr>
          <p:cNvPr id="7" name="Obrázek 6" descr="chanteurs00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3000372"/>
            <a:ext cx="857250" cy="133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to názvy osob, zvířat, věcí, vlastností a dějů.</a:t>
            </a:r>
          </a:p>
          <a:p>
            <a:r>
              <a:rPr lang="cs-CZ" dirty="0" smtClean="0"/>
              <a:t>Můžeme si na ně ukázat zájmeny (ten, ta, to, ...).</a:t>
            </a:r>
          </a:p>
          <a:p>
            <a:r>
              <a:rPr lang="cs-CZ" dirty="0" smtClean="0"/>
              <a:t>Určujeme pád, číslo, rod, vzor.</a:t>
            </a:r>
          </a:p>
          <a:p>
            <a:endParaRPr lang="cs-CZ" dirty="0" smtClean="0"/>
          </a:p>
          <a:p>
            <a:r>
              <a:rPr lang="cs-CZ" dirty="0" smtClean="0"/>
              <a:t>Příklad: kočka, stůl, kominík, čistota, autíčko, …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004414_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3929066"/>
            <a:ext cx="904875" cy="1238250"/>
          </a:xfrm>
          <a:prstGeom prst="rect">
            <a:avLst/>
          </a:prstGeom>
        </p:spPr>
      </p:pic>
      <p:pic>
        <p:nvPicPr>
          <p:cNvPr id="5" name="Obrázek 4" descr="004413_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3929066"/>
            <a:ext cx="904875" cy="1238250"/>
          </a:xfrm>
          <a:prstGeom prst="rect">
            <a:avLst/>
          </a:prstGeom>
        </p:spPr>
      </p:pic>
      <p:pic>
        <p:nvPicPr>
          <p:cNvPr id="6" name="Obrázek 5" descr="004412_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5000636"/>
            <a:ext cx="952500" cy="1095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Přídavná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to vlastnosti osob, zvířat, věcí, dějů.</a:t>
            </a:r>
          </a:p>
          <a:p>
            <a:r>
              <a:rPr lang="cs-CZ" dirty="0" smtClean="0"/>
              <a:t>Ptáme se na ně jaký?, který?, čí?</a:t>
            </a:r>
          </a:p>
          <a:p>
            <a:r>
              <a:rPr lang="cs-CZ" dirty="0" smtClean="0"/>
              <a:t>Určujeme pád, číslo, rod, druh, vzor.</a:t>
            </a:r>
          </a:p>
          <a:p>
            <a:endParaRPr lang="cs-CZ" dirty="0" smtClean="0"/>
          </a:p>
          <a:p>
            <a:r>
              <a:rPr lang="cs-CZ" dirty="0" smtClean="0"/>
              <a:t>Příklad: veselý, chytrá, malé, …</a:t>
            </a:r>
            <a:endParaRPr lang="cs-CZ" dirty="0"/>
          </a:p>
        </p:txBody>
      </p:sp>
      <p:pic>
        <p:nvPicPr>
          <p:cNvPr id="5" name="Obrázek 4" descr="00438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306" y="4143380"/>
            <a:ext cx="1885950" cy="1419225"/>
          </a:xfrm>
          <a:prstGeom prst="rect">
            <a:avLst/>
          </a:prstGeom>
        </p:spPr>
      </p:pic>
      <p:pic>
        <p:nvPicPr>
          <p:cNvPr id="6" name="Obrázek 5" descr="00438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4214818"/>
            <a:ext cx="914400" cy="1657350"/>
          </a:xfrm>
          <a:prstGeom prst="rect">
            <a:avLst/>
          </a:prstGeom>
        </p:spPr>
      </p:pic>
      <p:pic>
        <p:nvPicPr>
          <p:cNvPr id="7" name="Obrázek 6" descr="00438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4286256"/>
            <a:ext cx="1038225" cy="1666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Zájmena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l-PL" dirty="0" smtClean="0"/>
              <a:t> Zastupují podstatná jména nebo na ně ukazují.</a:t>
            </a:r>
          </a:p>
          <a:p>
            <a:r>
              <a:rPr lang="pl-PL" dirty="0" smtClean="0"/>
              <a:t>Určujeme pád, číslo, rod.</a:t>
            </a:r>
          </a:p>
          <a:p>
            <a:endParaRPr lang="pl-PL" dirty="0" smtClean="0"/>
          </a:p>
          <a:p>
            <a:r>
              <a:rPr lang="pl-PL" dirty="0" smtClean="0"/>
              <a:t>Příklad: on, ta, tento, onen, sám, se, si, my, oni, ...</a:t>
            </a:r>
          </a:p>
          <a:p>
            <a:pPr>
              <a:buNone/>
            </a:pPr>
            <a:endParaRPr lang="pl-PL" dirty="0" smtClean="0"/>
          </a:p>
          <a:p>
            <a:endParaRPr lang="cs-CZ" dirty="0"/>
          </a:p>
        </p:txBody>
      </p:sp>
      <p:pic>
        <p:nvPicPr>
          <p:cNvPr id="5" name="Obrázek 4" descr="00446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4714884"/>
            <a:ext cx="3467100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Číslovky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Označují počet, pořadí, násobnost apod. </a:t>
            </a:r>
          </a:p>
          <a:p>
            <a:r>
              <a:rPr lang="cs-CZ" dirty="0" smtClean="0"/>
              <a:t>Určujeme pád, číslo, rod, druh, vzor.</a:t>
            </a:r>
          </a:p>
          <a:p>
            <a:endParaRPr lang="cs-CZ" dirty="0" smtClean="0"/>
          </a:p>
          <a:p>
            <a:r>
              <a:rPr lang="cs-CZ" dirty="0" smtClean="0"/>
              <a:t>Příklad: první, třikrát, osm, několikátý, …</a:t>
            </a:r>
            <a:endParaRPr lang="cs-CZ" dirty="0"/>
          </a:p>
        </p:txBody>
      </p:sp>
      <p:pic>
        <p:nvPicPr>
          <p:cNvPr id="4" name="Obrázek 3" descr="01838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430" y="3714752"/>
            <a:ext cx="1714512" cy="2286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Slovesa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slova, která vyjadřují děj (co kdo dělá).</a:t>
            </a:r>
          </a:p>
          <a:p>
            <a:r>
              <a:rPr lang="cs-CZ" dirty="0" smtClean="0"/>
              <a:t>Určujeme osobu, číslo, čas, způsob </a:t>
            </a:r>
          </a:p>
          <a:p>
            <a:pPr>
              <a:buNone/>
            </a:pPr>
            <a:r>
              <a:rPr lang="cs-CZ" dirty="0" smtClean="0"/>
              <a:t>	(ve vyšších ročnících rod, vid, třídu, vzor.)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Příklad: maže, chodí, číst, uklízet, udělá, …</a:t>
            </a:r>
            <a:endParaRPr lang="cs-CZ" dirty="0"/>
          </a:p>
        </p:txBody>
      </p:sp>
      <p:pic>
        <p:nvPicPr>
          <p:cNvPr id="4" name="Obrázek 3" descr="014267_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0" y="4214818"/>
            <a:ext cx="1393041" cy="1857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Příslovce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slova, která vyjadřují bližší okolnosti dějů a vlastností.</a:t>
            </a:r>
          </a:p>
          <a:p>
            <a:r>
              <a:rPr lang="cs-CZ" dirty="0" smtClean="0"/>
              <a:t>Můžeme je stupňovat.</a:t>
            </a:r>
          </a:p>
          <a:p>
            <a:endParaRPr lang="cs-CZ" dirty="0" smtClean="0"/>
          </a:p>
          <a:p>
            <a:r>
              <a:rPr lang="cs-CZ" dirty="0" smtClean="0"/>
              <a:t>Příklad: špatně, proto, velmi, brzy, zde, hezky, …</a:t>
            </a:r>
            <a:endParaRPr lang="cs-CZ" dirty="0"/>
          </a:p>
        </p:txBody>
      </p:sp>
      <p:pic>
        <p:nvPicPr>
          <p:cNvPr id="4" name="Obrázek 3" descr="__Gal7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0" y="4643446"/>
            <a:ext cx="1571625" cy="1000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</p:spPr>
        <p:txBody>
          <a:bodyPr/>
          <a:lstStyle/>
          <a:p>
            <a:r>
              <a:rPr lang="cs-CZ" dirty="0" smtClean="0"/>
              <a:t>7. Předložky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Pojí se s podstatnými jmény, zájmeny nebo číslovkami.</a:t>
            </a:r>
          </a:p>
          <a:p>
            <a:endParaRPr lang="cs-CZ" dirty="0" smtClean="0"/>
          </a:p>
          <a:p>
            <a:r>
              <a:rPr lang="cs-CZ" dirty="0" smtClean="0"/>
              <a:t>Příklad: na, u, ve, pod, s, k, do, …</a:t>
            </a:r>
            <a:endParaRPr lang="cs-CZ" dirty="0"/>
          </a:p>
        </p:txBody>
      </p:sp>
      <p:pic>
        <p:nvPicPr>
          <p:cNvPr id="5" name="Obrázek 4" descr="01858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3571876"/>
            <a:ext cx="3695700" cy="274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Spojky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slova, která spojují slova nebo věty.</a:t>
            </a:r>
          </a:p>
          <a:p>
            <a:endParaRPr lang="cs-CZ" dirty="0" smtClean="0"/>
          </a:p>
          <a:p>
            <a:r>
              <a:rPr lang="cs-CZ" dirty="0" smtClean="0"/>
              <a:t>Příklad: a, i, ale, protože, nebo, když, ani, aby, …</a:t>
            </a:r>
            <a:endParaRPr lang="cs-CZ" dirty="0"/>
          </a:p>
        </p:txBody>
      </p:sp>
      <p:pic>
        <p:nvPicPr>
          <p:cNvPr id="4" name="Obrázek 3" descr="018299_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3643314"/>
            <a:ext cx="3810000" cy="2381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 Částice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Uvozují věty, vyjadřují zvolání, přání, rozkaz apod.</a:t>
            </a:r>
          </a:p>
          <a:p>
            <a:endParaRPr lang="cs-CZ" dirty="0" smtClean="0"/>
          </a:p>
          <a:p>
            <a:r>
              <a:rPr lang="cs-CZ" dirty="0" smtClean="0"/>
              <a:t>Příklad: ať, kéž, kdyby, …</a:t>
            </a:r>
            <a:endParaRPr lang="cs-CZ" dirty="0"/>
          </a:p>
        </p:txBody>
      </p:sp>
      <p:pic>
        <p:nvPicPr>
          <p:cNvPr id="4" name="Obrázek 3" descr="s492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3571876"/>
            <a:ext cx="1400175" cy="190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Citoslovce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Vyjadřují nálady, city, hlasy nebo zvuky.</a:t>
            </a:r>
          </a:p>
          <a:p>
            <a:endParaRPr lang="cs-CZ" dirty="0" smtClean="0"/>
          </a:p>
          <a:p>
            <a:r>
              <a:rPr lang="cs-CZ" dirty="0" smtClean="0"/>
              <a:t>Příklad: </a:t>
            </a:r>
            <a:r>
              <a:rPr lang="cs-CZ" dirty="0" err="1" smtClean="0"/>
              <a:t>bum</a:t>
            </a:r>
            <a:r>
              <a:rPr lang="cs-CZ" dirty="0" smtClean="0"/>
              <a:t>, mňau, </a:t>
            </a:r>
            <a:r>
              <a:rPr lang="cs-CZ" dirty="0" err="1" smtClean="0"/>
              <a:t>písk</a:t>
            </a:r>
            <a:r>
              <a:rPr lang="cs-CZ" dirty="0" smtClean="0"/>
              <a:t>, </a:t>
            </a:r>
            <a:r>
              <a:rPr lang="cs-CZ" dirty="0" err="1" smtClean="0"/>
              <a:t>skříp</a:t>
            </a:r>
            <a:r>
              <a:rPr lang="cs-CZ" dirty="0" smtClean="0"/>
              <a:t>, brr, </a:t>
            </a:r>
            <a:r>
              <a:rPr lang="cs-CZ" dirty="0" err="1" smtClean="0"/>
              <a:t>vrkú</a:t>
            </a:r>
            <a:r>
              <a:rPr lang="cs-CZ" dirty="0" smtClean="0"/>
              <a:t>, …</a:t>
            </a:r>
            <a:endParaRPr lang="cs-CZ" dirty="0"/>
          </a:p>
        </p:txBody>
      </p:sp>
      <p:pic>
        <p:nvPicPr>
          <p:cNvPr id="4" name="Obrázek 3" descr="01389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2" y="3071810"/>
            <a:ext cx="22860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Obrázky jsou použity z webových stránek: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pPr algn="ctr">
              <a:buNone/>
            </a:pPr>
            <a:r>
              <a:rPr lang="cs-CZ" b="1" i="1" dirty="0" smtClean="0">
                <a:hlinkClick r:id="rId2"/>
              </a:rPr>
              <a:t>www.</a:t>
            </a:r>
            <a:r>
              <a:rPr lang="cs-CZ" b="1" i="1" dirty="0" err="1" smtClean="0">
                <a:hlinkClick r:id="rId2"/>
              </a:rPr>
              <a:t>hanulka.cz</a:t>
            </a:r>
            <a:endParaRPr lang="cs-CZ" b="1" i="1" dirty="0" smtClean="0"/>
          </a:p>
          <a:p>
            <a:pPr algn="ctr">
              <a:buNone/>
            </a:pPr>
            <a:endParaRPr lang="cs-CZ" b="1" i="1" dirty="0" smtClean="0"/>
          </a:p>
          <a:p>
            <a:pPr algn="ctr">
              <a:buNone/>
            </a:pPr>
            <a:endParaRPr lang="cs-CZ" b="1" i="1" dirty="0" smtClean="0"/>
          </a:p>
        </p:txBody>
      </p:sp>
      <p:pic>
        <p:nvPicPr>
          <p:cNvPr id="4" name="Obrázek 3" descr="gfx_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337" y="3133725"/>
            <a:ext cx="1457325" cy="590550"/>
          </a:xfrm>
          <a:prstGeom prst="rect">
            <a:avLst/>
          </a:prstGeom>
        </p:spPr>
      </p:pic>
      <p:pic>
        <p:nvPicPr>
          <p:cNvPr id="5" name="Obrázek 4" descr="00345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4214818"/>
            <a:ext cx="1428760" cy="1200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83</TotalTime>
  <Words>353</Words>
  <Application>Microsoft Office PowerPoint</Application>
  <PresentationFormat>Předvádění na obrazovce (4:3)</PresentationFormat>
  <Paragraphs>63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Administrativní</vt:lpstr>
      <vt:lpstr>SLOVNÍ DRUHY</vt:lpstr>
      <vt:lpstr>Prezentace aplikace PowerPoint</vt:lpstr>
      <vt:lpstr>1. Podstatná jména</vt:lpstr>
      <vt:lpstr>2. Přídavná jména</vt:lpstr>
      <vt:lpstr>3. Zájmena</vt:lpstr>
      <vt:lpstr>4. Číslovky</vt:lpstr>
      <vt:lpstr>5. Slovesa</vt:lpstr>
      <vt:lpstr>6. Příslovce</vt:lpstr>
      <vt:lpstr>7. Předložky</vt:lpstr>
      <vt:lpstr>8. Spojky</vt:lpstr>
      <vt:lpstr>9. Částice</vt:lpstr>
      <vt:lpstr>10. Citoslovce</vt:lpstr>
      <vt:lpstr>Obrázky jsou použity z webových stránek: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peta</dc:creator>
  <cp:lastModifiedBy>sborovna</cp:lastModifiedBy>
  <cp:revision>10</cp:revision>
  <dcterms:created xsi:type="dcterms:W3CDTF">2011-03-28T14:40:36Z</dcterms:created>
  <dcterms:modified xsi:type="dcterms:W3CDTF">2011-09-20T07:19:28Z</dcterms:modified>
</cp:coreProperties>
</file>