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8" r:id="rId3"/>
    <p:sldId id="261" r:id="rId4"/>
    <p:sldId id="262" r:id="rId5"/>
    <p:sldId id="263" r:id="rId6"/>
    <p:sldId id="264" r:id="rId7"/>
    <p:sldId id="265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01C4CD-0861-40B9-B647-0A30EF05080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1773A-5F77-497C-A92B-3705807B39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660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Doplň chybějící písmena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265BBC-F588-4342-A6E8-FF1E5BA0805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229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265BBC-F588-4342-A6E8-FF1E5BA0805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419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PL </a:t>
            </a:r>
            <a:r>
              <a:rPr lang="cs-CZ" smtClean="0"/>
              <a:t>k vytisknutí.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1773A-5F77-497C-A92B-3705807B39A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007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759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73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432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704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27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225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280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327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552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470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832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>
            <a:alpha val="8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ABA07-95D2-4FE5-BF11-39454EF9151C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DD09D-2D05-48D5-9D52-6D95DE34F3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623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814430" y="1988840"/>
            <a:ext cx="178516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Ovoce</a:t>
            </a:r>
            <a:endParaRPr lang="cs-CZ" sz="4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06715" y="3023955"/>
            <a:ext cx="54006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VY_12_INOVACE_01_19_Člověk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</a:t>
            </a:r>
            <a:r>
              <a:rPr lang="cs-CZ" dirty="0" smtClean="0"/>
              <a:t>: Ovoce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65912" y="5139190"/>
            <a:ext cx="7557950" cy="133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 </a:t>
            </a:r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Prezentace podporuje čtenářskou a informační gramotnost,           </a:t>
            </a:r>
          </a:p>
          <a:p>
            <a:r>
              <a:rPr lang="cs-CZ" dirty="0"/>
              <a:t>                 procvičuje čtení s porozuměním a rozvíjí slovní zásobu, umožňuje  </a:t>
            </a:r>
          </a:p>
          <a:p>
            <a:r>
              <a:rPr lang="cs-CZ" dirty="0"/>
              <a:t>                 aktivní zapojení žáků při práci na </a:t>
            </a:r>
            <a:r>
              <a:rPr lang="cs-CZ" dirty="0" smtClean="0"/>
              <a:t>interaktivní </a:t>
            </a:r>
            <a:r>
              <a:rPr lang="cs-CZ" dirty="0"/>
              <a:t>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78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6535" y="1183903"/>
            <a:ext cx="83880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 V zahradách a sadech lidé pěstují ovocné stromy                     a keře, které zjara rozkvétají. Po odkvětu se začínají            tvořit plody, které dozrávají v létě a na podzim. </a:t>
            </a:r>
          </a:p>
          <a:p>
            <a:r>
              <a:rPr lang="cs-CZ" sz="2800" dirty="0" smtClean="0"/>
              <a:t>      Ovoce obsahuje mnoho vitaminů a vlákniny, je velmi chutné i osvěžující. Nejzdravější je ovoce syrové, které před jídlem omyjeme pod tekoucí vodou. </a:t>
            </a:r>
          </a:p>
          <a:p>
            <a:r>
              <a:rPr lang="cs-CZ" sz="2800" dirty="0" smtClean="0"/>
              <a:t>      Zralé ovoce bývá málo trvanlivé, proto ho na zimu</a:t>
            </a:r>
          </a:p>
          <a:p>
            <a:r>
              <a:rPr lang="cs-CZ" sz="2800" dirty="0" smtClean="0"/>
              <a:t>konzervujeme přidáním cukru a zavařujeme. Také ho můžeme sušit a zmrazit. </a:t>
            </a:r>
          </a:p>
          <a:p>
            <a:r>
              <a:rPr lang="cs-CZ" sz="2800" dirty="0" smtClean="0"/>
              <a:t>     Z ovoce se vyrábějí sirupy, džemy, kompoty, mošty               i džusy. Připravují se z něho i lahodné ovocné saláty.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13169" y="323655"/>
            <a:ext cx="1754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Ovoce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33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05729" y="1403179"/>
            <a:ext cx="25091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Obsahují pecku.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605729" y="548680"/>
            <a:ext cx="268503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Peckovice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738184" y="2353390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49" y="3584485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976" y="3578146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Zobrazit podrobnosti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" t="1659" b="5659"/>
          <a:stretch/>
        </p:blipFill>
        <p:spPr bwMode="auto">
          <a:xfrm>
            <a:off x="4814619" y="3528015"/>
            <a:ext cx="1705976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18" y="3513982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856967" y="2787347"/>
            <a:ext cx="1242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švestka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50096" y="2787347"/>
            <a:ext cx="11112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třešně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956209" y="2787347"/>
            <a:ext cx="1481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meruňka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024032" y="2787347"/>
            <a:ext cx="13133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broskev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23171" y="5487463"/>
            <a:ext cx="16610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š _e_ t _ a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946714" y="5523462"/>
            <a:ext cx="15872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_ ř _ š ň _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4821033" y="5487463"/>
            <a:ext cx="18710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_ _ r _ ň k _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7024034" y="5488526"/>
            <a:ext cx="1835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b _ o _k _ 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4558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36885" y="278650"/>
            <a:ext cx="21884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Malvice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21650" y="1161640"/>
            <a:ext cx="65065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Uvnitř obsahují jadřinec s jadérky - semeny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Picture 2" descr="C:\Users\q98ew7\Obrázky\MB9004309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364" y="2978950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058" y="2978950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190" y="297895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78264" y="2332691"/>
            <a:ext cx="10541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jablko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82190" y="2318283"/>
            <a:ext cx="11579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hruška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421650" y="5160280"/>
            <a:ext cx="19884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_ a _ _ </a:t>
            </a:r>
            <a:r>
              <a:rPr lang="cs-CZ" sz="2800" smtClean="0"/>
              <a:t>k _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174169" y="5265785"/>
            <a:ext cx="17540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_  _ u _ _ 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1486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1910" y="589329"/>
            <a:ext cx="19800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Bobule</a:t>
            </a:r>
          </a:p>
        </p:txBody>
      </p:sp>
      <p:sp>
        <p:nvSpPr>
          <p:cNvPr id="3" name="Obdélník 2"/>
          <p:cNvSpPr/>
          <p:nvPr/>
        </p:nvSpPr>
        <p:spPr>
          <a:xfrm>
            <a:off x="2366755" y="1358770"/>
            <a:ext cx="43013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Uvnitř se skrývá více semen.</a:t>
            </a:r>
            <a:endParaRPr lang="cs-CZ" sz="2800" dirty="0"/>
          </a:p>
        </p:txBody>
      </p:sp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13" y="3448600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654" y="3469560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629" y="3479795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255" y="3497795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988646" y="2584630"/>
            <a:ext cx="11629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hrozny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05524" y="2584630"/>
            <a:ext cx="12691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angrešt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67055" y="2586590"/>
            <a:ext cx="1151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maliny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012384" y="2595830"/>
            <a:ext cx="11721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jahody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5974" y="5544235"/>
            <a:ext cx="16690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_ r _ z n _ 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2671208" y="5554128"/>
            <a:ext cx="16962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_ n g r _š t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5015618" y="5552014"/>
            <a:ext cx="16898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 _ l _ n _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7029761" y="5544235"/>
            <a:ext cx="1608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_ _ h _ d_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2289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2884" y="638690"/>
            <a:ext cx="802957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Exotické ovoce (</a:t>
            </a:r>
            <a:r>
              <a:rPr lang="cs-CZ" sz="2800" dirty="0" smtClean="0"/>
              <a:t>banány, pomeranče, citrony) u </a:t>
            </a:r>
            <a:r>
              <a:rPr lang="cs-CZ" sz="2800" dirty="0"/>
              <a:t>nás venku neroste, </a:t>
            </a:r>
            <a:r>
              <a:rPr lang="cs-CZ" sz="2800" dirty="0" smtClean="0"/>
              <a:t>poněvadž tu nejsou vytvořeny </a:t>
            </a:r>
            <a:r>
              <a:rPr lang="cs-CZ" sz="2800" dirty="0"/>
              <a:t>vhodné </a:t>
            </a:r>
            <a:r>
              <a:rPr lang="cs-CZ" sz="2800" dirty="0" smtClean="0"/>
              <a:t>povětrnostní </a:t>
            </a:r>
            <a:r>
              <a:rPr lang="cs-CZ" sz="2800" dirty="0"/>
              <a:t>podmínky: 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677866"/>
              </p:ext>
            </p:extLst>
          </p:nvPr>
        </p:nvGraphicFramePr>
        <p:xfrm>
          <a:off x="1456706" y="2348880"/>
          <a:ext cx="6481932" cy="975360"/>
        </p:xfrm>
        <a:graphic>
          <a:graphicData uri="http://schemas.openxmlformats.org/drawingml/2006/table">
            <a:tbl>
              <a:tblPr firstRow="1" lastCol="1" bandRow="1">
                <a:tableStyleId>{5940675A-B579-460E-94D1-54222C63F5DA}</a:tableStyleId>
              </a:tblPr>
              <a:tblGrid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A2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B4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C1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C3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D2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B1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D4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C2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B3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A4</a:t>
                      </a:r>
                      <a:endParaRPr lang="cs-CZ" sz="2400" b="1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noFill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.</a:t>
                      </a:r>
                      <a:endParaRPr lang="cs-CZ" sz="2400" b="1" dirty="0">
                        <a:noFill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0578"/>
              </p:ext>
            </p:extLst>
          </p:nvPr>
        </p:nvGraphicFramePr>
        <p:xfrm>
          <a:off x="2816805" y="3789040"/>
          <a:ext cx="4185465" cy="2333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7093"/>
                <a:gridCol w="837093"/>
                <a:gridCol w="837093"/>
                <a:gridCol w="837093"/>
                <a:gridCol w="837093"/>
              </a:tblGrid>
              <a:tr h="495055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T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M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V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N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K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E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P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H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L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Á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Í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U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L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120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5709" y="907292"/>
            <a:ext cx="81009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Exotické ovoce u nás venku neroste, </a:t>
            </a:r>
            <a:r>
              <a:rPr lang="cs-CZ" sz="2800" dirty="0" smtClean="0"/>
              <a:t>poněvadž tu nejsou vytvořeny </a:t>
            </a:r>
            <a:r>
              <a:rPr lang="cs-CZ" sz="2800" dirty="0"/>
              <a:t>vhodné povětrností podmínky: 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115402"/>
              </p:ext>
            </p:extLst>
          </p:nvPr>
        </p:nvGraphicFramePr>
        <p:xfrm>
          <a:off x="1429998" y="2348880"/>
          <a:ext cx="6481932" cy="975360"/>
        </p:xfrm>
        <a:graphic>
          <a:graphicData uri="http://schemas.openxmlformats.org/drawingml/2006/table">
            <a:tbl>
              <a:tblPr firstRow="1" lastCol="1" bandRow="1">
                <a:tableStyleId>{5940675A-B579-460E-94D1-54222C63F5DA}</a:tableStyleId>
              </a:tblPr>
              <a:tblGrid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  <a:gridCol w="540161"/>
              </a:tblGrid>
              <a:tr h="2771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A2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B4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C1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C3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D2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smtClean="0"/>
                        <a:t>,</a:t>
                      </a:r>
                      <a:endParaRPr lang="cs-CZ" sz="2800" b="1" dirty="0"/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B1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D4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C2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B3</a:t>
                      </a:r>
                      <a:endParaRPr lang="cs-CZ" sz="2400" b="1" dirty="0"/>
                    </a:p>
                  </a:txBody>
                  <a:tcPr anchor="ctr"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A4</a:t>
                      </a:r>
                      <a:endParaRPr lang="cs-CZ" sz="2400" b="1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noFill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.</a:t>
                      </a:r>
                      <a:endParaRPr lang="cs-CZ" sz="2400" b="1" dirty="0">
                        <a:noFill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89952"/>
              </p:ext>
            </p:extLst>
          </p:nvPr>
        </p:nvGraphicFramePr>
        <p:xfrm>
          <a:off x="2861810" y="3744035"/>
          <a:ext cx="4185465" cy="2333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7093"/>
                <a:gridCol w="837093"/>
                <a:gridCol w="837093"/>
                <a:gridCol w="837093"/>
                <a:gridCol w="837093"/>
              </a:tblGrid>
              <a:tr h="495055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T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M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V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N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K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E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P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H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L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Á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6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Í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U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L</a:t>
                      </a:r>
                      <a:endParaRPr lang="cs-CZ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73797" y="384072"/>
            <a:ext cx="1512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Kontrola.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10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1570" y="953725"/>
            <a:ext cx="6336000" cy="550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1. </a:t>
            </a:r>
            <a:r>
              <a:rPr lang="cs-CZ" sz="2200" dirty="0" smtClean="0"/>
              <a:t>Kdy kvetou ovocné stromy?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C00000"/>
                </a:solidFill>
              </a:rPr>
              <a:t>     </a:t>
            </a:r>
            <a:r>
              <a:rPr lang="cs-CZ" sz="2200" dirty="0">
                <a:solidFill>
                  <a:srgbClr val="FF0000"/>
                </a:solidFill>
              </a:rPr>
              <a:t>Ovocné stromy kvetou na jaře.</a:t>
            </a:r>
          </a:p>
          <a:p>
            <a:pPr>
              <a:lnSpc>
                <a:spcPct val="150000"/>
              </a:lnSpc>
            </a:pPr>
            <a:r>
              <a:rPr lang="cs-CZ" sz="2200" dirty="0"/>
              <a:t>2. Kdy dozrává ovoce?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C00000"/>
                </a:solidFill>
              </a:rPr>
              <a:t>     </a:t>
            </a:r>
            <a:r>
              <a:rPr lang="cs-CZ" sz="2200" dirty="0">
                <a:solidFill>
                  <a:srgbClr val="FF0000"/>
                </a:solidFill>
              </a:rPr>
              <a:t>Ovocné plody dozrávají v létě a na </a:t>
            </a:r>
            <a:r>
              <a:rPr lang="cs-CZ" sz="2200" dirty="0" smtClean="0">
                <a:solidFill>
                  <a:srgbClr val="FF0000"/>
                </a:solidFill>
              </a:rPr>
              <a:t>podzim.</a:t>
            </a:r>
            <a:endParaRPr lang="cs-CZ" sz="22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200" dirty="0" smtClean="0"/>
              <a:t>3</a:t>
            </a:r>
            <a:r>
              <a:rPr lang="cs-CZ" sz="2200" dirty="0"/>
              <a:t>. Proč zařazujeme ovoce do jídelníčku?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    </a:t>
            </a:r>
            <a:r>
              <a:rPr lang="cs-CZ" sz="2200" dirty="0">
                <a:solidFill>
                  <a:srgbClr val="FF0000"/>
                </a:solidFill>
              </a:rPr>
              <a:t>Ovoce obsahuje vitaminy, minerální látky, vlákninu.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4. Jak prodloužíme trvanlivost ovoce? 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     </a:t>
            </a:r>
            <a:r>
              <a:rPr lang="cs-CZ" sz="2200" dirty="0">
                <a:solidFill>
                  <a:srgbClr val="FF0000"/>
                </a:solidFill>
              </a:rPr>
              <a:t>Konzervováním, zmrazením, sušením.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5. Co se vyrábí z ovoce? </a:t>
            </a:r>
          </a:p>
          <a:p>
            <a:pPr>
              <a:lnSpc>
                <a:spcPct val="150000"/>
              </a:lnSpc>
            </a:pPr>
            <a:r>
              <a:rPr lang="cs-CZ" sz="2400" smtClean="0">
                <a:solidFill>
                  <a:srgbClr val="FF0000"/>
                </a:solidFill>
              </a:rPr>
              <a:t>    Sirupy</a:t>
            </a:r>
            <a:r>
              <a:rPr lang="cs-CZ" sz="2400" dirty="0" smtClean="0">
                <a:solidFill>
                  <a:srgbClr val="FF0000"/>
                </a:solidFill>
              </a:rPr>
              <a:t>, džemy, kompoty, mošty a džusy.</a:t>
            </a:r>
            <a:endParaRPr lang="cs-CZ" sz="2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pPr>
              <a:lnSpc>
                <a:spcPct val="150000"/>
              </a:lnSpc>
            </a:pPr>
            <a:endParaRPr lang="cs-CZ" sz="2200" dirty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1010" y="368660"/>
            <a:ext cx="2996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Odpověz na otázky.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25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818710"/>
            <a:ext cx="5752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Odkazy:</a:t>
            </a:r>
          </a:p>
          <a:p>
            <a:r>
              <a:rPr lang="cs-CZ" dirty="0">
                <a:sym typeface="Symbol"/>
              </a:rPr>
              <a:t>Obrázky dostupné na WWW: &lt;</a:t>
            </a:r>
            <a:r>
              <a:rPr lang="cs-CZ" dirty="0">
                <a:sym typeface="Symbol"/>
                <a:hlinkClick r:id="rId2"/>
              </a:rPr>
              <a:t>http://office.microsoft.com</a:t>
            </a:r>
            <a:r>
              <a:rPr lang="cs-CZ" dirty="0">
                <a:sym typeface="Symbol"/>
              </a:rPr>
              <a:t>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950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502</Words>
  <Application>Microsoft Office PowerPoint</Application>
  <PresentationFormat>Předvádění na obrazovce (4:3)</PresentationFormat>
  <Paragraphs>150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q98ew7</dc:creator>
  <cp:lastModifiedBy>q98ew7</cp:lastModifiedBy>
  <cp:revision>10</cp:revision>
  <dcterms:created xsi:type="dcterms:W3CDTF">2013-03-07T19:15:42Z</dcterms:created>
  <dcterms:modified xsi:type="dcterms:W3CDTF">2013-07-02T11:18:16Z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