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7" r:id="rId2"/>
    <p:sldId id="294" r:id="rId3"/>
    <p:sldId id="265" r:id="rId4"/>
    <p:sldId id="262" r:id="rId5"/>
    <p:sldId id="287" r:id="rId6"/>
    <p:sldId id="289" r:id="rId7"/>
    <p:sldId id="279" r:id="rId8"/>
    <p:sldId id="260" r:id="rId9"/>
    <p:sldId id="272" r:id="rId10"/>
    <p:sldId id="292" r:id="rId11"/>
    <p:sldId id="293" r:id="rId12"/>
    <p:sldId id="267" r:id="rId13"/>
    <p:sldId id="273" r:id="rId14"/>
    <p:sldId id="295" r:id="rId15"/>
    <p:sldId id="274" r:id="rId16"/>
    <p:sldId id="257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0066"/>
    <a:srgbClr val="99FF99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3" autoAdjust="0"/>
    <p:restoredTop sz="94660"/>
  </p:normalViewPr>
  <p:slideViewPr>
    <p:cSldViewPr>
      <p:cViewPr>
        <p:scale>
          <a:sx n="80" d="100"/>
          <a:sy n="80" d="100"/>
        </p:scale>
        <p:origin x="-427" y="341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D12078-6E02-42A2-8D80-5155F0925FA0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BD6B5F-F97F-493E-8DAA-33B01B02B8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623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D6B5F-F97F-493E-8DAA-33B01B02B88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9900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D6B5F-F97F-493E-8DAA-33B01B02B88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41356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D6B5F-F97F-493E-8DAA-33B01B02B88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05845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BD6B5F-F97F-493E-8DAA-33B01B02B88D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2777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ED312-1197-4FE2-9274-630CF555435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C1B1D-5134-425F-A4E5-7CFA8732C1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4915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ED312-1197-4FE2-9274-630CF555435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C1B1D-5134-425F-A4E5-7CFA8732C1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9697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ED312-1197-4FE2-9274-630CF555435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C1B1D-5134-425F-A4E5-7CFA8732C1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3886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ED312-1197-4FE2-9274-630CF555435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C1B1D-5134-425F-A4E5-7CFA8732C1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1103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ED312-1197-4FE2-9274-630CF555435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C1B1D-5134-425F-A4E5-7CFA8732C1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9656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ED312-1197-4FE2-9274-630CF555435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C1B1D-5134-425F-A4E5-7CFA8732C1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7756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ED312-1197-4FE2-9274-630CF555435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C1B1D-5134-425F-A4E5-7CFA8732C1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8957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ED312-1197-4FE2-9274-630CF555435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C1B1D-5134-425F-A4E5-7CFA8732C1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61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ED312-1197-4FE2-9274-630CF555435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C1B1D-5134-425F-A4E5-7CFA8732C1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101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ED312-1197-4FE2-9274-630CF555435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C1B1D-5134-425F-A4E5-7CFA8732C1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4355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EED312-1197-4FE2-9274-630CF555435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C1B1D-5134-425F-A4E5-7CFA8732C1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0379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ED312-1197-4FE2-9274-630CF5554352}" type="datetimeFigureOut">
              <a:rPr lang="cs-CZ" smtClean="0"/>
              <a:pPr/>
              <a:t>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C1B1D-5134-425F-A4E5-7CFA8732C1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656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15.jpeg"/><Relationship Id="rId7" Type="http://schemas.openxmlformats.org/officeDocument/2006/relationships/image" Target="../media/image1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10" Type="http://schemas.openxmlformats.org/officeDocument/2006/relationships/image" Target="../media/image20.jpeg"/><Relationship Id="rId4" Type="http://schemas.microsoft.com/office/2007/relationships/hdphoto" Target="../media/hdphoto8.wdp"/><Relationship Id="rId9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6.jpeg"/><Relationship Id="rId7" Type="http://schemas.openxmlformats.org/officeDocument/2006/relationships/image" Target="../media/image1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8.jpeg"/><Relationship Id="rId10" Type="http://schemas.microsoft.com/office/2007/relationships/hdphoto" Target="../media/hdphoto8.wdp"/><Relationship Id="rId4" Type="http://schemas.openxmlformats.org/officeDocument/2006/relationships/image" Target="../media/image14.jpeg"/><Relationship Id="rId9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Doln%C3%AD_B%C5%99e%C5%BEany,_Hradi%C5%A1t%C4%9B,_modr%C3%A9_kv%C4%9Btiny.jpg?uselang=cs" TargetMode="External"/><Relationship Id="rId2" Type="http://schemas.openxmlformats.org/officeDocument/2006/relationships/hyperlink" Target="http://cs.wikipedia.org/wiki/Soubor:Gagea_whole_plant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ommons.wikimedia.org/wiki/File:Pulmonaria-officinalis_0202_a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3" name="Picture 29" descr="C:\Users\q98ew7\Obrázky\2012\IMG_654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558" t="-228037" r="115558" b="228037"/>
          <a:stretch/>
        </p:blipFill>
        <p:spPr bwMode="auto">
          <a:xfrm>
            <a:off x="-2011362" y="-1508125"/>
            <a:ext cx="239980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996825" y="1889736"/>
            <a:ext cx="34388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800" b="1" dirty="0" smtClean="0">
                <a:ln w="1905"/>
                <a:solidFill>
                  <a:schemeClr val="accent4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Jarní rostliny</a:t>
            </a:r>
            <a:endParaRPr lang="cs-CZ" sz="4800" b="1" dirty="0">
              <a:ln w="1905"/>
              <a:solidFill>
                <a:schemeClr val="accent4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715" y="188640"/>
            <a:ext cx="5276344" cy="115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40287" y="2978950"/>
            <a:ext cx="51755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dirty="0"/>
              <a:t>ZŠ a MŠ Kateřinice, okres Vsetín </a:t>
            </a:r>
          </a:p>
          <a:p>
            <a:pPr algn="ctr">
              <a:defRPr/>
            </a:pPr>
            <a:r>
              <a:rPr lang="cs-CZ" dirty="0" smtClean="0"/>
              <a:t>projekt </a:t>
            </a:r>
            <a:r>
              <a:rPr lang="cs-CZ" dirty="0"/>
              <a:t>č. CZ.1.07/1.4.00/21.1314</a:t>
            </a:r>
          </a:p>
          <a:p>
            <a:pPr algn="ctr">
              <a:defRPr/>
            </a:pPr>
            <a:r>
              <a:rPr lang="cs-CZ" b="1" dirty="0"/>
              <a:t>Č. </a:t>
            </a:r>
            <a:r>
              <a:rPr lang="cs-CZ" b="1" dirty="0" err="1"/>
              <a:t>DUMu</a:t>
            </a:r>
            <a:r>
              <a:rPr lang="cs-CZ" b="1" dirty="0"/>
              <a:t>: </a:t>
            </a:r>
            <a:r>
              <a:rPr lang="cs-CZ" b="1" dirty="0" smtClean="0"/>
              <a:t>VY_12_INOVACE_01_23_Člověk </a:t>
            </a:r>
            <a:r>
              <a:rPr lang="cs-CZ" b="1" dirty="0"/>
              <a:t>a příroda</a:t>
            </a:r>
          </a:p>
          <a:p>
            <a:pPr algn="ctr">
              <a:defRPr/>
            </a:pPr>
            <a:r>
              <a:rPr lang="cs-CZ" dirty="0"/>
              <a:t>Vzdělávací oblast: Člověk a jeho svět -</a:t>
            </a:r>
            <a:r>
              <a:rPr lang="cs-CZ" dirty="0" smtClean="0"/>
              <a:t> 1. a 2</a:t>
            </a:r>
            <a:r>
              <a:rPr lang="cs-CZ" dirty="0"/>
              <a:t>. ročník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Tematický celek</a:t>
            </a:r>
            <a:r>
              <a:rPr lang="cs-CZ" dirty="0" smtClean="0"/>
              <a:t>: Jaro v přírodě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38747" y="4936290"/>
            <a:ext cx="6660000" cy="1044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Autor: Mgr. Bronislava </a:t>
            </a:r>
            <a:r>
              <a:rPr lang="cs-CZ" dirty="0" err="1"/>
              <a:t>Uličníková</a:t>
            </a:r>
            <a:endParaRPr lang="cs-CZ" dirty="0"/>
          </a:p>
          <a:p>
            <a:r>
              <a:rPr lang="cs-CZ" dirty="0"/>
              <a:t>Anotace</a:t>
            </a:r>
            <a:r>
              <a:rPr lang="cs-CZ" dirty="0" smtClean="0"/>
              <a:t>: Prezentace </a:t>
            </a:r>
            <a:r>
              <a:rPr lang="cs-CZ" dirty="0"/>
              <a:t>podporuje čtenářskou a informační gramotnost, </a:t>
            </a:r>
            <a:r>
              <a:rPr lang="cs-CZ" dirty="0" smtClean="0"/>
              <a:t>          </a:t>
            </a:r>
          </a:p>
          <a:p>
            <a:r>
              <a:rPr lang="cs-CZ" dirty="0" smtClean="0"/>
              <a:t>                 porozumění obsahu si žáci ověří zodpovězením otázek.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040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76028" y="3522890"/>
            <a:ext cx="3744000" cy="2553891"/>
          </a:xfrm>
          <a:prstGeom prst="round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Vyskytuje se v listnatých lesích a hájích. Ještě            před vyrašením listů vyrůstají stonky s modrými květy. Kvete od března              do května.</a:t>
            </a:r>
            <a:endParaRPr lang="cs-CZ" sz="2400" dirty="0"/>
          </a:p>
        </p:txBody>
      </p:sp>
      <p:pic>
        <p:nvPicPr>
          <p:cNvPr id="2050" name="Picture 2" descr="C:\Users\q98ew7\Obrázky\Obrázek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30" y="1048960"/>
            <a:ext cx="4085190" cy="5040000"/>
          </a:xfrm>
          <a:prstGeom prst="roundRect">
            <a:avLst>
              <a:gd name="adj" fmla="val 16667"/>
            </a:avLst>
          </a:prstGeom>
          <a:ln>
            <a:solidFill>
              <a:srgbClr val="7030A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976028" y="1046360"/>
            <a:ext cx="35177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Jaterník podléška</a:t>
            </a:r>
            <a:endParaRPr lang="cs-CZ" sz="36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5949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50050" y="127805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4697502" y="3111030"/>
            <a:ext cx="3816000" cy="2808000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2300" dirty="0" smtClean="0">
                <a:solidFill>
                  <a:prstClr val="black"/>
                </a:solidFill>
              </a:rPr>
              <a:t>Je jeden </a:t>
            </a:r>
            <a:r>
              <a:rPr lang="cs-CZ" sz="2300" dirty="0">
                <a:solidFill>
                  <a:prstClr val="black"/>
                </a:solidFill>
              </a:rPr>
              <a:t>z prvních </a:t>
            </a:r>
            <a:r>
              <a:rPr lang="cs-CZ" sz="2300" dirty="0" smtClean="0">
                <a:solidFill>
                  <a:prstClr val="black"/>
                </a:solidFill>
              </a:rPr>
              <a:t>poslů jara</a:t>
            </a:r>
            <a:r>
              <a:rPr lang="cs-CZ" sz="2300" dirty="0">
                <a:solidFill>
                  <a:prstClr val="black"/>
                </a:solidFill>
              </a:rPr>
              <a:t>. </a:t>
            </a:r>
            <a:r>
              <a:rPr lang="cs-CZ" sz="2300" dirty="0" smtClean="0"/>
              <a:t>Roste v </a:t>
            </a:r>
            <a:r>
              <a:rPr lang="cs-CZ" sz="2300" dirty="0"/>
              <a:t>lužních </a:t>
            </a:r>
            <a:r>
              <a:rPr lang="cs-CZ" sz="2300" dirty="0" smtClean="0"/>
              <a:t>lesích,                   na </a:t>
            </a:r>
            <a:r>
              <a:rPr lang="cs-CZ" sz="2300" dirty="0"/>
              <a:t>vlhčích </a:t>
            </a:r>
            <a:r>
              <a:rPr lang="cs-CZ" sz="2300" dirty="0" smtClean="0"/>
              <a:t>loukách. Kvete bílým květem. Přezimuje             v podobě podzemní cibulky. Řadí se mezi ohrožené         a částečně chráněné druhy. </a:t>
            </a:r>
          </a:p>
          <a:p>
            <a:pPr lvl="0" algn="ctr"/>
            <a:endParaRPr lang="cs-CZ" sz="2300" dirty="0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426444" y="819672"/>
            <a:ext cx="43581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Sněženka podsněžník </a:t>
            </a:r>
          </a:p>
        </p:txBody>
      </p:sp>
      <p:pic>
        <p:nvPicPr>
          <p:cNvPr id="6" name="Picture 2" descr="C:\Users\q98ew7\Obrázky\23.3.2013\P3230560u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600" t="2534" r="28200" b="3600"/>
          <a:stretch/>
        </p:blipFill>
        <p:spPr bwMode="auto">
          <a:xfrm>
            <a:off x="450050" y="937440"/>
            <a:ext cx="3754226" cy="4968000"/>
          </a:xfrm>
          <a:prstGeom prst="roundRect">
            <a:avLst>
              <a:gd name="adj" fmla="val 16667"/>
            </a:avLst>
          </a:prstGeom>
          <a:ln>
            <a:solidFill>
              <a:schemeClr val="bg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1822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4797025" y="2691310"/>
            <a:ext cx="3708000" cy="3234928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2300" dirty="0" smtClean="0"/>
              <a:t>Roste na vlhkých loukách,        v lužních lesích, zahradách.  </a:t>
            </a:r>
          </a:p>
          <a:p>
            <a:pPr algn="ctr"/>
            <a:r>
              <a:rPr lang="cs-CZ" sz="2300" dirty="0" smtClean="0"/>
              <a:t>Ze stonku vykvétá bílý květ                 se žlutými skvrnami. Přezimuje jako podzemní cibulka. V přírodě se vyskytuje vzácně</a:t>
            </a:r>
            <a:r>
              <a:rPr lang="cs-CZ" sz="2300" dirty="0"/>
              <a:t>,</a:t>
            </a:r>
            <a:r>
              <a:rPr lang="cs-CZ" sz="2300" dirty="0" smtClean="0"/>
              <a:t> proto            je zákonem chráněná.           </a:t>
            </a:r>
            <a:endParaRPr lang="cs-CZ" sz="2300" dirty="0"/>
          </a:p>
        </p:txBody>
      </p:sp>
      <p:sp>
        <p:nvSpPr>
          <p:cNvPr id="4" name="Obdélník 3"/>
          <p:cNvSpPr/>
          <p:nvPr/>
        </p:nvSpPr>
        <p:spPr>
          <a:xfrm>
            <a:off x="5222765" y="1226510"/>
            <a:ext cx="26084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Bledule jarní</a:t>
            </a:r>
          </a:p>
        </p:txBody>
      </p:sp>
      <p:pic>
        <p:nvPicPr>
          <p:cNvPr id="7170" name="Picture 2" descr="C:\Users\q98ew7\Obrázky\23.3.2013\P3230556 u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792" t="1949" r="6407"/>
          <a:stretch/>
        </p:blipFill>
        <p:spPr bwMode="auto">
          <a:xfrm>
            <a:off x="386535" y="1222855"/>
            <a:ext cx="3928886" cy="4752000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712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842030" y="3311706"/>
            <a:ext cx="3744000" cy="2843332"/>
          </a:xfrm>
          <a:prstGeom prst="round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2300" dirty="0"/>
              <a:t>Roste na březích </a:t>
            </a:r>
            <a:r>
              <a:rPr lang="cs-CZ" sz="2300" dirty="0" smtClean="0"/>
              <a:t>potoků,                 u cest, v příkopech. Časně  zjara vykvétá žlutými květy.  </a:t>
            </a:r>
          </a:p>
          <a:p>
            <a:pPr algn="ctr"/>
            <a:r>
              <a:rPr lang="cs-CZ" sz="2300" dirty="0" smtClean="0"/>
              <a:t>Až po odkvětu vyrůstají mohutné listy. Květů i listů          se využívá na přípravu čaje  a léků proti kašli.</a:t>
            </a:r>
          </a:p>
        </p:txBody>
      </p:sp>
      <p:sp>
        <p:nvSpPr>
          <p:cNvPr id="3" name="Obdélník 2"/>
          <p:cNvSpPr/>
          <p:nvPr/>
        </p:nvSpPr>
        <p:spPr>
          <a:xfrm>
            <a:off x="5005772" y="1226157"/>
            <a:ext cx="3189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Podběl lékařský</a:t>
            </a:r>
          </a:p>
        </p:txBody>
      </p:sp>
      <p:sp>
        <p:nvSpPr>
          <p:cNvPr id="4" name="Obdélník 3"/>
          <p:cNvSpPr/>
          <p:nvPr/>
        </p:nvSpPr>
        <p:spPr>
          <a:xfrm>
            <a:off x="334526" y="5094185"/>
            <a:ext cx="86859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9218" name="Picture 2" descr="C:\Users\q98ew7\Obrázky\24.4\P4240153 u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23" t="149" r="26741" b="422"/>
          <a:stretch/>
        </p:blipFill>
        <p:spPr bwMode="auto">
          <a:xfrm>
            <a:off x="315261" y="1193174"/>
            <a:ext cx="4068000" cy="4961864"/>
          </a:xfrm>
          <a:prstGeom prst="roundRect">
            <a:avLst>
              <a:gd name="adj" fmla="val 16667"/>
            </a:avLst>
          </a:prstGeom>
          <a:ln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907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419110" y="3557358"/>
            <a:ext cx="4140000" cy="2553891"/>
          </a:xfrm>
          <a:prstGeom prst="roundRect">
            <a:avLst/>
          </a:prstGeom>
          <a:ln>
            <a:solidFill>
              <a:srgbClr val="6600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Roste v zahradách a listnatých lesích. Kvete tmavě fialovými květy. V lidovém léčitelství se používají sušené květy                        k přípravě čaje proti kašli                 a léčbě revmatismu.</a:t>
            </a:r>
          </a:p>
        </p:txBody>
      </p:sp>
      <p:sp>
        <p:nvSpPr>
          <p:cNvPr id="2" name="Obdélník 1"/>
          <p:cNvSpPr/>
          <p:nvPr/>
        </p:nvSpPr>
        <p:spPr>
          <a:xfrm>
            <a:off x="5382088" y="1082735"/>
            <a:ext cx="26673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600" b="1" dirty="0">
                <a:ln w="1905"/>
                <a:solidFill>
                  <a:srgbClr val="6600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Violka vonná</a:t>
            </a:r>
          </a:p>
        </p:txBody>
      </p:sp>
      <p:pic>
        <p:nvPicPr>
          <p:cNvPr id="10242" name="Picture 2" descr="C:\Users\q98ew7\Obrázky\24.4\P4240174 u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478" r="49444" b="3121"/>
          <a:stretch/>
        </p:blipFill>
        <p:spPr bwMode="auto">
          <a:xfrm>
            <a:off x="558319" y="1103865"/>
            <a:ext cx="3489630" cy="5040000"/>
          </a:xfrm>
          <a:prstGeom prst="roundRect">
            <a:avLst>
              <a:gd name="adj" fmla="val 16667"/>
            </a:avLst>
          </a:prstGeom>
          <a:ln>
            <a:solidFill>
              <a:srgbClr val="6600FF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33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810247" y="1004062"/>
            <a:ext cx="32485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Prvosenka  jarní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401741" y="3113965"/>
            <a:ext cx="4248000" cy="2843332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300" dirty="0"/>
              <a:t>Kvete </a:t>
            </a:r>
            <a:r>
              <a:rPr lang="cs-CZ" sz="2300" dirty="0" smtClean="0"/>
              <a:t>od dubna do května         ve </a:t>
            </a:r>
            <a:r>
              <a:rPr lang="cs-CZ" sz="2300" dirty="0"/>
              <a:t>světlých </a:t>
            </a:r>
            <a:r>
              <a:rPr lang="cs-CZ" sz="2300" dirty="0" smtClean="0"/>
              <a:t>lesích a stráních.          Ze stonku vykvétá několik žlutých květů, které sladce voní. Čaj z květů působí proti kašli, zánětu plic a revmatickým bolestem.</a:t>
            </a:r>
          </a:p>
        </p:txBody>
      </p:sp>
      <p:pic>
        <p:nvPicPr>
          <p:cNvPr id="2050" name="Picture 2" descr="C:\Users\q98ew7\Obrázky\24.4\P4240185 u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355" r="17883" b="4226"/>
          <a:stretch/>
        </p:blipFill>
        <p:spPr bwMode="auto">
          <a:xfrm>
            <a:off x="431540" y="917297"/>
            <a:ext cx="3561704" cy="5040000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26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File:Pulmonaria-officinalis 0202 a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0" t="6683" r="12705"/>
          <a:stretch/>
        </p:blipFill>
        <p:spPr bwMode="auto">
          <a:xfrm>
            <a:off x="641555" y="803770"/>
            <a:ext cx="3005347" cy="5040000"/>
          </a:xfrm>
          <a:prstGeom prst="roundRect">
            <a:avLst>
              <a:gd name="adj" fmla="val 16033"/>
            </a:avLst>
          </a:prstGeom>
          <a:ln>
            <a:solidFill>
              <a:srgbClr val="FF0066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6234" y="803770"/>
            <a:ext cx="3110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Plicník lékařský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3981275" y="2855770"/>
            <a:ext cx="4500000" cy="2916000"/>
          </a:xfrm>
          <a:prstGeom prst="roundRect">
            <a:avLst/>
          </a:prstGeom>
          <a:ln>
            <a:solidFill>
              <a:srgbClr val="FF0066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 Kvete </a:t>
            </a:r>
            <a:r>
              <a:rPr lang="cs-CZ" sz="2400" dirty="0"/>
              <a:t>v dubnu </a:t>
            </a:r>
            <a:r>
              <a:rPr lang="cs-CZ" sz="2400" dirty="0" smtClean="0"/>
              <a:t>až </a:t>
            </a:r>
            <a:r>
              <a:rPr lang="cs-CZ" sz="2400" dirty="0"/>
              <a:t>květnu </a:t>
            </a:r>
            <a:r>
              <a:rPr lang="cs-CZ" sz="2400" dirty="0" smtClean="0"/>
              <a:t>                ve </a:t>
            </a:r>
            <a:r>
              <a:rPr lang="cs-CZ" sz="2400" dirty="0"/>
              <a:t>světlých </a:t>
            </a:r>
            <a:r>
              <a:rPr lang="cs-CZ" sz="2400" dirty="0" smtClean="0"/>
              <a:t>lesích a hájích</a:t>
            </a:r>
            <a:r>
              <a:rPr lang="cs-CZ" sz="2400" dirty="0"/>
              <a:t>. Květy připomínající zvonečky </a:t>
            </a:r>
            <a:r>
              <a:rPr lang="cs-CZ" sz="2400" dirty="0" smtClean="0"/>
              <a:t>                   se </a:t>
            </a:r>
            <a:r>
              <a:rPr lang="cs-CZ" sz="2400" dirty="0"/>
              <a:t>zbarvují </a:t>
            </a:r>
            <a:r>
              <a:rPr lang="cs-CZ" sz="2400" dirty="0" smtClean="0"/>
              <a:t>růžově, fialově                   a modře. Používá se v </a:t>
            </a:r>
            <a:r>
              <a:rPr lang="cs-CZ" sz="2400" dirty="0"/>
              <a:t>lidovém léčitelství proti kašli, </a:t>
            </a:r>
            <a:r>
              <a:rPr lang="cs-CZ" sz="2400" dirty="0" smtClean="0"/>
              <a:t>chrapotu, </a:t>
            </a:r>
            <a:r>
              <a:rPr lang="cs-CZ" sz="2400" dirty="0"/>
              <a:t>při léčbě plicního onemocnění.</a:t>
            </a:r>
          </a:p>
          <a:p>
            <a:pPr algn="ctr"/>
            <a:r>
              <a:rPr lang="cs-CZ" sz="2400" dirty="0" smtClean="0"/>
              <a:t> 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138582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224114" y="848516"/>
            <a:ext cx="25201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ln w="1905"/>
                <a:solidFill>
                  <a:srgbClr val="99FF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Devětsil bílý</a:t>
            </a:r>
          </a:p>
        </p:txBody>
      </p:sp>
      <p:sp>
        <p:nvSpPr>
          <p:cNvPr id="3" name="Zaoblený obdélník 2"/>
          <p:cNvSpPr/>
          <p:nvPr/>
        </p:nvSpPr>
        <p:spPr>
          <a:xfrm>
            <a:off x="4432203" y="2824298"/>
            <a:ext cx="4104000" cy="2962513"/>
          </a:xfrm>
          <a:prstGeom prst="roundRect">
            <a:avLst/>
          </a:prstGeom>
          <a:ln>
            <a:solidFill>
              <a:srgbClr val="99FF99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Roste </a:t>
            </a:r>
            <a:r>
              <a:rPr lang="cs-CZ" sz="2400" dirty="0"/>
              <a:t>na březích </a:t>
            </a:r>
            <a:r>
              <a:rPr lang="cs-CZ" sz="2400" dirty="0" smtClean="0"/>
              <a:t>lesních             potoků</a:t>
            </a:r>
            <a:r>
              <a:rPr lang="cs-CZ" sz="2400" dirty="0"/>
              <a:t>, </a:t>
            </a:r>
            <a:r>
              <a:rPr lang="cs-CZ" sz="2400" dirty="0" smtClean="0"/>
              <a:t>na příkopech </a:t>
            </a:r>
            <a:r>
              <a:rPr lang="cs-CZ" sz="2400" dirty="0"/>
              <a:t>a </a:t>
            </a:r>
            <a:r>
              <a:rPr lang="cs-CZ" sz="2400" dirty="0" smtClean="0"/>
              <a:t>podél cest. Časně zjara rozkvétají smetanově bílé květy.                   Po odkvětu se objevují velké listy, které se podobají                listům podbělu.</a:t>
            </a:r>
            <a:endParaRPr lang="cs-CZ" sz="2400" dirty="0"/>
          </a:p>
        </p:txBody>
      </p:sp>
      <p:pic>
        <p:nvPicPr>
          <p:cNvPr id="6148" name="Picture 4" descr="C:\Users\q98ew7\Obrázky\24.4\P4240155 u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59" t="2254" r="31141"/>
          <a:stretch/>
        </p:blipFill>
        <p:spPr bwMode="auto">
          <a:xfrm>
            <a:off x="611560" y="848516"/>
            <a:ext cx="3456141" cy="4968000"/>
          </a:xfrm>
          <a:prstGeom prst="roundRect">
            <a:avLst>
              <a:gd name="adj" fmla="val 16667"/>
            </a:avLst>
          </a:prstGeom>
          <a:ln>
            <a:solidFill>
              <a:srgbClr val="99FF99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68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73152" y="930531"/>
            <a:ext cx="2899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Sasanka hajní </a:t>
            </a:r>
          </a:p>
        </p:txBody>
      </p:sp>
      <p:pic>
        <p:nvPicPr>
          <p:cNvPr id="11267" name="Picture 3" descr="C:\Users\q98ew7\Obrázky\24.4\P4240180 up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7325"/>
          <a:stretch/>
        </p:blipFill>
        <p:spPr bwMode="auto">
          <a:xfrm>
            <a:off x="644244" y="898360"/>
            <a:ext cx="3539757" cy="5040000"/>
          </a:xfrm>
          <a:prstGeom prst="roundRect">
            <a:avLst>
              <a:gd name="adj" fmla="val 16667"/>
            </a:avLst>
          </a:prstGeom>
          <a:ln>
            <a:solidFill>
              <a:schemeClr val="bg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533164" y="3384469"/>
            <a:ext cx="4179296" cy="2553891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Roste v listnatých hájích,             na vlhčích loukách. Od března do května vytváří koberce bílých květů. Obsahuje jedovaté látky způsobující puchýře.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1247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766958" y="1043735"/>
            <a:ext cx="35985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ln w="1905"/>
                <a:solidFill>
                  <a:srgbClr val="FF66FF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Podbílek šupinatý</a:t>
            </a:r>
          </a:p>
        </p:txBody>
      </p:sp>
      <p:sp>
        <p:nvSpPr>
          <p:cNvPr id="3" name="Zaoblený obdélník 2"/>
          <p:cNvSpPr/>
          <p:nvPr/>
        </p:nvSpPr>
        <p:spPr>
          <a:xfrm>
            <a:off x="5022050" y="2847650"/>
            <a:ext cx="3567354" cy="2962513"/>
          </a:xfrm>
          <a:prstGeom prst="roundRect">
            <a:avLst/>
          </a:prstGeom>
          <a:ln>
            <a:solidFill>
              <a:srgbClr val="FF66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2400" dirty="0"/>
              <a:t>Roste </a:t>
            </a:r>
            <a:r>
              <a:rPr lang="cs-CZ" sz="2400" dirty="0" smtClean="0"/>
              <a:t>ve vlhčích </a:t>
            </a:r>
            <a:r>
              <a:rPr lang="cs-CZ" sz="2400" dirty="0"/>
              <a:t>stráních </a:t>
            </a:r>
            <a:r>
              <a:rPr lang="cs-CZ" sz="2400" dirty="0" smtClean="0"/>
              <a:t>         a lesích. Je to nezelená  rostlina, která parazituje především na kořenech listnatých stromů a keřů.                                                   K růstu potřebuje hostitelskou rostlinu. </a:t>
            </a:r>
            <a:endParaRPr lang="cs-CZ" sz="2400" dirty="0"/>
          </a:p>
        </p:txBody>
      </p:sp>
      <p:pic>
        <p:nvPicPr>
          <p:cNvPr id="2050" name="Picture 2" descr="C:\Users\q98ew7\Obrázky\Obrázek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50" y="939162"/>
            <a:ext cx="3929371" cy="4932000"/>
          </a:xfrm>
          <a:prstGeom prst="roundRect">
            <a:avLst>
              <a:gd name="adj" fmla="val 16667"/>
            </a:avLst>
          </a:prstGeom>
          <a:ln>
            <a:solidFill>
              <a:srgbClr val="FF66FF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0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Gagea whole plan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35" y="953725"/>
            <a:ext cx="3645000" cy="4860000"/>
          </a:xfrm>
          <a:prstGeom prst="roundRect">
            <a:avLst>
              <a:gd name="adj" fmla="val 16667"/>
            </a:avLst>
          </a:prstGeom>
          <a:ln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 1"/>
          <p:cNvSpPr/>
          <p:nvPr/>
        </p:nvSpPr>
        <p:spPr>
          <a:xfrm>
            <a:off x="4526995" y="3668457"/>
            <a:ext cx="3960440" cy="2145268"/>
          </a:xfrm>
          <a:prstGeom prst="round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Vykvétá brzy na jaře žlutými květy. Vyskytuje se </a:t>
            </a:r>
            <a:r>
              <a:rPr lang="cs-CZ" sz="2400" dirty="0"/>
              <a:t>v lužních lesích a vlhkých </a:t>
            </a:r>
            <a:r>
              <a:rPr lang="cs-CZ" sz="2400" dirty="0" smtClean="0"/>
              <a:t>loukách</a:t>
            </a:r>
            <a:r>
              <a:rPr lang="cs-CZ" sz="2400" dirty="0"/>
              <a:t>. </a:t>
            </a:r>
            <a:r>
              <a:rPr lang="cs-CZ" sz="2400" dirty="0" smtClean="0"/>
              <a:t>Rostlina přezimuje v podobě cibulky. 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5130459" y="1081785"/>
            <a:ext cx="27535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Křivatec žlutý</a:t>
            </a:r>
          </a:p>
        </p:txBody>
      </p:sp>
    </p:spTree>
    <p:extLst>
      <p:ext uri="{BB962C8B-B14F-4D97-AF65-F5344CB8AC3E}">
        <p14:creationId xmlns:p14="http://schemas.microsoft.com/office/powerpoint/2010/main" val="111785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977051"/>
              </p:ext>
            </p:extLst>
          </p:nvPr>
        </p:nvGraphicFramePr>
        <p:xfrm>
          <a:off x="2052586" y="1548005"/>
          <a:ext cx="6516006" cy="3852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429"/>
                <a:gridCol w="465429"/>
                <a:gridCol w="465429"/>
                <a:gridCol w="465429"/>
                <a:gridCol w="465429"/>
                <a:gridCol w="465429"/>
                <a:gridCol w="465429"/>
                <a:gridCol w="465429"/>
                <a:gridCol w="465429"/>
                <a:gridCol w="465429"/>
                <a:gridCol w="465429"/>
                <a:gridCol w="465429"/>
                <a:gridCol w="465429"/>
                <a:gridCol w="465429"/>
              </a:tblGrid>
              <a:tr h="578201">
                <a:tc gridSpan="3"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 1.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6882">
                <a:tc gridSpan="2"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  2.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6882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3.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6882">
                <a:tc rowSpan="3" gridSpan="3"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  4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39390">
                <a:tc gridSpan="3" vMerge="1"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5.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6882">
                <a:tc gridSpan="3" vMerge="1"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6.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46882">
                <a:tc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7.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311613" y="212525"/>
            <a:ext cx="840845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Mnoho rostlin je užitečných</a:t>
            </a:r>
            <a:r>
              <a:rPr lang="cs-CZ" sz="2800" dirty="0" smtClean="0"/>
              <a:t>, mnohé se vyskytují vzácně, </a:t>
            </a:r>
          </a:p>
          <a:p>
            <a:r>
              <a:rPr lang="cs-CZ" sz="2800" dirty="0" smtClean="0"/>
              <a:t>proto </a:t>
            </a:r>
            <a:r>
              <a:rPr lang="cs-CZ" sz="2800" dirty="0"/>
              <a:t>chraňme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105280"/>
              </p:ext>
            </p:extLst>
          </p:nvPr>
        </p:nvGraphicFramePr>
        <p:xfrm>
          <a:off x="2761543" y="754317"/>
          <a:ext cx="3672000" cy="50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9000"/>
                <a:gridCol w="459000"/>
                <a:gridCol w="459000"/>
                <a:gridCol w="459000"/>
                <a:gridCol w="459000"/>
                <a:gridCol w="459000"/>
                <a:gridCol w="459000"/>
                <a:gridCol w="459000"/>
              </a:tblGrid>
              <a:tr h="504000"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378331" y="1859121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2840" y="3439419"/>
            <a:ext cx="359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2840" y="4685550"/>
            <a:ext cx="359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83400" y="5548249"/>
            <a:ext cx="359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382222" y="5548249"/>
            <a:ext cx="359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551777" y="5586436"/>
            <a:ext cx="359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pic>
        <p:nvPicPr>
          <p:cNvPr id="3077" name="Picture 5" descr="C:\Users\q98ew7\Obrázky\Obrázek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93" y="3474005"/>
            <a:ext cx="1313865" cy="9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q98ew7\Obrázky\Obrázek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598" b="5251"/>
          <a:stretch/>
        </p:blipFill>
        <p:spPr bwMode="auto">
          <a:xfrm>
            <a:off x="6911171" y="5622500"/>
            <a:ext cx="1338370" cy="9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q98ew7\Obrázky\Obrázek1 U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" r="5114" b="6687"/>
          <a:stretch/>
        </p:blipFill>
        <p:spPr bwMode="auto">
          <a:xfrm>
            <a:off x="766365" y="1885328"/>
            <a:ext cx="1008000" cy="1316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8682" y="1403775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984" r="9954" b="1"/>
          <a:stretch/>
        </p:blipFill>
        <p:spPr bwMode="auto">
          <a:xfrm>
            <a:off x="2664244" y="5598431"/>
            <a:ext cx="1368000" cy="89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3" descr="C:\Users\q98ew7\Obrázky\24.4\P4240176 pr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3477" b="7963"/>
          <a:stretch/>
        </p:blipFill>
        <p:spPr bwMode="auto">
          <a:xfrm>
            <a:off x="766365" y="4753289"/>
            <a:ext cx="1008000" cy="143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>
          <a:xfrm>
            <a:off x="4731607" y="5597741"/>
            <a:ext cx="1334720" cy="936000"/>
          </a:xfrm>
          <a:prstGeom prst="rect">
            <a:avLst/>
          </a:prstGeom>
        </p:spPr>
      </p:pic>
      <p:pic>
        <p:nvPicPr>
          <p:cNvPr id="14343" name="Picture 7" descr="C:\Users\q98ew7\Obrázky\Obrázek9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31"/>
          <a:stretch/>
        </p:blipFill>
        <p:spPr bwMode="auto">
          <a:xfrm>
            <a:off x="2158076" y="1423462"/>
            <a:ext cx="1332000" cy="871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519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922146"/>
              </p:ext>
            </p:extLst>
          </p:nvPr>
        </p:nvGraphicFramePr>
        <p:xfrm>
          <a:off x="2757454" y="1651139"/>
          <a:ext cx="5976005" cy="3636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858"/>
                <a:gridCol w="426858"/>
                <a:gridCol w="426858"/>
                <a:gridCol w="426858"/>
                <a:gridCol w="426858"/>
                <a:gridCol w="426858"/>
                <a:gridCol w="407811"/>
                <a:gridCol w="445902"/>
                <a:gridCol w="426858"/>
                <a:gridCol w="440654"/>
                <a:gridCol w="413058"/>
                <a:gridCol w="426858"/>
                <a:gridCol w="426858"/>
                <a:gridCol w="426858"/>
              </a:tblGrid>
              <a:tr h="506802">
                <a:tc gridSpan="3"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1.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6802">
                <a:tc gridSpan="2"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 2.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Ř</a:t>
                      </a:r>
                      <a:endParaRPr lang="cs-CZ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6802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3.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Í</a:t>
                      </a:r>
                      <a:endParaRPr lang="cs-CZ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6802">
                <a:tc rowSpan="3" gridSpan="3"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 4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R</a:t>
                      </a:r>
                      <a:endParaRPr lang="cs-CZ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9858">
                <a:tc gridSpan="3" vMerge="1"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endParaRPr lang="cs-CZ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02134">
                <a:tc gridSpan="3" vMerge="1"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6.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lang="cs-CZ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Ě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6802">
                <a:tc>
                  <a:txBody>
                    <a:bodyPr/>
                    <a:lstStyle/>
                    <a:p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7.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18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endParaRPr lang="cs-CZ" sz="18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Obdélník 3"/>
          <p:cNvSpPr/>
          <p:nvPr/>
        </p:nvSpPr>
        <p:spPr>
          <a:xfrm>
            <a:off x="295743" y="264555"/>
            <a:ext cx="840845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Mnoho rostlin je užitečných</a:t>
            </a:r>
            <a:r>
              <a:rPr lang="cs-CZ" sz="2800" dirty="0" smtClean="0"/>
              <a:t>, mnohé se vyskytují vzácně, </a:t>
            </a:r>
          </a:p>
          <a:p>
            <a:r>
              <a:rPr lang="cs-CZ" sz="2800" dirty="0" smtClean="0"/>
              <a:t>proto </a:t>
            </a:r>
            <a:r>
              <a:rPr lang="cs-CZ" sz="2800" dirty="0"/>
              <a:t>chraňme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7964830"/>
              </p:ext>
            </p:extLst>
          </p:nvPr>
        </p:nvGraphicFramePr>
        <p:xfrm>
          <a:off x="2677959" y="741608"/>
          <a:ext cx="3420000" cy="46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500"/>
                <a:gridCol w="427500"/>
                <a:gridCol w="427500"/>
                <a:gridCol w="427500"/>
                <a:gridCol w="427500"/>
                <a:gridCol w="427500"/>
                <a:gridCol w="427500"/>
                <a:gridCol w="427500"/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P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Ř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R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O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U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414199" y="2020471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14199" y="3699214"/>
            <a:ext cx="359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47398" y="4743069"/>
            <a:ext cx="359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70472" y="5444294"/>
            <a:ext cx="359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499971" y="5490335"/>
            <a:ext cx="359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687881" y="5490335"/>
            <a:ext cx="359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383313" y="1651139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pic>
        <p:nvPicPr>
          <p:cNvPr id="19" name="Picture 7" descr="C:\Users\q98ew7\Obrázky\Obrázek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31"/>
          <a:stretch/>
        </p:blipFill>
        <p:spPr bwMode="auto">
          <a:xfrm>
            <a:off x="2742707" y="1400146"/>
            <a:ext cx="1332000" cy="871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q98ew7\Obrázky\Obrázek1 U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" r="5114" b="6687"/>
          <a:stretch/>
        </p:blipFill>
        <p:spPr bwMode="auto">
          <a:xfrm>
            <a:off x="860091" y="2020471"/>
            <a:ext cx="1008000" cy="1316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C:\Users\q98ew7\Obrázky\Obrázek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721" y="3699214"/>
            <a:ext cx="1313865" cy="9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 descr="C:\Users\q98ew7\Obrázky\24.4\P4240176 pr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3477" b="7963"/>
          <a:stretch/>
        </p:blipFill>
        <p:spPr bwMode="auto">
          <a:xfrm>
            <a:off x="888437" y="4908504"/>
            <a:ext cx="1008000" cy="143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984" r="9954" b="1"/>
          <a:stretch/>
        </p:blipFill>
        <p:spPr bwMode="auto">
          <a:xfrm>
            <a:off x="2653291" y="5598431"/>
            <a:ext cx="1368000" cy="890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Obrázek 2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/>
          <a:stretch/>
        </p:blipFill>
        <p:spPr>
          <a:xfrm>
            <a:off x="4848640" y="5597741"/>
            <a:ext cx="1334720" cy="936000"/>
          </a:xfrm>
          <a:prstGeom prst="rect">
            <a:avLst/>
          </a:prstGeom>
        </p:spPr>
      </p:pic>
      <p:pic>
        <p:nvPicPr>
          <p:cNvPr id="25" name="Picture 7" descr="C:\Users\q98ew7\Obrázky\Obrázek4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598" b="5251"/>
          <a:stretch/>
        </p:blipFill>
        <p:spPr bwMode="auto">
          <a:xfrm>
            <a:off x="7047275" y="5605987"/>
            <a:ext cx="1338370" cy="93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39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66555" y="823810"/>
            <a:ext cx="765085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1. Kdy podbělu a devětsilu vyrůstají listy?</a:t>
            </a:r>
          </a:p>
          <a:p>
            <a:r>
              <a:rPr lang="cs-CZ" sz="2800" dirty="0" smtClean="0"/>
              <a:t>    </a:t>
            </a:r>
            <a:r>
              <a:rPr lang="cs-CZ" sz="2800" dirty="0" smtClean="0">
                <a:solidFill>
                  <a:srgbClr val="FF0000"/>
                </a:solidFill>
              </a:rPr>
              <a:t>Po odkvetení květů.</a:t>
            </a:r>
          </a:p>
          <a:p>
            <a:r>
              <a:rPr lang="cs-CZ" sz="2800" dirty="0" smtClean="0"/>
              <a:t>2. V jaké podobě přezimují sněženky a bledule?</a:t>
            </a:r>
          </a:p>
          <a:p>
            <a:r>
              <a:rPr lang="cs-CZ" sz="2800" dirty="0" smtClean="0"/>
              <a:t>    </a:t>
            </a:r>
            <a:r>
              <a:rPr lang="cs-CZ" sz="2800" dirty="0" smtClean="0">
                <a:solidFill>
                  <a:srgbClr val="FF0000"/>
                </a:solidFill>
              </a:rPr>
              <a:t>V </a:t>
            </a:r>
            <a:r>
              <a:rPr lang="cs-CZ" sz="2800" dirty="0">
                <a:solidFill>
                  <a:srgbClr val="FF0000"/>
                </a:solidFill>
              </a:rPr>
              <a:t>podobě podzemní cibulky.</a:t>
            </a:r>
          </a:p>
          <a:p>
            <a:r>
              <a:rPr lang="cs-CZ" sz="2800" dirty="0" smtClean="0"/>
              <a:t>3. Proč je bledule zákonem chráněná?</a:t>
            </a:r>
          </a:p>
          <a:p>
            <a:r>
              <a:rPr lang="cs-CZ" sz="2800" dirty="0">
                <a:solidFill>
                  <a:srgbClr val="FF0000"/>
                </a:solidFill>
              </a:rPr>
              <a:t>    Vyskytuje se v přírodě vzácně.</a:t>
            </a:r>
          </a:p>
          <a:p>
            <a:r>
              <a:rPr lang="cs-CZ" sz="2800" dirty="0" smtClean="0"/>
              <a:t>4. Která rostlina má tříbarevné květy?</a:t>
            </a:r>
          </a:p>
          <a:p>
            <a:r>
              <a:rPr lang="cs-CZ" sz="2800" dirty="0" smtClean="0"/>
              <a:t>    </a:t>
            </a:r>
            <a:r>
              <a:rPr lang="cs-CZ" sz="2800" dirty="0" smtClean="0">
                <a:solidFill>
                  <a:srgbClr val="FF0000"/>
                </a:solidFill>
              </a:rPr>
              <a:t>Plicník </a:t>
            </a:r>
            <a:r>
              <a:rPr lang="cs-CZ" sz="2800" dirty="0">
                <a:solidFill>
                  <a:srgbClr val="FF0000"/>
                </a:solidFill>
              </a:rPr>
              <a:t>lékařský.</a:t>
            </a:r>
          </a:p>
          <a:p>
            <a:r>
              <a:rPr lang="cs-CZ" sz="2800" dirty="0" smtClean="0"/>
              <a:t>5. Ze kterých rostlin se připravuje čaj proti kašli?</a:t>
            </a:r>
          </a:p>
          <a:p>
            <a:r>
              <a:rPr lang="cs-CZ" sz="2800" dirty="0">
                <a:solidFill>
                  <a:srgbClr val="FF0000"/>
                </a:solidFill>
              </a:rPr>
              <a:t>    </a:t>
            </a:r>
            <a:r>
              <a:rPr lang="cs-CZ" sz="2800" dirty="0" smtClean="0">
                <a:solidFill>
                  <a:srgbClr val="FF0000"/>
                </a:solidFill>
              </a:rPr>
              <a:t>Prvosenka</a:t>
            </a:r>
            <a:r>
              <a:rPr lang="cs-CZ" sz="2800" dirty="0">
                <a:solidFill>
                  <a:srgbClr val="FF0000"/>
                </a:solidFill>
              </a:rPr>
              <a:t>, podběl, violka.</a:t>
            </a:r>
          </a:p>
          <a:p>
            <a:r>
              <a:rPr lang="cs-CZ" sz="2800" dirty="0" smtClean="0"/>
              <a:t>6. Která nezelená rostlina parazituje na kořenech </a:t>
            </a:r>
          </a:p>
          <a:p>
            <a:r>
              <a:rPr lang="cs-CZ" sz="2800" smtClean="0"/>
              <a:t>     listnatých </a:t>
            </a:r>
            <a:r>
              <a:rPr lang="cs-CZ" sz="2800" dirty="0" smtClean="0"/>
              <a:t>dřevin?</a:t>
            </a:r>
          </a:p>
          <a:p>
            <a:r>
              <a:rPr lang="cs-CZ" sz="2800" dirty="0" smtClean="0"/>
              <a:t>    </a:t>
            </a:r>
            <a:r>
              <a:rPr lang="cs-CZ" sz="2800" dirty="0" smtClean="0">
                <a:solidFill>
                  <a:srgbClr val="FF0000"/>
                </a:solidFill>
              </a:rPr>
              <a:t>Podbílek šupinatý.                                    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04470" y="278650"/>
            <a:ext cx="59346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Odpověz na otázky z přečteného textu.</a:t>
            </a:r>
            <a:endParaRPr lang="cs-CZ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693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86535" y="860655"/>
            <a:ext cx="8460000" cy="270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Odkazy:</a:t>
            </a:r>
          </a:p>
          <a:p>
            <a:r>
              <a:rPr lang="cs-CZ" sz="1200" dirty="0" smtClean="0"/>
              <a:t>Vlastní archiv autora.</a:t>
            </a:r>
          </a:p>
          <a:p>
            <a:r>
              <a:rPr lang="cs-CZ" sz="1200" dirty="0" err="1" smtClean="0"/>
              <a:t>Dixon,Chris</a:t>
            </a:r>
            <a:r>
              <a:rPr lang="cs-CZ" sz="1200" dirty="0" smtClean="0"/>
              <a:t>. Wikipedie.cz: </a:t>
            </a:r>
            <a:r>
              <a:rPr lang="cs-CZ" sz="1200" dirty="0" err="1" smtClean="0"/>
              <a:t>Gagea</a:t>
            </a:r>
            <a:r>
              <a:rPr lang="cs-CZ" sz="1200" dirty="0" smtClean="0"/>
              <a:t> </a:t>
            </a:r>
            <a:r>
              <a:rPr lang="cs-CZ" sz="1200" dirty="0" err="1"/>
              <a:t>whole</a:t>
            </a:r>
            <a:r>
              <a:rPr lang="cs-CZ" sz="1200" dirty="0"/>
              <a:t> </a:t>
            </a:r>
            <a:r>
              <a:rPr lang="cs-CZ" sz="1200" dirty="0" smtClean="0"/>
              <a:t>plant.jpg </a:t>
            </a:r>
            <a:r>
              <a:rPr lang="cs-CZ" sz="1200" dirty="0"/>
              <a:t>[online]. [cit. </a:t>
            </a:r>
            <a:r>
              <a:rPr lang="cs-CZ" sz="1200" dirty="0" smtClean="0"/>
              <a:t>2013-02-26]. </a:t>
            </a:r>
            <a:r>
              <a:rPr lang="cs-CZ" sz="1200" dirty="0"/>
              <a:t>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</a:t>
            </a:r>
            <a:r>
              <a:rPr lang="cs-CZ" sz="1200" dirty="0" smtClean="0"/>
              <a:t>na </a:t>
            </a:r>
            <a:r>
              <a:rPr lang="cs-CZ" sz="1200" dirty="0"/>
              <a:t>WWW: </a:t>
            </a:r>
            <a:r>
              <a:rPr lang="cs-CZ" sz="1200" dirty="0" smtClean="0"/>
              <a:t>&lt;</a:t>
            </a:r>
            <a:r>
              <a:rPr lang="cs-CZ" sz="1200" dirty="0" smtClean="0">
                <a:solidFill>
                  <a:schemeClr val="accent6">
                    <a:lumMod val="75000"/>
                  </a:schemeClr>
                </a:solidFill>
                <a:hlinkClick r:id="rId2"/>
              </a:rPr>
              <a:t>http://cs.wikipedia.org/wiki/Soubor:Gagea_whole_plant.jpg</a:t>
            </a:r>
            <a:r>
              <a:rPr lang="cs-CZ" sz="1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200" dirty="0">
                <a:latin typeface="Arial"/>
                <a:cs typeface="Arial"/>
              </a:rPr>
              <a:t>&gt;</a:t>
            </a:r>
            <a:r>
              <a:rPr lang="cs-CZ" sz="1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r>
              <a:rPr lang="cs-CZ" sz="1200" dirty="0" err="1" smtClean="0"/>
              <a:t>Dixon</a:t>
            </a:r>
            <a:r>
              <a:rPr lang="cs-CZ" sz="1200" dirty="0" smtClean="0"/>
              <a:t>, </a:t>
            </a:r>
            <a:r>
              <a:rPr lang="cs-CZ" sz="1200" dirty="0" err="1"/>
              <a:t>Chris</a:t>
            </a:r>
            <a:r>
              <a:rPr lang="cs-CZ" sz="1200" dirty="0" smtClean="0"/>
              <a:t>. Wikipedie.cz: Dolní </a:t>
            </a:r>
            <a:r>
              <a:rPr lang="cs-CZ" sz="1200" dirty="0"/>
              <a:t>Břežany, Hradiště, modré květiny.jpg</a:t>
            </a:r>
            <a:r>
              <a:rPr lang="cs-CZ" sz="1200" dirty="0" smtClean="0"/>
              <a:t> [</a:t>
            </a:r>
            <a:r>
              <a:rPr lang="cs-CZ" sz="1200" dirty="0"/>
              <a:t>online]. [cit. 2013-02-26]. 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WWW: </a:t>
            </a:r>
            <a:r>
              <a:rPr lang="cs-CZ" sz="1200" dirty="0" smtClean="0"/>
              <a:t>&lt;</a:t>
            </a:r>
            <a:r>
              <a:rPr lang="cs-CZ" sz="1200" dirty="0">
                <a:latin typeface="Arial"/>
                <a:cs typeface="Arial"/>
                <a:hlinkClick r:id="rId3"/>
              </a:rPr>
              <a:t>http://commons.wikimedia.org/wiki/File:Doln%C3%AD_B%C5%99e%C5%BEany,_Hradi%C5%A1t%C4%9B,_modr%C3%A9_kv%C4%9Btiny.jpg?uselang=cs</a:t>
            </a:r>
            <a:r>
              <a:rPr lang="cs-CZ" sz="1200" dirty="0">
                <a:latin typeface="Arial"/>
                <a:cs typeface="Arial"/>
              </a:rPr>
              <a:t> &gt;</a:t>
            </a:r>
            <a:endParaRPr lang="cs-CZ" sz="1200" dirty="0"/>
          </a:p>
          <a:p>
            <a:r>
              <a:rPr lang="cs-CZ" sz="1200" dirty="0" err="1" smtClean="0"/>
              <a:t>Kratz</a:t>
            </a:r>
            <a:r>
              <a:rPr lang="cs-CZ" sz="1200" dirty="0"/>
              <a:t>, </a:t>
            </a:r>
            <a:r>
              <a:rPr lang="cs-CZ" sz="1200" dirty="0" err="1"/>
              <a:t>Rüdiger</a:t>
            </a:r>
            <a:r>
              <a:rPr lang="cs-CZ" sz="1200" dirty="0"/>
              <a:t>. </a:t>
            </a:r>
            <a:r>
              <a:rPr lang="cs-CZ" sz="1200" dirty="0" err="1" smtClean="0"/>
              <a:t>Commons.wikimedia</a:t>
            </a:r>
            <a:r>
              <a:rPr lang="cs-CZ" sz="1200" dirty="0" smtClean="0"/>
              <a:t>. </a:t>
            </a:r>
            <a:r>
              <a:rPr lang="cs-CZ" sz="1200" dirty="0" err="1" smtClean="0"/>
              <a:t>org</a:t>
            </a:r>
            <a:r>
              <a:rPr lang="cs-CZ" sz="1200" dirty="0" smtClean="0"/>
              <a:t>: </a:t>
            </a:r>
            <a:r>
              <a:rPr lang="cs-CZ" sz="1200" dirty="0" err="1" smtClean="0"/>
              <a:t>Pulmonaria-officinalis</a:t>
            </a:r>
            <a:r>
              <a:rPr lang="cs-CZ" sz="1200" dirty="0" smtClean="0"/>
              <a:t> 0202 a.jpg. </a:t>
            </a:r>
            <a:r>
              <a:rPr lang="cs-CZ" sz="1200" dirty="0"/>
              <a:t>[online]. [cit. 2013-02-26]. Dostupný pod licencí </a:t>
            </a:r>
            <a:r>
              <a:rPr lang="cs-CZ" sz="1200" dirty="0" err="1"/>
              <a:t>Creative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WWW: </a:t>
            </a:r>
            <a:endParaRPr lang="cs-CZ" sz="1200" dirty="0" smtClean="0"/>
          </a:p>
          <a:p>
            <a:r>
              <a:rPr lang="cs-CZ" sz="1200" dirty="0" smtClean="0"/>
              <a:t>&lt;</a:t>
            </a:r>
            <a:r>
              <a:rPr lang="cs-CZ" sz="1200" dirty="0" smtClean="0">
                <a:hlinkClick r:id="rId4"/>
              </a:rPr>
              <a:t>http://commons.wikimedia.org/wiki/File:Pulmonaria-officinalis_0202_a.jpg?uselang=cs</a:t>
            </a:r>
            <a:r>
              <a:rPr lang="cs-CZ" sz="1200" dirty="0" smtClean="0"/>
              <a:t> &gt;</a:t>
            </a:r>
          </a:p>
          <a:p>
            <a:endParaRPr lang="cs-CZ" sz="1200" dirty="0" smtClean="0"/>
          </a:p>
          <a:p>
            <a:r>
              <a:rPr lang="cs-CZ" sz="1200" dirty="0" smtClean="0"/>
              <a:t>RNDr. Pilát</a:t>
            </a:r>
            <a:r>
              <a:rPr lang="cs-CZ" sz="1200" smtClean="0"/>
              <a:t>, DrSc., </a:t>
            </a:r>
            <a:r>
              <a:rPr lang="cs-CZ" sz="1200" dirty="0" smtClean="0"/>
              <a:t>Albert. Kapesní atlas rostlin. 7. vyd. Praha: SPN, n. p., 1976, 14-166-76.</a:t>
            </a:r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4942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2084</TotalTime>
  <Words>817</Words>
  <Application>Microsoft Office PowerPoint</Application>
  <PresentationFormat>Předvádění na obrazovce (4:3)</PresentationFormat>
  <Paragraphs>158</Paragraphs>
  <Slides>16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q98ew7</dc:creator>
  <cp:lastModifiedBy>q98ew7</cp:lastModifiedBy>
  <cp:revision>300</cp:revision>
  <dcterms:created xsi:type="dcterms:W3CDTF">2013-02-26T19:43:17Z</dcterms:created>
  <dcterms:modified xsi:type="dcterms:W3CDTF">2013-07-02T08:45:41Z</dcterms:modified>
  <cp:contentStatus>Konečný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