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notesMasterIdLst>
    <p:notesMasterId r:id="rId11"/>
  </p:notesMasterIdLst>
  <p:sldIdLst>
    <p:sldId id="259" r:id="rId2"/>
    <p:sldId id="267" r:id="rId3"/>
    <p:sldId id="268" r:id="rId4"/>
    <p:sldId id="269" r:id="rId5"/>
    <p:sldId id="272" r:id="rId6"/>
    <p:sldId id="273" r:id="rId7"/>
    <p:sldId id="274" r:id="rId8"/>
    <p:sldId id="271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1" autoAdjust="0"/>
    <p:restoredTop sz="94660"/>
  </p:normalViewPr>
  <p:slideViewPr>
    <p:cSldViewPr>
      <p:cViewPr>
        <p:scale>
          <a:sx n="75" d="100"/>
          <a:sy n="75" d="100"/>
        </p:scale>
        <p:origin x="-202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421862-313E-48FC-9727-D8B86E4FD22F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60BD37-6831-4581-B2DF-2A1CE3A235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082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A4EB5F-DA7D-4327-8E1A-B12F41DB08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A267A7-797C-4C4C-881D-0DC3C7469B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FF9EBD-CA7E-4CA3-892E-7E4B5EF9481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D935EB-FA8D-45EA-ABEF-A3F9FEFED2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D6E976-3AB5-47AC-AF7A-84F19D3F1E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A61B42-504F-4F34-8F86-052A1E3AF7A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15BB1E-6B10-4640-81CD-DED92DE4F72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F628DF-CF8B-4FF7-8CC2-76A83F06B3E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5FB9DA-A4A4-4F35-818A-66A80CE7CC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79DBFE-F76B-4262-8E52-8959D08802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9D89C-075F-4ADF-ABB1-0CEBA156C7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6A9F2F34-0C94-4E80-878B-53C861D7490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commons.wikimedia.org/w/index.php?title=File:Protium.svg&amp;page=1&amp;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916113"/>
            <a:ext cx="8229600" cy="4465637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40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000" smtClean="0">
                <a:solidFill>
                  <a:schemeClr val="tx2"/>
                </a:solidFill>
              </a:rPr>
              <a:t>Název školy:</a:t>
            </a:r>
            <a:r>
              <a:rPr lang="cs-CZ" sz="2400" smtClean="0">
                <a:solidFill>
                  <a:schemeClr val="tx2"/>
                </a:solidFill>
              </a:rPr>
              <a:t>	</a:t>
            </a:r>
            <a:r>
              <a:rPr lang="cs-CZ" sz="180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000" smtClean="0">
                <a:solidFill>
                  <a:schemeClr val="tx2"/>
                </a:solidFill>
              </a:rPr>
              <a:t>Autor:</a:t>
            </a:r>
            <a:r>
              <a:rPr lang="cs-CZ" sz="2400" smtClean="0">
                <a:solidFill>
                  <a:schemeClr val="tx2"/>
                </a:solidFill>
              </a:rPr>
              <a:t>	</a:t>
            </a:r>
            <a:r>
              <a:rPr lang="cs-CZ" sz="1800" smtClean="0">
                <a:solidFill>
                  <a:schemeClr val="tx2"/>
                </a:solidFill>
              </a:rPr>
              <a:t>Ing. Hana ZMRHALOVÁ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000" smtClean="0">
                <a:solidFill>
                  <a:schemeClr val="tx2"/>
                </a:solidFill>
              </a:rPr>
              <a:t>Název:</a:t>
            </a:r>
            <a:r>
              <a:rPr lang="cs-CZ" sz="2400" smtClean="0">
                <a:solidFill>
                  <a:schemeClr val="tx2"/>
                </a:solidFill>
              </a:rPr>
              <a:t>	</a:t>
            </a:r>
            <a:r>
              <a:rPr lang="cs-CZ" sz="1800" smtClean="0">
                <a:solidFill>
                  <a:schemeClr val="tx2"/>
                </a:solidFill>
              </a:rPr>
              <a:t>VY_32_INOVACE_01_CH8_PRVKY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000" smtClean="0">
                <a:solidFill>
                  <a:schemeClr val="tx2"/>
                </a:solidFill>
              </a:rPr>
              <a:t>Číslo projektu:</a:t>
            </a:r>
            <a:r>
              <a:rPr lang="cs-CZ" sz="2400" smtClean="0">
                <a:solidFill>
                  <a:schemeClr val="tx2"/>
                </a:solidFill>
              </a:rPr>
              <a:t>	</a:t>
            </a:r>
            <a:r>
              <a:rPr lang="cs-CZ" sz="180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000" smtClean="0">
                <a:solidFill>
                  <a:schemeClr val="tx2"/>
                </a:solidFill>
              </a:rPr>
              <a:t>Téma:	</a:t>
            </a:r>
            <a:r>
              <a:rPr lang="cs-CZ" sz="1800" smtClean="0">
                <a:solidFill>
                  <a:schemeClr val="tx2"/>
                </a:solidFill>
              </a:rPr>
              <a:t>Chemie 8.ročník  - PRVKY,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smtClean="0">
                <a:solidFill>
                  <a:schemeClr val="tx2"/>
                </a:solidFill>
              </a:rPr>
              <a:t>		 </a:t>
            </a:r>
            <a:r>
              <a:rPr lang="cs-CZ" sz="1800" b="1" smtClean="0">
                <a:solidFill>
                  <a:schemeClr val="tx2"/>
                </a:solidFill>
              </a:rPr>
              <a:t>ČÁSTICOVÉ SLOŽENÍ LÁTEK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000" smtClean="0">
                <a:solidFill>
                  <a:schemeClr val="tx2"/>
                </a:solidFill>
              </a:rPr>
              <a:t>Anotace:	</a:t>
            </a:r>
            <a:r>
              <a:rPr lang="cs-CZ" sz="1800" smtClean="0">
                <a:solidFill>
                  <a:schemeClr val="tx2"/>
                </a:solidFill>
              </a:rPr>
              <a:t>Prezentace, která slouží k výkladu a zopakování  	skupenství látek a jejich složení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smtClean="0">
                <a:solidFill>
                  <a:schemeClr val="tx2"/>
                </a:solidFill>
              </a:rPr>
              <a:t>                    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smtClean="0">
                <a:solidFill>
                  <a:schemeClr val="tx2"/>
                </a:solidFill>
              </a:rPr>
              <a:t>	</a:t>
            </a:r>
            <a:r>
              <a:rPr lang="cs-CZ" sz="2000" smtClean="0">
                <a:solidFill>
                  <a:schemeClr val="tx2"/>
                </a:solidFill>
              </a:rPr>
              <a:t>Datum:</a:t>
            </a:r>
            <a:r>
              <a:rPr lang="cs-CZ" sz="2400" smtClean="0">
                <a:solidFill>
                  <a:schemeClr val="tx2"/>
                </a:solidFill>
              </a:rPr>
              <a:t>	24.10.2012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620713"/>
            <a:ext cx="74898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850" y="333375"/>
            <a:ext cx="8496300" cy="49180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ČÁSTICOVÉ SLOŽENÍ LÁTEK</a:t>
            </a:r>
          </a:p>
          <a:p>
            <a:pPr algn="ctr">
              <a:lnSpc>
                <a:spcPct val="80000"/>
              </a:lnSpc>
              <a:defRPr/>
            </a:pPr>
            <a:endParaRPr lang="cs-CZ" sz="28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lnSpc>
                <a:spcPct val="80000"/>
              </a:lnSpc>
              <a:defRPr/>
            </a:pPr>
            <a:r>
              <a:rPr lang="cs-CZ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Látky se skládají z částic.	</a:t>
            </a:r>
          </a:p>
          <a:p>
            <a:pPr algn="ctr">
              <a:lnSpc>
                <a:spcPct val="80000"/>
              </a:lnSpc>
              <a:defRPr/>
            </a:pPr>
            <a:endParaRPr lang="cs-CZ" sz="28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lnSpc>
                <a:spcPct val="80000"/>
              </a:lnSpc>
              <a:defRPr/>
            </a:pPr>
            <a:r>
              <a:rPr lang="cs-CZ" sz="2800" b="1" dirty="0"/>
              <a:t>	Částice</a:t>
            </a:r>
            <a:r>
              <a:rPr lang="cs-CZ" sz="2800" dirty="0"/>
              <a:t> je velmi malá část hmoty, která se projevuje svými charakteristickými vlastnostmi (energií, hmotností, elektrickým nábojem, aj.).</a:t>
            </a:r>
          </a:p>
          <a:p>
            <a:pPr>
              <a:lnSpc>
                <a:spcPct val="80000"/>
              </a:lnSpc>
              <a:defRPr/>
            </a:pPr>
            <a:endParaRPr lang="cs-CZ" sz="2800" dirty="0"/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	Mnohé částice se samovolně rozpadají na jiné částice (např. </a:t>
            </a:r>
            <a:r>
              <a:rPr lang="cs-CZ" sz="2800" b="1" dirty="0"/>
              <a:t>radioaktivní rozpad</a:t>
            </a:r>
            <a:r>
              <a:rPr lang="cs-CZ" sz="2800" dirty="0"/>
              <a:t>), nebo naopak se spojují a tvoří jiné částice.</a:t>
            </a:r>
          </a:p>
          <a:p>
            <a:pPr>
              <a:lnSpc>
                <a:spcPct val="80000"/>
              </a:lnSpc>
              <a:defRPr/>
            </a:pPr>
            <a:endParaRPr lang="cs-CZ" sz="2800" dirty="0"/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částice hmoty: atomy, molekuly</a:t>
            </a:r>
          </a:p>
          <a:p>
            <a:pPr>
              <a:lnSpc>
                <a:spcPct val="80000"/>
              </a:lnSpc>
              <a:defRPr/>
            </a:pPr>
            <a:endParaRPr lang="cs-CZ" sz="2800" dirty="0"/>
          </a:p>
        </p:txBody>
      </p:sp>
      <p:pic>
        <p:nvPicPr>
          <p:cNvPr id="7171" name="Picture 1" descr="C:\Users\Hana\AppData\Local\Microsoft\Windows\Temporary Internet Files\Content.IE5\5P8EA9E9\MC900196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700" y="4435475"/>
            <a:ext cx="1776413" cy="163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5BE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latin typeface="Verdana" pitchFamily="34" charset="0"/>
                <a:cs typeface="Aharoni" pitchFamily="2" charset="-79"/>
              </a:rPr>
              <a:t>	      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haroni" pitchFamily="2" charset="-79"/>
              </a:rPr>
              <a:t>CHEMIE       8. ročník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	       ZŠ MĚSTEC KRÁLOVÉ		                                                  </a:t>
            </a:r>
            <a:r>
              <a:rPr lang="cs-CZ" sz="1200" dirty="0" smtClean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ČÁSTICOVÉ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SLOŽENÍ LÁTEK</a:t>
            </a:r>
          </a:p>
        </p:txBody>
      </p:sp>
      <p:pic>
        <p:nvPicPr>
          <p:cNvPr id="6" name="Picture 7" descr="C:\Users\Vaclav\AppData\Local\Microsoft\Windows\Temporary Internet Files\Content.IE5\6BG3PSOU\MC90033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75"/>
            <a:ext cx="652859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328613"/>
            <a:ext cx="8064500" cy="3970337"/>
          </a:xfrm>
          <a:prstGeom prst="rect">
            <a:avLst/>
          </a:prstGeom>
        </p:spPr>
        <p:txBody>
          <a:bodyPr>
            <a:spAutoFit/>
          </a:bodyPr>
          <a:lstStyle/>
          <a:p>
            <a:pPr lvl="1">
              <a:defRPr/>
            </a:pPr>
            <a:r>
              <a:rPr lang="cs-CZ" sz="2800" b="1" dirty="0">
                <a:solidFill>
                  <a:srgbClr val="CC99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Atomy - </a:t>
            </a:r>
            <a:r>
              <a:rPr lang="cs-CZ" sz="2800" b="1" dirty="0"/>
              <a:t> </a:t>
            </a:r>
            <a:r>
              <a:rPr lang="cs-CZ" sz="2800" dirty="0"/>
              <a:t>jsou nejmenší neutrální částice, na něž lze hmotu rozdělit chemickou reakcí. 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2800" dirty="0"/>
          </a:p>
          <a:p>
            <a:pPr>
              <a:buClr>
                <a:srgbClr val="CC9900"/>
              </a:buClr>
              <a:defRPr/>
            </a:pPr>
            <a:r>
              <a:rPr lang="cs-CZ" sz="2800" dirty="0"/>
              <a:t>Každý typ atomu </a:t>
            </a:r>
            <a:r>
              <a:rPr lang="cs-CZ" sz="2800" b="1" i="1" dirty="0"/>
              <a:t>odpovídá určitému chemickému prvku</a:t>
            </a:r>
            <a:r>
              <a:rPr lang="cs-CZ" sz="2800" dirty="0"/>
              <a:t> </a:t>
            </a:r>
            <a:r>
              <a:rPr lang="cs-CZ" sz="2800" i="1" dirty="0"/>
              <a:t>(např. kyslík, vodík).</a:t>
            </a:r>
          </a:p>
          <a:p>
            <a:pPr>
              <a:buClr>
                <a:srgbClr val="CC9900"/>
              </a:buClr>
              <a:buFont typeface="Wingdings" pitchFamily="2" charset="2"/>
              <a:buChar char="Ø"/>
              <a:defRPr/>
            </a:pPr>
            <a:endParaRPr lang="cs-CZ" sz="2800" i="1" dirty="0"/>
          </a:p>
          <a:p>
            <a:pPr>
              <a:buClr>
                <a:srgbClr val="CC9900"/>
              </a:buClr>
              <a:buFont typeface="Wingdings" pitchFamily="2" charset="2"/>
              <a:buChar char="Ø"/>
              <a:defRPr/>
            </a:pPr>
            <a:endParaRPr lang="cs-CZ" sz="2800" i="1" dirty="0"/>
          </a:p>
          <a:p>
            <a:pPr>
              <a:buClr>
                <a:srgbClr val="CC9900"/>
              </a:buClr>
              <a:buFont typeface="Wingdings" pitchFamily="2" charset="2"/>
              <a:buChar char="Ø"/>
              <a:defRPr/>
            </a:pPr>
            <a:endParaRPr lang="cs-CZ" sz="2800" i="1" dirty="0"/>
          </a:p>
          <a:p>
            <a:pPr>
              <a:buClr>
                <a:srgbClr val="CC9900"/>
              </a:buClr>
              <a:buFont typeface="Wingdings" pitchFamily="2" charset="2"/>
              <a:buChar char="Ø"/>
              <a:defRPr/>
            </a:pPr>
            <a:endParaRPr lang="cs-CZ" sz="2800" i="1" dirty="0"/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3429000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 descr="C:\Users\Hana\AppData\Local\Microsoft\Windows\Temporary Internet Files\Content.IE5\XPULEG3Y\MC90043691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384550"/>
            <a:ext cx="1827213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5BE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latin typeface="Verdana" pitchFamily="34" charset="0"/>
                <a:cs typeface="Aharoni" pitchFamily="2" charset="-79"/>
              </a:rPr>
              <a:t>	      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haroni" pitchFamily="2" charset="-79"/>
              </a:rPr>
              <a:t>CHEMIE       8. ročník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	       ZŠ MĚSTEC KRÁLOVÉ		                                                  </a:t>
            </a:r>
            <a:r>
              <a:rPr lang="cs-CZ" sz="1200" dirty="0" smtClean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ČÁSTICOVÉ SLOŽENÍ LÁTEK</a:t>
            </a:r>
          </a:p>
        </p:txBody>
      </p:sp>
      <p:pic>
        <p:nvPicPr>
          <p:cNvPr id="8" name="Picture 7" descr="C:\Users\Vaclav\AppData\Local\Microsoft\Windows\Temporary Internet Files\Content.IE5\6BG3PSOU\MC900334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75"/>
            <a:ext cx="652859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Zástupný symbol pro obsah 8"/>
          <p:cNvSpPr>
            <a:spLocks noGrp="1"/>
          </p:cNvSpPr>
          <p:nvPr>
            <p:ph sz="quarter" idx="13"/>
          </p:nvPr>
        </p:nvSpPr>
        <p:spPr>
          <a:xfrm>
            <a:off x="624682" y="592137"/>
            <a:ext cx="8183562" cy="5645175"/>
          </a:xfrm>
        </p:spPr>
        <p:txBody>
          <a:bodyPr>
            <a:noAutofit/>
          </a:bodyPr>
          <a:lstStyle/>
          <a:p>
            <a:r>
              <a:rPr lang="cs-CZ" sz="2800" dirty="0" smtClean="0"/>
              <a:t>Atom se skládá z jádra a obalu</a:t>
            </a:r>
          </a:p>
          <a:p>
            <a:r>
              <a:rPr lang="cs-CZ" sz="2800" dirty="0" smtClean="0"/>
              <a:t>Jádro obsahuje protony p</a:t>
            </a:r>
            <a:r>
              <a:rPr lang="cs-CZ" sz="2800" baseline="30000" dirty="0" smtClean="0"/>
              <a:t>+</a:t>
            </a:r>
            <a:r>
              <a:rPr lang="cs-CZ" sz="2800" dirty="0" smtClean="0"/>
              <a:t> a neutrony n</a:t>
            </a:r>
            <a:r>
              <a:rPr lang="cs-CZ" sz="2800" baseline="30000" dirty="0" smtClean="0"/>
              <a:t>0</a:t>
            </a:r>
          </a:p>
          <a:p>
            <a:r>
              <a:rPr lang="cs-CZ" sz="2800" dirty="0" smtClean="0"/>
              <a:t>Obal obsahuje elektrony e</a:t>
            </a:r>
            <a:r>
              <a:rPr lang="cs-CZ" sz="2800" baseline="30000" dirty="0" smtClean="0"/>
              <a:t>-</a:t>
            </a:r>
          </a:p>
          <a:p>
            <a:endParaRPr lang="cs-CZ" sz="2800" baseline="30000" dirty="0" smtClean="0"/>
          </a:p>
          <a:p>
            <a:endParaRPr lang="cs-CZ" sz="2800" baseline="30000" dirty="0"/>
          </a:p>
          <a:p>
            <a:endParaRPr lang="cs-CZ" sz="2800" baseline="30000" dirty="0"/>
          </a:p>
          <a:p>
            <a:endParaRPr lang="cs-CZ" sz="2800" baseline="30000" dirty="0" smtClean="0"/>
          </a:p>
          <a:p>
            <a:endParaRPr lang="cs-CZ" sz="2800" baseline="30000" dirty="0"/>
          </a:p>
          <a:p>
            <a:endParaRPr lang="cs-CZ" sz="2800" baseline="30000" dirty="0" smtClean="0"/>
          </a:p>
          <a:p>
            <a:endParaRPr lang="cs-CZ" sz="2800" baseline="30000" dirty="0"/>
          </a:p>
          <a:p>
            <a:endParaRPr lang="cs-CZ" sz="2800" baseline="30000" dirty="0" smtClean="0"/>
          </a:p>
          <a:p>
            <a:endParaRPr lang="cs-CZ" sz="2800" baseline="30000" dirty="0"/>
          </a:p>
          <a:p>
            <a:r>
              <a:rPr lang="cs-CZ" sz="2800" dirty="0" smtClean="0"/>
              <a:t>Počet protonů = počet elektronů</a:t>
            </a:r>
          </a:p>
          <a:p>
            <a:endParaRPr lang="cs-CZ" sz="2800" dirty="0" smtClean="0"/>
          </a:p>
        </p:txBody>
      </p:sp>
      <p:grpSp>
        <p:nvGrpSpPr>
          <p:cNvPr id="5" name="Skupina 4"/>
          <p:cNvGrpSpPr/>
          <p:nvPr/>
        </p:nvGrpSpPr>
        <p:grpSpPr>
          <a:xfrm>
            <a:off x="1814281" y="3592537"/>
            <a:ext cx="319020" cy="377031"/>
            <a:chOff x="7078692" y="3000375"/>
            <a:chExt cx="319020" cy="377031"/>
          </a:xfrm>
        </p:grpSpPr>
        <p:sp>
          <p:nvSpPr>
            <p:cNvPr id="17" name="Ovál 16"/>
            <p:cNvSpPr/>
            <p:nvPr/>
          </p:nvSpPr>
          <p:spPr>
            <a:xfrm>
              <a:off x="7078692" y="3000375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Plus 17"/>
            <p:cNvSpPr/>
            <p:nvPr/>
          </p:nvSpPr>
          <p:spPr>
            <a:xfrm>
              <a:off x="7092280" y="3040856"/>
              <a:ext cx="305432" cy="296068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258973" y="3607124"/>
            <a:ext cx="319020" cy="377031"/>
            <a:chOff x="7224614" y="3806031"/>
            <a:chExt cx="319020" cy="377031"/>
          </a:xfrm>
        </p:grpSpPr>
        <p:sp>
          <p:nvSpPr>
            <p:cNvPr id="21" name="Ovál 20"/>
            <p:cNvSpPr/>
            <p:nvPr/>
          </p:nvSpPr>
          <p:spPr>
            <a:xfrm>
              <a:off x="7224614" y="3806031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Plus 21"/>
            <p:cNvSpPr/>
            <p:nvPr/>
          </p:nvSpPr>
          <p:spPr>
            <a:xfrm>
              <a:off x="7238202" y="3846512"/>
              <a:ext cx="305432" cy="296068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Ovál 23"/>
          <p:cNvSpPr/>
          <p:nvPr/>
        </p:nvSpPr>
        <p:spPr>
          <a:xfrm>
            <a:off x="2236585" y="3984155"/>
            <a:ext cx="319020" cy="37703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Prstenec 9"/>
          <p:cNvSpPr/>
          <p:nvPr/>
        </p:nvSpPr>
        <p:spPr>
          <a:xfrm>
            <a:off x="734155" y="2566428"/>
            <a:ext cx="2830227" cy="2744979"/>
          </a:xfrm>
          <a:prstGeom prst="donut">
            <a:avLst>
              <a:gd name="adj" fmla="val 30982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521275" y="3052392"/>
            <a:ext cx="360040" cy="457200"/>
            <a:chOff x="6320702" y="2919808"/>
            <a:chExt cx="360040" cy="457200"/>
          </a:xfrm>
        </p:grpSpPr>
        <p:sp>
          <p:nvSpPr>
            <p:cNvPr id="11" name="Ovál 10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Minus 5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429331" y="4514081"/>
            <a:ext cx="360040" cy="457200"/>
            <a:chOff x="6329672" y="3724672"/>
            <a:chExt cx="360040" cy="457200"/>
          </a:xfrm>
        </p:grpSpPr>
        <p:sp>
          <p:nvSpPr>
            <p:cNvPr id="19" name="Ovál 18"/>
            <p:cNvSpPr/>
            <p:nvPr/>
          </p:nvSpPr>
          <p:spPr>
            <a:xfrm>
              <a:off x="6341212" y="3764757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Minus 24"/>
            <p:cNvSpPr/>
            <p:nvPr/>
          </p:nvSpPr>
          <p:spPr>
            <a:xfrm>
              <a:off x="6329672" y="3724672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6" name="Ovál 25"/>
          <p:cNvSpPr/>
          <p:nvPr/>
        </p:nvSpPr>
        <p:spPr>
          <a:xfrm>
            <a:off x="1828966" y="3984155"/>
            <a:ext cx="319020" cy="37703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ipka doprava se zářezem 7"/>
          <p:cNvSpPr/>
          <p:nvPr/>
        </p:nvSpPr>
        <p:spPr>
          <a:xfrm rot="20950711">
            <a:off x="2848675" y="3090122"/>
            <a:ext cx="1152128" cy="310025"/>
          </a:xfrm>
          <a:prstGeom prst="notched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2803334"/>
            <a:ext cx="4454458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Obal – záporný náboj</a:t>
            </a:r>
            <a:endParaRPr lang="cs-CZ" sz="2800" dirty="0"/>
          </a:p>
        </p:txBody>
      </p:sp>
      <p:sp>
        <p:nvSpPr>
          <p:cNvPr id="23" name="Šipka doprava se zářezem 22"/>
          <p:cNvSpPr/>
          <p:nvPr/>
        </p:nvSpPr>
        <p:spPr>
          <a:xfrm rot="573035">
            <a:off x="2569797" y="3949861"/>
            <a:ext cx="1886485" cy="328671"/>
          </a:xfrm>
          <a:prstGeom prst="notched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568014" y="4030946"/>
            <a:ext cx="4061544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Jádro – kladný náboj</a:t>
            </a:r>
            <a:endParaRPr lang="cs-CZ" sz="2800" dirty="0"/>
          </a:p>
        </p:txBody>
      </p:sp>
      <p:sp>
        <p:nvSpPr>
          <p:cNvPr id="28" name="Podnadpis 2"/>
          <p:cNvSpPr txBox="1">
            <a:spLocks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5BE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latin typeface="Verdana" pitchFamily="34" charset="0"/>
                <a:cs typeface="Aharoni" pitchFamily="2" charset="-79"/>
              </a:rPr>
              <a:t>	      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haroni" pitchFamily="2" charset="-79"/>
              </a:rPr>
              <a:t>CHEMIE       8. ročník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	       ZŠ MĚSTEC KRÁLOVÉ		                                                  </a:t>
            </a:r>
            <a:r>
              <a:rPr lang="cs-CZ" sz="1200" dirty="0" smtClean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ČÁSTICOVÉ SLOŽENÍ LÁTEK</a:t>
            </a:r>
          </a:p>
        </p:txBody>
      </p:sp>
      <p:pic>
        <p:nvPicPr>
          <p:cNvPr id="2055" name="Picture 7" descr="C:\Users\Vaclav\AppData\Local\Microsoft\Windows\Temporary Internet Files\Content.IE5\6BG3PSOU\MC90033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75"/>
            <a:ext cx="652859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pPr marL="0" indent="0" algn="l">
              <a:buNone/>
              <a:defRPr/>
            </a:pPr>
            <a:r>
              <a:rPr lang="cs-CZ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aiandra GD" pitchFamily="34" charset="0"/>
              </a:rPr>
              <a:t>Atom vodíku</a:t>
            </a:r>
            <a:endParaRPr lang="cs-CZ" dirty="0">
              <a:solidFill>
                <a:srgbClr val="CC99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Maiandra GD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2776878" y="2663492"/>
            <a:ext cx="319020" cy="377031"/>
            <a:chOff x="7224614" y="3806031"/>
            <a:chExt cx="319020" cy="377031"/>
          </a:xfrm>
        </p:grpSpPr>
        <p:sp>
          <p:nvSpPr>
            <p:cNvPr id="9" name="Ovál 8"/>
            <p:cNvSpPr/>
            <p:nvPr/>
          </p:nvSpPr>
          <p:spPr>
            <a:xfrm>
              <a:off x="7224614" y="3806031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Plus 9"/>
            <p:cNvSpPr/>
            <p:nvPr/>
          </p:nvSpPr>
          <p:spPr>
            <a:xfrm>
              <a:off x="7238202" y="3846512"/>
              <a:ext cx="305432" cy="296068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Prstenec 11"/>
          <p:cNvSpPr/>
          <p:nvPr/>
        </p:nvSpPr>
        <p:spPr>
          <a:xfrm>
            <a:off x="1521275" y="1479519"/>
            <a:ext cx="2830227" cy="2744979"/>
          </a:xfrm>
          <a:prstGeom prst="donut">
            <a:avLst>
              <a:gd name="adj" fmla="val 3098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3921193" y="2663492"/>
            <a:ext cx="360040" cy="457200"/>
            <a:chOff x="6329672" y="3724672"/>
            <a:chExt cx="360040" cy="457200"/>
          </a:xfrm>
        </p:grpSpPr>
        <p:sp>
          <p:nvSpPr>
            <p:cNvPr id="17" name="Ovál 16"/>
            <p:cNvSpPr/>
            <p:nvPr/>
          </p:nvSpPr>
          <p:spPr>
            <a:xfrm>
              <a:off x="6341212" y="3764757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Minus 17"/>
            <p:cNvSpPr/>
            <p:nvPr/>
          </p:nvSpPr>
          <p:spPr>
            <a:xfrm>
              <a:off x="6329672" y="3724672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" name="Podnadpis 2"/>
          <p:cNvSpPr txBox="1">
            <a:spLocks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5BE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latin typeface="Verdana" pitchFamily="34" charset="0"/>
                <a:cs typeface="Aharoni" pitchFamily="2" charset="-79"/>
              </a:rPr>
              <a:t>	      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haroni" pitchFamily="2" charset="-79"/>
              </a:rPr>
              <a:t>CHEMIE       8. ročník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	       ZŠ MĚSTEC KRÁLOVÉ		                                                  </a:t>
            </a:r>
            <a:r>
              <a:rPr lang="cs-CZ" sz="1200" dirty="0" smtClean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ČÁSTICOVÉ SLOŽENÍ LÁTEK</a:t>
            </a:r>
          </a:p>
        </p:txBody>
      </p:sp>
      <p:pic>
        <p:nvPicPr>
          <p:cNvPr id="21" name="Picture 7" descr="C:\Users\Vaclav\AppData\Local\Microsoft\Windows\Temporary Internet Files\Content.IE5\6BG3PSOU\MC90033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75"/>
            <a:ext cx="652859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028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pPr marL="0" indent="0" algn="l">
              <a:buNone/>
              <a:defRPr/>
            </a:pPr>
            <a:r>
              <a:rPr lang="cs-CZ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aiandra GD" pitchFamily="34" charset="0"/>
              </a:rPr>
              <a:t>Atom kyslíku</a:t>
            </a:r>
            <a:endParaRPr lang="cs-CZ" dirty="0">
              <a:solidFill>
                <a:srgbClr val="CC99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Maiandra GD" pitchFamily="34" charset="0"/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2509796" y="1708356"/>
            <a:ext cx="3838761" cy="3817148"/>
            <a:chOff x="2509796" y="1708356"/>
            <a:chExt cx="3838761" cy="3817148"/>
          </a:xfrm>
        </p:grpSpPr>
        <p:grpSp>
          <p:nvGrpSpPr>
            <p:cNvPr id="8" name="Skupina 7"/>
            <p:cNvGrpSpPr/>
            <p:nvPr/>
          </p:nvGrpSpPr>
          <p:grpSpPr>
            <a:xfrm>
              <a:off x="4429176" y="3068606"/>
              <a:ext cx="425379" cy="505560"/>
              <a:chOff x="7224614" y="3806031"/>
              <a:chExt cx="319020" cy="377031"/>
            </a:xfrm>
          </p:grpSpPr>
          <p:sp>
            <p:nvSpPr>
              <p:cNvPr id="9" name="Ovál 8"/>
              <p:cNvSpPr/>
              <p:nvPr/>
            </p:nvSpPr>
            <p:spPr>
              <a:xfrm>
                <a:off x="7224614" y="3806031"/>
                <a:ext cx="319020" cy="37703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0" name="Plus 9"/>
              <p:cNvSpPr/>
              <p:nvPr/>
            </p:nvSpPr>
            <p:spPr>
              <a:xfrm>
                <a:off x="7238202" y="3846512"/>
                <a:ext cx="305432" cy="296068"/>
              </a:xfrm>
              <a:prstGeom prst="mathPl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" name="Ovál 10"/>
            <p:cNvSpPr/>
            <p:nvPr/>
          </p:nvSpPr>
          <p:spPr>
            <a:xfrm>
              <a:off x="4438234" y="3603373"/>
              <a:ext cx="425379" cy="50556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Prstenec 11"/>
            <p:cNvSpPr/>
            <p:nvPr/>
          </p:nvSpPr>
          <p:spPr>
            <a:xfrm>
              <a:off x="3082332" y="2294301"/>
              <a:ext cx="2693687" cy="2618144"/>
            </a:xfrm>
            <a:prstGeom prst="donut">
              <a:avLst>
                <a:gd name="adj" fmla="val 25856"/>
              </a:avLst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4813513" y="4079726"/>
              <a:ext cx="480075" cy="613059"/>
              <a:chOff x="6329672" y="3724672"/>
              <a:chExt cx="360040" cy="457200"/>
            </a:xfrm>
          </p:grpSpPr>
          <p:sp>
            <p:nvSpPr>
              <p:cNvPr id="17" name="Ovál 16"/>
              <p:cNvSpPr/>
              <p:nvPr/>
            </p:nvSpPr>
            <p:spPr>
              <a:xfrm>
                <a:off x="6341212" y="3764757"/>
                <a:ext cx="319020" cy="37703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8" name="Minus 17"/>
              <p:cNvSpPr/>
              <p:nvPr/>
            </p:nvSpPr>
            <p:spPr>
              <a:xfrm>
                <a:off x="6329672" y="3724672"/>
                <a:ext cx="360040" cy="457200"/>
              </a:xfrm>
              <a:prstGeom prst="mathMin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2" name="Prstenec 21"/>
            <p:cNvSpPr/>
            <p:nvPr/>
          </p:nvSpPr>
          <p:spPr>
            <a:xfrm>
              <a:off x="2509796" y="1708356"/>
              <a:ext cx="3838761" cy="3790035"/>
            </a:xfrm>
            <a:prstGeom prst="donut">
              <a:avLst>
                <a:gd name="adj" fmla="val 15091"/>
              </a:avLst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2602257" y="2961107"/>
              <a:ext cx="480075" cy="613059"/>
              <a:chOff x="6320702" y="2919808"/>
              <a:chExt cx="360040" cy="457200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6341212" y="2959893"/>
                <a:ext cx="319020" cy="37703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" name="Minus 24"/>
              <p:cNvSpPr/>
              <p:nvPr/>
            </p:nvSpPr>
            <p:spPr>
              <a:xfrm>
                <a:off x="6320702" y="2919808"/>
                <a:ext cx="360040" cy="457200"/>
              </a:xfrm>
              <a:prstGeom prst="mathMin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>
              <a:off x="3520555" y="1802582"/>
              <a:ext cx="480075" cy="613059"/>
              <a:chOff x="6320702" y="2919808"/>
              <a:chExt cx="360040" cy="457200"/>
            </a:xfrm>
          </p:grpSpPr>
          <p:sp>
            <p:nvSpPr>
              <p:cNvPr id="27" name="Ovál 26"/>
              <p:cNvSpPr/>
              <p:nvPr/>
            </p:nvSpPr>
            <p:spPr>
              <a:xfrm>
                <a:off x="6341212" y="2959893"/>
                <a:ext cx="319020" cy="37703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8" name="Minus 27"/>
              <p:cNvSpPr/>
              <p:nvPr/>
            </p:nvSpPr>
            <p:spPr>
              <a:xfrm>
                <a:off x="6320702" y="2919808"/>
                <a:ext cx="360040" cy="457200"/>
              </a:xfrm>
              <a:prstGeom prst="mathMin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9" name="Skupina 28"/>
            <p:cNvGrpSpPr/>
            <p:nvPr/>
          </p:nvGrpSpPr>
          <p:grpSpPr>
            <a:xfrm>
              <a:off x="5053550" y="1987771"/>
              <a:ext cx="480075" cy="613059"/>
              <a:chOff x="6320702" y="2919808"/>
              <a:chExt cx="360040" cy="457200"/>
            </a:xfrm>
          </p:grpSpPr>
          <p:sp>
            <p:nvSpPr>
              <p:cNvPr id="30" name="Ovál 29"/>
              <p:cNvSpPr/>
              <p:nvPr/>
            </p:nvSpPr>
            <p:spPr>
              <a:xfrm>
                <a:off x="6341212" y="2959893"/>
                <a:ext cx="319020" cy="37703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1" name="Minus 30"/>
              <p:cNvSpPr/>
              <p:nvPr/>
            </p:nvSpPr>
            <p:spPr>
              <a:xfrm>
                <a:off x="6320702" y="2919808"/>
                <a:ext cx="360040" cy="457200"/>
              </a:xfrm>
              <a:prstGeom prst="mathMin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2" name="Skupina 31"/>
            <p:cNvGrpSpPr/>
            <p:nvPr/>
          </p:nvGrpSpPr>
          <p:grpSpPr>
            <a:xfrm>
              <a:off x="5720531" y="3773196"/>
              <a:ext cx="480075" cy="613059"/>
              <a:chOff x="6320702" y="2919808"/>
              <a:chExt cx="360040" cy="457200"/>
            </a:xfrm>
          </p:grpSpPr>
          <p:sp>
            <p:nvSpPr>
              <p:cNvPr id="33" name="Ovál 32"/>
              <p:cNvSpPr/>
              <p:nvPr/>
            </p:nvSpPr>
            <p:spPr>
              <a:xfrm>
                <a:off x="6341212" y="2959893"/>
                <a:ext cx="319020" cy="37703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4" name="Minus 33"/>
              <p:cNvSpPr/>
              <p:nvPr/>
            </p:nvSpPr>
            <p:spPr>
              <a:xfrm>
                <a:off x="6320702" y="2919808"/>
                <a:ext cx="360040" cy="457200"/>
              </a:xfrm>
              <a:prstGeom prst="mathMin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5" name="Skupina 34"/>
            <p:cNvGrpSpPr/>
            <p:nvPr/>
          </p:nvGrpSpPr>
          <p:grpSpPr>
            <a:xfrm>
              <a:off x="4000630" y="4912445"/>
              <a:ext cx="480075" cy="613059"/>
              <a:chOff x="6320702" y="2919808"/>
              <a:chExt cx="360040" cy="457200"/>
            </a:xfrm>
          </p:grpSpPr>
          <p:sp>
            <p:nvSpPr>
              <p:cNvPr id="36" name="Ovál 35"/>
              <p:cNvSpPr/>
              <p:nvPr/>
            </p:nvSpPr>
            <p:spPr>
              <a:xfrm>
                <a:off x="6341212" y="2959893"/>
                <a:ext cx="319020" cy="37703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7" name="Minus 36"/>
              <p:cNvSpPr/>
              <p:nvPr/>
            </p:nvSpPr>
            <p:spPr>
              <a:xfrm>
                <a:off x="6320702" y="2919808"/>
                <a:ext cx="360040" cy="457200"/>
              </a:xfrm>
              <a:prstGeom prst="mathMin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8" name="Skupina 37"/>
            <p:cNvGrpSpPr/>
            <p:nvPr/>
          </p:nvGrpSpPr>
          <p:grpSpPr>
            <a:xfrm>
              <a:off x="3520554" y="2604842"/>
              <a:ext cx="480075" cy="613059"/>
              <a:chOff x="6320702" y="2919808"/>
              <a:chExt cx="360040" cy="457200"/>
            </a:xfrm>
          </p:grpSpPr>
          <p:sp>
            <p:nvSpPr>
              <p:cNvPr id="39" name="Ovál 38"/>
              <p:cNvSpPr/>
              <p:nvPr/>
            </p:nvSpPr>
            <p:spPr>
              <a:xfrm>
                <a:off x="6341212" y="2959893"/>
                <a:ext cx="319020" cy="37703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0" name="Minus 39"/>
              <p:cNvSpPr/>
              <p:nvPr/>
            </p:nvSpPr>
            <p:spPr>
              <a:xfrm>
                <a:off x="6320702" y="2919808"/>
                <a:ext cx="360040" cy="457200"/>
              </a:xfrm>
              <a:prstGeom prst="mathMin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>
              <a:off x="2813468" y="4180850"/>
              <a:ext cx="480075" cy="613059"/>
              <a:chOff x="6320702" y="2919808"/>
              <a:chExt cx="360040" cy="457200"/>
            </a:xfrm>
          </p:grpSpPr>
          <p:sp>
            <p:nvSpPr>
              <p:cNvPr id="14" name="Ovál 13"/>
              <p:cNvSpPr/>
              <p:nvPr/>
            </p:nvSpPr>
            <p:spPr>
              <a:xfrm>
                <a:off x="6341212" y="2959893"/>
                <a:ext cx="319020" cy="37703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5" name="Minus 14"/>
              <p:cNvSpPr/>
              <p:nvPr/>
            </p:nvSpPr>
            <p:spPr>
              <a:xfrm>
                <a:off x="6320702" y="2919808"/>
                <a:ext cx="360040" cy="457200"/>
              </a:xfrm>
              <a:prstGeom prst="mathMinu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001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5" name="TextovéPole 44"/>
            <p:cNvSpPr txBox="1"/>
            <p:nvPr/>
          </p:nvSpPr>
          <p:spPr>
            <a:xfrm>
              <a:off x="4027978" y="3037145"/>
              <a:ext cx="3850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</a:rPr>
                <a:t>8</a:t>
              </a:r>
              <a:endPara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000845" y="3603373"/>
              <a:ext cx="3850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</a:rPr>
                <a:t>8</a:t>
              </a:r>
              <a:endPara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endParaRPr>
            </a:p>
          </p:txBody>
        </p:sp>
      </p:grpSp>
      <p:sp>
        <p:nvSpPr>
          <p:cNvPr id="48" name="Podnadpis 2"/>
          <p:cNvSpPr txBox="1">
            <a:spLocks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5BE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latin typeface="Verdana" pitchFamily="34" charset="0"/>
                <a:cs typeface="Aharoni" pitchFamily="2" charset="-79"/>
              </a:rPr>
              <a:t>	      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haroni" pitchFamily="2" charset="-79"/>
              </a:rPr>
              <a:t>CHEMIE       8. ročník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	       ZŠ MĚSTEC KRÁLOVÉ		                                                  </a:t>
            </a:r>
            <a:r>
              <a:rPr lang="cs-CZ" sz="1200" dirty="0" smtClean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ČÁSTICOVÉ SLOŽENÍ LÁTEK</a:t>
            </a:r>
          </a:p>
        </p:txBody>
      </p:sp>
      <p:pic>
        <p:nvPicPr>
          <p:cNvPr id="49" name="Picture 7" descr="C:\Users\Vaclav\AppData\Local\Microsoft\Windows\Temporary Internet Files\Content.IE5\6BG3PSOU\MC90033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75"/>
            <a:ext cx="652859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59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pPr marL="0" indent="0" algn="l">
              <a:buNone/>
              <a:defRPr/>
            </a:pPr>
            <a:r>
              <a:rPr lang="cs-CZ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aiandra GD" pitchFamily="34" charset="0"/>
              </a:rPr>
              <a:t>Atom sodíku</a:t>
            </a:r>
            <a:endParaRPr lang="cs-CZ" dirty="0">
              <a:solidFill>
                <a:srgbClr val="CC99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Maiandra GD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029860" y="3071174"/>
            <a:ext cx="425379" cy="505560"/>
            <a:chOff x="7224614" y="3806031"/>
            <a:chExt cx="319020" cy="377031"/>
          </a:xfrm>
        </p:grpSpPr>
        <p:sp>
          <p:nvSpPr>
            <p:cNvPr id="6" name="Ovál 5"/>
            <p:cNvSpPr/>
            <p:nvPr/>
          </p:nvSpPr>
          <p:spPr>
            <a:xfrm>
              <a:off x="7224614" y="3806031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Plus 6"/>
            <p:cNvSpPr/>
            <p:nvPr/>
          </p:nvSpPr>
          <p:spPr>
            <a:xfrm>
              <a:off x="7238202" y="3846512"/>
              <a:ext cx="305432" cy="296068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vál 7"/>
          <p:cNvSpPr/>
          <p:nvPr/>
        </p:nvSpPr>
        <p:spPr>
          <a:xfrm>
            <a:off x="3038918" y="3605941"/>
            <a:ext cx="425379" cy="5055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Prstenec 8"/>
          <p:cNvSpPr/>
          <p:nvPr/>
        </p:nvSpPr>
        <p:spPr>
          <a:xfrm>
            <a:off x="1683016" y="2296869"/>
            <a:ext cx="2693687" cy="2618144"/>
          </a:xfrm>
          <a:prstGeom prst="donut">
            <a:avLst>
              <a:gd name="adj" fmla="val 2585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414197" y="4082294"/>
            <a:ext cx="480075" cy="613059"/>
            <a:chOff x="6329672" y="3724672"/>
            <a:chExt cx="360040" cy="457200"/>
          </a:xfrm>
        </p:grpSpPr>
        <p:sp>
          <p:nvSpPr>
            <p:cNvPr id="11" name="Ovál 10"/>
            <p:cNvSpPr/>
            <p:nvPr/>
          </p:nvSpPr>
          <p:spPr>
            <a:xfrm>
              <a:off x="6341212" y="3764757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Minus 11"/>
            <p:cNvSpPr/>
            <p:nvPr/>
          </p:nvSpPr>
          <p:spPr>
            <a:xfrm>
              <a:off x="6329672" y="3724672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Prstenec 12"/>
          <p:cNvSpPr/>
          <p:nvPr/>
        </p:nvSpPr>
        <p:spPr>
          <a:xfrm>
            <a:off x="1110480" y="1710924"/>
            <a:ext cx="3838761" cy="3790035"/>
          </a:xfrm>
          <a:prstGeom prst="donut">
            <a:avLst>
              <a:gd name="adj" fmla="val 15091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1202941" y="2963675"/>
            <a:ext cx="480075" cy="613059"/>
            <a:chOff x="6320702" y="2919808"/>
            <a:chExt cx="360040" cy="457200"/>
          </a:xfrm>
        </p:grpSpPr>
        <p:sp>
          <p:nvSpPr>
            <p:cNvPr id="15" name="Ovál 14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Minus 15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121239" y="1805150"/>
            <a:ext cx="480075" cy="613059"/>
            <a:chOff x="6320702" y="2919808"/>
            <a:chExt cx="360040" cy="457200"/>
          </a:xfrm>
        </p:grpSpPr>
        <p:sp>
          <p:nvSpPr>
            <p:cNvPr id="18" name="Ovál 17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Minus 18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654234" y="1990339"/>
            <a:ext cx="480075" cy="613059"/>
            <a:chOff x="6320702" y="2919808"/>
            <a:chExt cx="360040" cy="457200"/>
          </a:xfrm>
        </p:grpSpPr>
        <p:sp>
          <p:nvSpPr>
            <p:cNvPr id="21" name="Ovál 20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Minus 21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321215" y="3775764"/>
            <a:ext cx="480075" cy="613059"/>
            <a:chOff x="6320702" y="2919808"/>
            <a:chExt cx="360040" cy="457200"/>
          </a:xfrm>
        </p:grpSpPr>
        <p:sp>
          <p:nvSpPr>
            <p:cNvPr id="24" name="Ovál 23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Minus 24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601314" y="4915013"/>
            <a:ext cx="480075" cy="613059"/>
            <a:chOff x="6320702" y="2919808"/>
            <a:chExt cx="360040" cy="457200"/>
          </a:xfrm>
        </p:grpSpPr>
        <p:sp>
          <p:nvSpPr>
            <p:cNvPr id="27" name="Ovál 26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8" name="Minus 27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121238" y="2607410"/>
            <a:ext cx="480075" cy="613059"/>
            <a:chOff x="6320702" y="2919808"/>
            <a:chExt cx="360040" cy="457200"/>
          </a:xfrm>
        </p:grpSpPr>
        <p:sp>
          <p:nvSpPr>
            <p:cNvPr id="30" name="Ovál 29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Minus 30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1414152" y="4183418"/>
            <a:ext cx="480075" cy="613059"/>
            <a:chOff x="6320702" y="2919808"/>
            <a:chExt cx="360040" cy="457200"/>
          </a:xfrm>
        </p:grpSpPr>
        <p:sp>
          <p:nvSpPr>
            <p:cNvPr id="33" name="Ovál 32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Minus 33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2558549" y="3062344"/>
            <a:ext cx="565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11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548642" y="3597111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12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7" name="Prstenec 36"/>
          <p:cNvSpPr/>
          <p:nvPr/>
        </p:nvSpPr>
        <p:spPr>
          <a:xfrm>
            <a:off x="275670" y="886241"/>
            <a:ext cx="5433183" cy="5439399"/>
          </a:xfrm>
          <a:prstGeom prst="donut">
            <a:avLst>
              <a:gd name="adj" fmla="val 15091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4293867" y="2755796"/>
            <a:ext cx="480075" cy="613059"/>
            <a:chOff x="6320702" y="2919808"/>
            <a:chExt cx="360040" cy="457200"/>
          </a:xfrm>
        </p:grpSpPr>
        <p:sp>
          <p:nvSpPr>
            <p:cNvPr id="39" name="Ovál 38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Minus 39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614925" y="4695353"/>
            <a:ext cx="480075" cy="613059"/>
            <a:chOff x="6320702" y="2919808"/>
            <a:chExt cx="360040" cy="457200"/>
          </a:xfrm>
        </p:grpSpPr>
        <p:sp>
          <p:nvSpPr>
            <p:cNvPr id="42" name="Ovál 41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Minus 42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4949241" y="2503016"/>
            <a:ext cx="480075" cy="613059"/>
            <a:chOff x="6320702" y="2919808"/>
            <a:chExt cx="360040" cy="457200"/>
          </a:xfrm>
        </p:grpSpPr>
        <p:sp>
          <p:nvSpPr>
            <p:cNvPr id="45" name="Ovál 44"/>
            <p:cNvSpPr/>
            <p:nvPr/>
          </p:nvSpPr>
          <p:spPr>
            <a:xfrm>
              <a:off x="6341212" y="2959893"/>
              <a:ext cx="319020" cy="3770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Minus 45"/>
            <p:cNvSpPr/>
            <p:nvPr/>
          </p:nvSpPr>
          <p:spPr>
            <a:xfrm>
              <a:off x="6320702" y="2919808"/>
              <a:ext cx="360040" cy="457200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001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7" name="Šipka doprava se zářezem 46"/>
          <p:cNvSpPr/>
          <p:nvPr/>
        </p:nvSpPr>
        <p:spPr>
          <a:xfrm rot="20018530">
            <a:off x="4479830" y="1463182"/>
            <a:ext cx="1240825" cy="237382"/>
          </a:xfrm>
          <a:prstGeom prst="notched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5708853" y="667170"/>
            <a:ext cx="3327643" cy="181588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Elektrony ve 	vrstvách</a:t>
            </a:r>
          </a:p>
          <a:p>
            <a:r>
              <a:rPr lang="cs-CZ" sz="2800" dirty="0" smtClean="0"/>
              <a:t>	(slupkách)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(K,L,M,N,O..)</a:t>
            </a:r>
            <a:endParaRPr lang="cs-CZ" sz="2800" dirty="0"/>
          </a:p>
        </p:txBody>
      </p:sp>
      <p:sp>
        <p:nvSpPr>
          <p:cNvPr id="49" name="Podnadpis 2"/>
          <p:cNvSpPr txBox="1">
            <a:spLocks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5BE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latin typeface="Verdana" pitchFamily="34" charset="0"/>
                <a:cs typeface="Aharoni" pitchFamily="2" charset="-79"/>
              </a:rPr>
              <a:t>	      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haroni" pitchFamily="2" charset="-79"/>
              </a:rPr>
              <a:t>CHEMIE       8. ročník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	       ZŠ MĚSTEC KRÁLOVÉ		                                                  </a:t>
            </a:r>
            <a:r>
              <a:rPr lang="cs-CZ" sz="1200" dirty="0" smtClean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ČÁSTICOVÉ SLOŽENÍ LÁTEK</a:t>
            </a:r>
          </a:p>
        </p:txBody>
      </p:sp>
      <p:pic>
        <p:nvPicPr>
          <p:cNvPr id="50" name="Picture 7" descr="C:\Users\Vaclav\AppData\Local\Microsoft\Windows\Temporary Internet Files\Content.IE5\6BG3PSOU\MC90033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75"/>
            <a:ext cx="652859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780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marL="0" indent="0" algn="l">
              <a:buNone/>
              <a:defRPr/>
            </a:pPr>
            <a:r>
              <a:rPr lang="cs-CZ" dirty="0">
                <a:solidFill>
                  <a:srgbClr val="CC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Maiandra GD" pitchFamily="34" charset="0"/>
              </a:rPr>
              <a:t>SKUPENSTVÍ LÁTEK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pPr>
              <a:buClr>
                <a:srgbClr val="CC9900"/>
              </a:buClr>
              <a:buFont typeface="Wingdings" pitchFamily="2" charset="2"/>
              <a:buNone/>
            </a:pPr>
            <a:r>
              <a:rPr lang="cs-CZ" dirty="0" smtClean="0"/>
              <a:t>	Látky se vyskytují ve třech skupenstvích: </a:t>
            </a:r>
            <a:r>
              <a:rPr lang="cs-CZ" b="1" dirty="0" smtClean="0"/>
              <a:t>pevném, kapalném a plynném</a:t>
            </a:r>
            <a:r>
              <a:rPr lang="cs-CZ" dirty="0" smtClean="0"/>
              <a:t>.</a:t>
            </a:r>
          </a:p>
          <a:p>
            <a:pPr>
              <a:buClr>
                <a:srgbClr val="CC9900"/>
              </a:buClr>
              <a:buFont typeface="Wingdings" pitchFamily="2" charset="2"/>
              <a:buNone/>
            </a:pPr>
            <a:endParaRPr lang="cs-CZ" dirty="0" smtClean="0"/>
          </a:p>
          <a:p>
            <a:pPr>
              <a:buClr>
                <a:srgbClr val="CC9900"/>
              </a:buClr>
              <a:buFont typeface="Wingdings" pitchFamily="2" charset="2"/>
              <a:buNone/>
            </a:pPr>
            <a:r>
              <a:rPr lang="cs-CZ" dirty="0" smtClean="0"/>
              <a:t>	Existuje ještě čtvrté skupenství - </a:t>
            </a:r>
            <a:r>
              <a:rPr lang="cs-CZ" b="1" dirty="0" smtClean="0"/>
              <a:t>plazma</a:t>
            </a:r>
            <a:r>
              <a:rPr lang="cs-CZ" dirty="0" smtClean="0"/>
              <a:t>. Plazma vzniká za velmi vysoké teploty a tlaku např. v atmosféře hvězd. </a:t>
            </a:r>
          </a:p>
          <a:p>
            <a:pPr>
              <a:buClr>
                <a:srgbClr val="CC9900"/>
              </a:buClr>
              <a:buFont typeface="Wingdings" pitchFamily="2" charset="2"/>
              <a:buChar char="Ø"/>
            </a:pPr>
            <a:endParaRPr lang="cs-CZ" dirty="0" smtClean="0"/>
          </a:p>
          <a:p>
            <a:pPr>
              <a:buClr>
                <a:srgbClr val="CC9900"/>
              </a:buClr>
              <a:buFont typeface="Wingdings" pitchFamily="2" charset="2"/>
              <a:buNone/>
            </a:pPr>
            <a:endParaRPr lang="cs-CZ" sz="2400" dirty="0" smtClean="0"/>
          </a:p>
          <a:p>
            <a:pPr>
              <a:buClr>
                <a:srgbClr val="CC9900"/>
              </a:buClr>
              <a:buFont typeface="Wingdings" pitchFamily="2" charset="2"/>
              <a:buNone/>
            </a:pPr>
            <a:endParaRPr lang="cs-CZ" sz="2400" dirty="0" smtClean="0"/>
          </a:p>
        </p:txBody>
      </p:sp>
      <p:sp>
        <p:nvSpPr>
          <p:cNvPr id="10244" name="Podnadpis 2"/>
          <p:cNvSpPr txBox="1">
            <a:spLocks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5BE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latin typeface="Verdana" pitchFamily="34" charset="0"/>
                <a:cs typeface="Aharoni" pitchFamily="2" charset="-79"/>
              </a:rPr>
              <a:t>	      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haroni" pitchFamily="2" charset="-79"/>
              </a:rPr>
              <a:t>CHEMIE       8. ročník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	       ZŠ MĚSTEC KRÁLOVÉ		                                                  </a:t>
            </a:r>
            <a:r>
              <a:rPr lang="cs-CZ" sz="1200" dirty="0" smtClean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ČÁSTICOVÉ SLOŽENÍ LÁTEK</a:t>
            </a:r>
          </a:p>
        </p:txBody>
      </p:sp>
      <p:sp>
        <p:nvSpPr>
          <p:cNvPr id="7" name="Podnadpis 2"/>
          <p:cNvSpPr txBox="1">
            <a:spLocks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5BE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latin typeface="Verdana" pitchFamily="34" charset="0"/>
                <a:cs typeface="Aharoni" pitchFamily="2" charset="-79"/>
              </a:rPr>
              <a:t>	      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haroni" pitchFamily="2" charset="-79"/>
              </a:rPr>
              <a:t>CHEMIE       8. ročník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	       ZŠ MĚSTEC KRÁLOVÉ		                                                  </a:t>
            </a:r>
            <a:r>
              <a:rPr lang="cs-CZ" sz="1200" dirty="0" smtClean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ČÁSTICOVÉ SLOŽENÍ LÁTEK</a:t>
            </a:r>
          </a:p>
        </p:txBody>
      </p:sp>
      <p:pic>
        <p:nvPicPr>
          <p:cNvPr id="8" name="Picture 7" descr="C:\Users\Vaclav\AppData\Local\Microsoft\Windows\Temporary Internet Files\Content.IE5\6BG3PSOU\MC90033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75"/>
            <a:ext cx="652859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44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16632"/>
            <a:ext cx="6512511" cy="1143000"/>
          </a:xfrm>
        </p:spPr>
        <p:txBody>
          <a:bodyPr/>
          <a:lstStyle/>
          <a:p>
            <a:pPr marL="0" indent="0" algn="l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Zdroje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sz="1400" dirty="0" smtClean="0"/>
              <a:t>Obrázky:</a:t>
            </a:r>
          </a:p>
          <a:p>
            <a:pPr eaLnBrk="1" hangingPunct="1">
              <a:buFontTx/>
              <a:buNone/>
            </a:pPr>
            <a:r>
              <a:rPr lang="en-US" sz="1400" dirty="0" smtClean="0">
                <a:cs typeface="Arial" charset="0"/>
              </a:rPr>
              <a:t>[</a:t>
            </a:r>
            <a:r>
              <a:rPr lang="cs-CZ" sz="1400" dirty="0" smtClean="0">
                <a:cs typeface="Arial" charset="0"/>
              </a:rPr>
              <a:t>cit. 2012-10-24</a:t>
            </a:r>
            <a:r>
              <a:rPr lang="en-US" sz="1400" dirty="0" smtClean="0">
                <a:cs typeface="Arial" charset="0"/>
              </a:rPr>
              <a:t>]</a:t>
            </a:r>
            <a:r>
              <a:rPr lang="cs-CZ" sz="1400" dirty="0" smtClean="0">
                <a:cs typeface="Arial" charset="0"/>
              </a:rPr>
              <a:t> dostupné pod licencí </a:t>
            </a:r>
            <a:r>
              <a:rPr lang="cs-CZ" sz="1400" dirty="0" err="1" smtClean="0">
                <a:cs typeface="Arial" charset="0"/>
              </a:rPr>
              <a:t>Creative</a:t>
            </a:r>
            <a:r>
              <a:rPr lang="cs-CZ" sz="1400" dirty="0" smtClean="0">
                <a:cs typeface="Arial" charset="0"/>
              </a:rPr>
              <a:t> </a:t>
            </a:r>
            <a:r>
              <a:rPr lang="cs-CZ" sz="1400" dirty="0" err="1" smtClean="0">
                <a:cs typeface="Arial" charset="0"/>
              </a:rPr>
              <a:t>Commons</a:t>
            </a:r>
            <a:r>
              <a:rPr lang="cs-CZ" sz="1400" dirty="0" smtClean="0">
                <a:cs typeface="Arial" charset="0"/>
              </a:rPr>
              <a:t> na:</a:t>
            </a:r>
          </a:p>
          <a:p>
            <a:pPr eaLnBrk="1" hangingPunct="1">
              <a:buFontTx/>
              <a:buNone/>
            </a:pPr>
            <a:r>
              <a:rPr lang="cs-CZ" sz="1200" dirty="0" smtClean="0">
                <a:hlinkClick r:id="rId2"/>
              </a:rPr>
              <a:t>http://commons.wikimedia.org/w/index.php?title=File:Protium.svg&amp;page=1&amp;uselang=cs</a:t>
            </a:r>
            <a:endParaRPr lang="cs-CZ" sz="1200" dirty="0" smtClean="0"/>
          </a:p>
          <a:p>
            <a:pPr eaLnBrk="1" hangingPunct="1">
              <a:buFontTx/>
              <a:buNone/>
            </a:pPr>
            <a:r>
              <a:rPr lang="cs-CZ" sz="1200" dirty="0" smtClean="0"/>
              <a:t>Ostatní modely atomů: autor</a:t>
            </a:r>
            <a:endParaRPr lang="cs-CZ" sz="1200" dirty="0" smtClean="0"/>
          </a:p>
          <a:p>
            <a:pPr eaLnBrk="1" hangingPunct="1">
              <a:lnSpc>
                <a:spcPct val="90000"/>
              </a:lnSpc>
            </a:pPr>
            <a:r>
              <a:rPr lang="cs-CZ" sz="1400" dirty="0" smtClean="0"/>
              <a:t>Text: autor</a:t>
            </a:r>
          </a:p>
          <a:p>
            <a:pPr eaLnBrk="1" hangingPunct="1">
              <a:lnSpc>
                <a:spcPct val="90000"/>
              </a:lnSpc>
            </a:pPr>
            <a:endParaRPr lang="cs-CZ" sz="1400" dirty="0" smtClean="0"/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5BED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latin typeface="Verdana" pitchFamily="34" charset="0"/>
                <a:cs typeface="Aharoni" pitchFamily="2" charset="-79"/>
              </a:rPr>
              <a:t>	      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haroni" pitchFamily="2" charset="-79"/>
              </a:rPr>
              <a:t>CHEMIE       8. ročník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	       ZŠ MĚSTEC KRÁLOVÉ		                                                  </a:t>
            </a:r>
            <a:r>
              <a:rPr lang="cs-CZ" sz="1200" dirty="0" smtClean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 </a:t>
            </a:r>
            <a:r>
              <a:rPr lang="cs-CZ" sz="1200" dirty="0">
                <a:solidFill>
                  <a:srgbClr val="CC9900"/>
                </a:solidFill>
                <a:latin typeface="Verdana" pitchFamily="34" charset="0"/>
                <a:cs typeface="Arial" charset="0"/>
              </a:rPr>
              <a:t>ČÁSTICOVÉ SLOŽENÍ LÁTEK</a:t>
            </a:r>
          </a:p>
        </p:txBody>
      </p:sp>
      <p:pic>
        <p:nvPicPr>
          <p:cNvPr id="5" name="Picture 7" descr="C:\Users\Vaclav\AppData\Local\Microsoft\Windows\Temporary Internet Files\Content.IE5\6BG3PSOU\MC90033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75"/>
            <a:ext cx="652859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561</TotalTime>
  <Words>113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Atom vodíku</vt:lpstr>
      <vt:lpstr>Atom kyslíku</vt:lpstr>
      <vt:lpstr>Atom sodíku</vt:lpstr>
      <vt:lpstr>SKUPENSTVÍ LÁTEK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PALIVA - výroba benzínu</dc:title>
  <dc:subject>organická chemie</dc:subject>
  <dc:creator>Hana Zmrhalová</dc:creator>
  <cp:keywords>organická chemie, paliva, benzín</cp:keywords>
  <cp:lastModifiedBy>Hana</cp:lastModifiedBy>
  <cp:revision>45</cp:revision>
  <dcterms:created xsi:type="dcterms:W3CDTF">2011-10-04T09:03:37Z</dcterms:created>
  <dcterms:modified xsi:type="dcterms:W3CDTF">2013-06-01T19:57:57Z</dcterms:modified>
</cp:coreProperties>
</file>