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99DA4-E4CB-4B7A-9697-63DF0E8C0BBA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32FC8-9292-4745-82A9-310E5344401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cesta&amp;ex=1" TargetMode="External"/><Relationship Id="rId3" Type="http://schemas.openxmlformats.org/officeDocument/2006/relationships/hyperlink" Target="http://office.microsoft.com/cs-cz/images/pozadi-CM079001903.aspx" TargetMode="External"/><Relationship Id="rId7" Type="http://schemas.openxmlformats.org/officeDocument/2006/relationships/hyperlink" Target="http://office.microsoft.com/cs-cz/images/results.aspx?qu=u+stolu&amp;ex=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p%C5%99%C3%A1tel%C3%A9&amp;ex=1" TargetMode="External"/><Relationship Id="rId5" Type="http://schemas.openxmlformats.org/officeDocument/2006/relationships/hyperlink" Target="http://office.microsoft.com/cs-cz/images/results.aspx?ex=2&amp;qu=pozdrav" TargetMode="External"/><Relationship Id="rId4" Type="http://schemas.openxmlformats.org/officeDocument/2006/relationships/hyperlink" Target="http://office.microsoft.com/cs-cz/images/results.aspx?qu=komunikace&amp;ex=1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357166"/>
            <a:ext cx="1811936" cy="17281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071934" y="357166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cs-CZ" kern="0" dirty="0"/>
              <a:t>Název školy: </a:t>
            </a:r>
            <a:r>
              <a:rPr lang="cs-CZ" b="1" kern="0" dirty="0"/>
              <a:t>ZŠ </a:t>
            </a:r>
            <a:r>
              <a:rPr lang="cs-CZ" b="1" kern="0" dirty="0" err="1"/>
              <a:t>Štětí</a:t>
            </a:r>
            <a:r>
              <a:rPr lang="cs-CZ" b="1" kern="0" dirty="0"/>
              <a:t>, Ostrovní 300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Autor: </a:t>
            </a:r>
            <a:r>
              <a:rPr lang="cs-CZ" b="1" kern="0" dirty="0"/>
              <a:t>Sandra Tichá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Název materiálu: </a:t>
            </a:r>
            <a:br>
              <a:rPr lang="cs-CZ" kern="0" dirty="0"/>
            </a:br>
            <a:r>
              <a:rPr lang="cs-CZ" b="1" kern="0" dirty="0"/>
              <a:t>VY_32_INOVACE_ </a:t>
            </a:r>
            <a:r>
              <a:rPr lang="cs-CZ" b="1" kern="0" dirty="0" smtClean="0"/>
              <a:t>VO.7.B.05_</a:t>
            </a:r>
            <a:r>
              <a:rPr lang="cs-CZ" b="1" kern="0" dirty="0" err="1" smtClean="0"/>
              <a:t>mezilidska</a:t>
            </a:r>
            <a:r>
              <a:rPr lang="cs-CZ" b="1" kern="0" dirty="0" smtClean="0"/>
              <a:t>_komunikace_I. </a:t>
            </a:r>
          </a:p>
          <a:p>
            <a:pPr lvl="0">
              <a:defRPr/>
            </a:pPr>
            <a:r>
              <a:rPr lang="cs-CZ" kern="0" dirty="0" smtClean="0"/>
              <a:t>Datum</a:t>
            </a:r>
            <a:r>
              <a:rPr lang="cs-CZ" kern="0" dirty="0"/>
              <a:t>: </a:t>
            </a:r>
            <a:r>
              <a:rPr lang="cs-CZ" kern="0" dirty="0" smtClean="0"/>
              <a:t>07.11.2011</a:t>
            </a:r>
            <a:endParaRPr lang="cs-CZ" kern="0" dirty="0"/>
          </a:p>
          <a:p>
            <a:pPr lvl="0">
              <a:defRPr/>
            </a:pPr>
            <a:r>
              <a:rPr lang="cs-CZ" kern="0" dirty="0"/>
              <a:t>Ročník: sedmý</a:t>
            </a:r>
          </a:p>
          <a:p>
            <a:pPr lvl="0">
              <a:defRPr/>
            </a:pPr>
            <a:r>
              <a:rPr lang="cs-CZ" kern="0" dirty="0"/>
              <a:t>Vzdělávací oblast: Člověk a společnost</a:t>
            </a:r>
          </a:p>
          <a:p>
            <a:pPr lvl="0">
              <a:defRPr/>
            </a:pPr>
            <a:r>
              <a:rPr lang="cs-CZ" kern="0" dirty="0"/>
              <a:t>Vzdělávací obor: </a:t>
            </a:r>
            <a:r>
              <a:rPr lang="cs-CZ" kern="0" dirty="0" smtClean="0"/>
              <a:t>Výchova k občanství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Název: </a:t>
            </a:r>
            <a:r>
              <a:rPr lang="cs-CZ" kern="0" dirty="0" smtClean="0"/>
              <a:t>Mezilidská komunikace I. 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Číslo operačního programu: </a:t>
            </a:r>
            <a:r>
              <a:rPr lang="cs-CZ" b="1" kern="0" dirty="0"/>
              <a:t>CZ.1.07/1.4.00/21.1693</a:t>
            </a:r>
          </a:p>
          <a:p>
            <a:pPr lvl="0">
              <a:defRPr/>
            </a:pPr>
            <a:r>
              <a:rPr lang="cs-CZ" kern="0" dirty="0"/>
              <a:t>Název projektu: </a:t>
            </a:r>
            <a:r>
              <a:rPr lang="cs-CZ" b="1" kern="0" dirty="0"/>
              <a:t>PRIMA ŠKOLA</a:t>
            </a:r>
            <a:endParaRPr lang="cs-CZ" sz="2000" b="1" kern="0" dirty="0"/>
          </a:p>
        </p:txBody>
      </p:sp>
      <p:sp>
        <p:nvSpPr>
          <p:cNvPr id="7" name="Obdélník 6"/>
          <p:cNvSpPr/>
          <p:nvPr/>
        </p:nvSpPr>
        <p:spPr>
          <a:xfrm>
            <a:off x="2285984" y="4143380"/>
            <a:ext cx="62353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MEZILIDSKÁ KOMUNIKACE I.</a:t>
            </a:r>
            <a:endParaRPr lang="cs-CZ" sz="4000" b="1" dirty="0"/>
          </a:p>
        </p:txBody>
      </p:sp>
      <p:pic>
        <p:nvPicPr>
          <p:cNvPr id="8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571501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Obdélník 8"/>
          <p:cNvSpPr/>
          <p:nvPr/>
        </p:nvSpPr>
        <p:spPr>
          <a:xfrm>
            <a:off x="2214546" y="5000636"/>
            <a:ext cx="585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Anotace: Aktivita je určena pro sedmý ročník ZŠ a slouží jako úvod do problematiky mezilidské komunikace.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5786" y="64291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Lekce slušného chování </a:t>
            </a:r>
            <a:endParaRPr lang="cs-CZ" sz="2800" b="1" dirty="0">
              <a:latin typeface="Comic Sans MS" pitchFamily="66" charset="0"/>
            </a:endParaRPr>
          </a:p>
        </p:txBody>
      </p:sp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000372"/>
            <a:ext cx="415766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válný popisek 7"/>
          <p:cNvSpPr/>
          <p:nvPr/>
        </p:nvSpPr>
        <p:spPr>
          <a:xfrm>
            <a:off x="3071802" y="1428736"/>
            <a:ext cx="2357454" cy="19288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428992" y="1714488"/>
            <a:ext cx="19288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ČAU LIDI, SEM PŘIŠEL, ABYCH  PŘEDNESL NÁVRH NA PRODEJ TÝ TOVÁRNY.</a:t>
            </a:r>
            <a:endParaRPr lang="cs-CZ" i="1" dirty="0"/>
          </a:p>
        </p:txBody>
      </p:sp>
      <p:sp>
        <p:nvSpPr>
          <p:cNvPr id="10" name="Oválný popisek 9"/>
          <p:cNvSpPr/>
          <p:nvPr/>
        </p:nvSpPr>
        <p:spPr>
          <a:xfrm>
            <a:off x="5572132" y="1500174"/>
            <a:ext cx="1571636" cy="171451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715008" y="185736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DOBRÝ DEN, KOLEGO.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14348" y="428604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Lekce slušného chování </a:t>
            </a:r>
          </a:p>
          <a:p>
            <a:r>
              <a:rPr lang="cs-CZ" sz="2800" b="1" dirty="0" smtClean="0">
                <a:latin typeface="Comic Sans MS" pitchFamily="66" charset="0"/>
              </a:rPr>
              <a:t>			NÁVRHY NA OSLOVENÍ</a:t>
            </a:r>
          </a:p>
        </p:txBody>
      </p:sp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643314"/>
            <a:ext cx="415766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Oválný popisek 6"/>
          <p:cNvSpPr/>
          <p:nvPr/>
        </p:nvSpPr>
        <p:spPr>
          <a:xfrm>
            <a:off x="928662" y="1285860"/>
            <a:ext cx="3643338" cy="2643206"/>
          </a:xfrm>
          <a:prstGeom prst="wedgeEllipseCallout">
            <a:avLst>
              <a:gd name="adj1" fmla="val 21555"/>
              <a:gd name="adj2" fmla="val 663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85786" y="64291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Lekce slušného chování 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1571612"/>
            <a:ext cx="74295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Pokud potřebuji někoho oslovit, 			 použiji </a:t>
            </a:r>
            <a:r>
              <a:rPr lang="cs-CZ" sz="3200" b="1" dirty="0" smtClean="0">
                <a:latin typeface="Comic Sans MS" pitchFamily="66" charset="0"/>
              </a:rPr>
              <a:t>vykání</a:t>
            </a:r>
            <a:r>
              <a:rPr lang="cs-CZ" sz="3200" dirty="0" smtClean="0">
                <a:latin typeface="Comic Sans MS" pitchFamily="66" charset="0"/>
              </a:rPr>
              <a:t> nebo </a:t>
            </a:r>
            <a:r>
              <a:rPr lang="cs-CZ" sz="3200" b="1" dirty="0" smtClean="0">
                <a:latin typeface="Comic Sans MS" pitchFamily="66" charset="0"/>
              </a:rPr>
              <a:t>tykání</a:t>
            </a:r>
            <a:r>
              <a:rPr lang="cs-CZ" sz="3200" dirty="0" smtClean="0">
                <a:latin typeface="Comic Sans MS" pitchFamily="66" charset="0"/>
              </a:rPr>
              <a:t>?</a:t>
            </a:r>
          </a:p>
          <a:p>
            <a:endParaRPr lang="cs-CZ" sz="3200" dirty="0" smtClean="0">
              <a:latin typeface="Comic Sans MS" pitchFamily="66" charset="0"/>
            </a:endParaRPr>
          </a:p>
          <a:p>
            <a:endParaRPr lang="cs-CZ" sz="3200" dirty="0">
              <a:latin typeface="Comic Sans MS" pitchFamily="66" charset="0"/>
            </a:endParaRPr>
          </a:p>
          <a:p>
            <a:endParaRPr lang="cs-CZ" sz="3200" dirty="0" smtClean="0">
              <a:latin typeface="Comic Sans MS" pitchFamily="66" charset="0"/>
            </a:endParaRPr>
          </a:p>
          <a:p>
            <a:endParaRPr lang="cs-CZ" sz="3200" dirty="0" smtClean="0">
              <a:latin typeface="Comic Sans MS" pitchFamily="66" charset="0"/>
            </a:endParaRPr>
          </a:p>
          <a:p>
            <a:endParaRPr lang="cs-CZ" sz="3200" dirty="0">
              <a:latin typeface="Comic Sans MS" pitchFamily="66" charset="0"/>
            </a:endParaRPr>
          </a:p>
          <a:p>
            <a:r>
              <a:rPr lang="cs-CZ" sz="3200" dirty="0" smtClean="0">
                <a:latin typeface="Comic Sans MS" pitchFamily="66" charset="0"/>
              </a:rPr>
              <a:t>Tyto pojmy vysvětli. </a:t>
            </a:r>
          </a:p>
          <a:p>
            <a:endParaRPr lang="cs-CZ" sz="3200" dirty="0">
              <a:latin typeface="Comic Sans MS" pitchFamily="66" charset="0"/>
            </a:endParaRPr>
          </a:p>
          <a:p>
            <a:endParaRPr lang="cs-CZ" sz="3200" dirty="0">
              <a:latin typeface="Comic Sans MS" pitchFamily="66" charset="0"/>
            </a:endParaRPr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428868"/>
            <a:ext cx="2357454" cy="255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857496"/>
            <a:ext cx="3657600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 rot="20934778">
            <a:off x="594919" y="1164563"/>
            <a:ext cx="70009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„Tykání vyjadřuje přátelské a příbuzenské vztahy. Dospělí obyčejně tykají dětem. Když děti dosáhnou věku 18 let, začíná jim jejich okolí vykat.“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714348" y="642919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Poučení: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4876" y="2071678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„Vykání vzniklo ve starém Římě. V našich zemích se začalo používat v 15. století.“ 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21357339">
            <a:off x="4500562" y="4786322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„V 18. století se začalo používat tzv. onikání- oslovování ve 3. osobě , </a:t>
            </a:r>
          </a:p>
          <a:p>
            <a:r>
              <a:rPr lang="cs-CZ" dirty="0" smtClean="0">
                <a:latin typeface="Comic Sans MS" pitchFamily="66" charset="0"/>
              </a:rPr>
              <a:t>např. „Jim to ale sluší slečinko, mají nové šaty?“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218652">
            <a:off x="1095970" y="3368134"/>
            <a:ext cx="4857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„Používání vykání nebo tykání záleží na tom, jaký vztah k dané osobě máme. </a:t>
            </a:r>
          </a:p>
          <a:p>
            <a:r>
              <a:rPr lang="cs-CZ" dirty="0" smtClean="0">
                <a:latin typeface="Comic Sans MS" pitchFamily="66" charset="0"/>
              </a:rPr>
              <a:t>Vždy však musíme být zdvořilí.“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42976" y="4714884"/>
            <a:ext cx="1857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Dříve děti svým rodičům vykaly a není to tak dávno.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42910" y="571480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Tato lekce slušného chování byla příkladem mezilidské komunikace. 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rot="21125126">
            <a:off x="575891" y="1250625"/>
            <a:ext cx="5745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CO JE TO KOMUNIKACE?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643050"/>
            <a:ext cx="390207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864134"/>
            <a:ext cx="3857652" cy="256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14348" y="500042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Použité zdroje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 flipH="1">
            <a:off x="500030" y="1297151"/>
            <a:ext cx="814393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Klipart [ on-line] 2011 [cit. 2011-11-06]. Dostupné na www:</a:t>
            </a:r>
          </a:p>
          <a:p>
            <a:pPr>
              <a:buFontTx/>
              <a:buChar char="-"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pozadi</a:t>
            </a:r>
            <a:r>
              <a:rPr lang="cs-CZ" dirty="0" smtClean="0">
                <a:hlinkClick r:id="rId3"/>
              </a:rPr>
              <a:t>-CM079001903.aspx#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:MP900439159|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=komunikace&amp;ex=1#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:MP900284912|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>
                <a:hlinkClick r:id="rId5"/>
              </a:rPr>
              <a:t>http://office.</a:t>
            </a:r>
            <a:r>
              <a:rPr lang="cs-CZ" dirty="0" err="1" smtClean="0">
                <a:hlinkClick r:id="rId5"/>
              </a:rPr>
              <a:t>microsoft.com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cs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results.aspx</a:t>
            </a:r>
            <a:r>
              <a:rPr lang="cs-CZ" dirty="0" smtClean="0">
                <a:hlinkClick r:id="rId5"/>
              </a:rPr>
              <a:t>?ex=2&amp;</a:t>
            </a:r>
            <a:r>
              <a:rPr lang="cs-CZ" dirty="0" err="1" smtClean="0">
                <a:hlinkClick r:id="rId5"/>
              </a:rPr>
              <a:t>qu</a:t>
            </a:r>
            <a:r>
              <a:rPr lang="cs-CZ" dirty="0" smtClean="0">
                <a:hlinkClick r:id="rId5"/>
              </a:rPr>
              <a:t>=pozdrav#</a:t>
            </a:r>
            <a:r>
              <a:rPr lang="cs-CZ" dirty="0" err="1" smtClean="0">
                <a:hlinkClick r:id="rId5"/>
              </a:rPr>
              <a:t>ai</a:t>
            </a:r>
            <a:r>
              <a:rPr lang="cs-CZ" dirty="0" smtClean="0">
                <a:hlinkClick r:id="rId5"/>
              </a:rPr>
              <a:t>:MC900378745|</a:t>
            </a:r>
            <a:r>
              <a:rPr lang="cs-CZ" dirty="0" err="1" smtClean="0">
                <a:hlinkClick r:id="rId5"/>
              </a:rPr>
              <a:t>mt</a:t>
            </a:r>
            <a:r>
              <a:rPr lang="cs-CZ" dirty="0" smtClean="0">
                <a:hlinkClick r:id="rId5"/>
              </a:rPr>
              <a:t>:0|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>
                <a:hlinkClick r:id="rId6"/>
              </a:rPr>
              <a:t>http://office.</a:t>
            </a:r>
            <a:r>
              <a:rPr lang="cs-CZ" dirty="0" err="1" smtClean="0">
                <a:hlinkClick r:id="rId6"/>
              </a:rPr>
              <a:t>microsoft.com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cs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results.aspx</a:t>
            </a:r>
            <a:r>
              <a:rPr lang="cs-CZ" dirty="0" smtClean="0">
                <a:hlinkClick r:id="rId6"/>
              </a:rPr>
              <a:t>?</a:t>
            </a:r>
            <a:r>
              <a:rPr lang="cs-CZ" dirty="0" err="1" smtClean="0">
                <a:hlinkClick r:id="rId6"/>
              </a:rPr>
              <a:t>qu</a:t>
            </a:r>
            <a:r>
              <a:rPr lang="cs-CZ" dirty="0" smtClean="0">
                <a:hlinkClick r:id="rId6"/>
              </a:rPr>
              <a:t>=p%C5%99%C3%A1tel%C3%A9&amp;ex=1#</a:t>
            </a:r>
            <a:r>
              <a:rPr lang="cs-CZ" dirty="0" err="1" smtClean="0">
                <a:hlinkClick r:id="rId6"/>
              </a:rPr>
              <a:t>ai</a:t>
            </a:r>
            <a:r>
              <a:rPr lang="cs-CZ" dirty="0" smtClean="0">
                <a:hlinkClick r:id="rId6"/>
              </a:rPr>
              <a:t>:MP900262230|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>
                <a:hlinkClick r:id="rId7"/>
              </a:rPr>
              <a:t>http://office.</a:t>
            </a:r>
            <a:r>
              <a:rPr lang="cs-CZ" dirty="0" err="1" smtClean="0">
                <a:hlinkClick r:id="rId7"/>
              </a:rPr>
              <a:t>microsoft.com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cs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images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results.aspx</a:t>
            </a:r>
            <a:r>
              <a:rPr lang="cs-CZ" dirty="0" smtClean="0">
                <a:hlinkClick r:id="rId7"/>
              </a:rPr>
              <a:t>?</a:t>
            </a:r>
            <a:r>
              <a:rPr lang="cs-CZ" dirty="0" err="1" smtClean="0">
                <a:hlinkClick r:id="rId7"/>
              </a:rPr>
              <a:t>qu</a:t>
            </a:r>
            <a:r>
              <a:rPr lang="cs-CZ" dirty="0" smtClean="0">
                <a:hlinkClick r:id="rId7"/>
              </a:rPr>
              <a:t>=u+stolu&amp;ex=1#</a:t>
            </a:r>
            <a:r>
              <a:rPr lang="cs-CZ" dirty="0" err="1" smtClean="0">
                <a:hlinkClick r:id="rId7"/>
              </a:rPr>
              <a:t>ai</a:t>
            </a:r>
            <a:r>
              <a:rPr lang="cs-CZ" dirty="0" smtClean="0">
                <a:hlinkClick r:id="rId7"/>
              </a:rPr>
              <a:t>:MP900401017|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>
                <a:hlinkClick r:id="rId8"/>
              </a:rPr>
              <a:t>http://office.</a:t>
            </a:r>
            <a:r>
              <a:rPr lang="cs-CZ" dirty="0" err="1" smtClean="0">
                <a:hlinkClick r:id="rId8"/>
              </a:rPr>
              <a:t>microsoft.com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cs</a:t>
            </a:r>
            <a:r>
              <a:rPr lang="cs-CZ" dirty="0" smtClean="0">
                <a:hlinkClick r:id="rId8"/>
              </a:rPr>
              <a:t>-</a:t>
            </a:r>
            <a:r>
              <a:rPr lang="cs-CZ" dirty="0" err="1" smtClean="0">
                <a:hlinkClick r:id="rId8"/>
              </a:rPr>
              <a:t>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results.aspx</a:t>
            </a:r>
            <a:r>
              <a:rPr lang="cs-CZ" dirty="0" smtClean="0">
                <a:hlinkClick r:id="rId8"/>
              </a:rPr>
              <a:t>?</a:t>
            </a:r>
            <a:r>
              <a:rPr lang="cs-CZ" dirty="0" err="1" smtClean="0">
                <a:hlinkClick r:id="rId8"/>
              </a:rPr>
              <a:t>qu</a:t>
            </a:r>
            <a:r>
              <a:rPr lang="cs-CZ" dirty="0" smtClean="0">
                <a:hlinkClick r:id="rId8"/>
              </a:rPr>
              <a:t>=cesta&amp;ex=1#</a:t>
            </a:r>
            <a:r>
              <a:rPr lang="cs-CZ" dirty="0" err="1" smtClean="0">
                <a:hlinkClick r:id="rId8"/>
              </a:rPr>
              <a:t>ai</a:t>
            </a:r>
            <a:r>
              <a:rPr lang="cs-CZ" dirty="0" smtClean="0">
                <a:hlinkClick r:id="rId8"/>
              </a:rPr>
              <a:t>:MP900434089|</a:t>
            </a: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endParaRPr lang="cs-CZ" dirty="0" smtClean="0"/>
          </a:p>
          <a:p>
            <a:r>
              <a:rPr lang="cs-CZ" dirty="0"/>
              <a:t>Kolektiv autorů. </a:t>
            </a:r>
            <a:r>
              <a:rPr lang="cs-CZ" i="1" dirty="0"/>
              <a:t>Základy slušného chování pro děti</a:t>
            </a:r>
            <a:r>
              <a:rPr lang="cs-CZ" dirty="0"/>
              <a:t>. 1. </a:t>
            </a:r>
            <a:r>
              <a:rPr lang="cs-CZ" dirty="0" err="1"/>
              <a:t>vyd</a:t>
            </a:r>
            <a:r>
              <a:rPr lang="cs-CZ" dirty="0"/>
              <a:t>. Praha : </a:t>
            </a:r>
            <a:r>
              <a:rPr lang="cs-CZ" dirty="0" err="1"/>
              <a:t>Svojtka</a:t>
            </a:r>
            <a:r>
              <a:rPr lang="cs-CZ" dirty="0"/>
              <a:t> </a:t>
            </a:r>
            <a:r>
              <a:rPr lang="en-US" dirty="0"/>
              <a:t>&amp;</a:t>
            </a:r>
            <a:r>
              <a:rPr lang="cs-CZ" dirty="0"/>
              <a:t> Co, 2011. s. </a:t>
            </a:r>
            <a:r>
              <a:rPr lang="cs-CZ" dirty="0" smtClean="0"/>
              <a:t>20. </a:t>
            </a:r>
            <a:r>
              <a:rPr lang="cs-CZ" dirty="0"/>
              <a:t>ISBN </a:t>
            </a:r>
            <a:r>
              <a:rPr lang="cs-CZ" dirty="0" smtClean="0"/>
              <a:t>978-80-256-0198-1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14348" y="500042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Shrnutí</a:t>
            </a:r>
            <a:endParaRPr lang="cs-CZ" sz="3600" b="1" dirty="0"/>
          </a:p>
        </p:txBody>
      </p:sp>
      <p:sp>
        <p:nvSpPr>
          <p:cNvPr id="6" name="Zástupný symbol pro text 4"/>
          <p:cNvSpPr txBox="1">
            <a:spLocks/>
          </p:cNvSpPr>
          <p:nvPr/>
        </p:nvSpPr>
        <p:spPr>
          <a:xfrm>
            <a:off x="530352" y="1214422"/>
            <a:ext cx="8256490" cy="550072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Anotace	 	</a:t>
            </a:r>
            <a:r>
              <a:rPr lang="cs-CZ" sz="3400" dirty="0" smtClean="0"/>
              <a:t>Aktivita </a:t>
            </a:r>
            <a:r>
              <a:rPr lang="it-IT" sz="3400" dirty="0" smtClean="0"/>
              <a:t>je určena pro sedmý ročník ZŠ a </a:t>
            </a:r>
            <a:r>
              <a:rPr lang="cs-CZ" sz="3400" dirty="0" smtClean="0"/>
              <a:t>slouží </a:t>
            </a:r>
            <a:r>
              <a:rPr lang="cs-CZ" sz="3400" dirty="0" smtClean="0"/>
              <a:t>jako úvod </a:t>
            </a:r>
            <a:endParaRPr lang="cs-CZ" sz="3400" dirty="0" smtClean="0"/>
          </a:p>
          <a:p>
            <a:pPr marL="342900" indent="-342900">
              <a:spcBef>
                <a:spcPct val="20000"/>
              </a:spcBef>
            </a:pPr>
            <a:r>
              <a:rPr lang="cs-CZ" sz="3400" smtClean="0"/>
              <a:t>	</a:t>
            </a:r>
            <a:r>
              <a:rPr lang="cs-CZ" sz="3400" smtClean="0"/>
              <a:t>			</a:t>
            </a:r>
            <a:r>
              <a:rPr lang="cs-CZ" sz="3400" smtClean="0"/>
              <a:t>do </a:t>
            </a:r>
            <a:r>
              <a:rPr lang="cs-CZ" sz="3400" dirty="0" smtClean="0"/>
              <a:t>problematiky</a:t>
            </a:r>
            <a:r>
              <a:rPr lang="cs-CZ" sz="3400" dirty="0"/>
              <a:t> </a:t>
            </a:r>
            <a:r>
              <a:rPr lang="cs-CZ" sz="3400" smtClean="0"/>
              <a:t>mezilidské </a:t>
            </a:r>
            <a:r>
              <a:rPr lang="cs-CZ" sz="3400" smtClean="0"/>
              <a:t>komunikace</a:t>
            </a:r>
            <a:r>
              <a:rPr lang="cs-CZ" sz="3400" dirty="0" smtClean="0"/>
              <a:t>.</a:t>
            </a:r>
            <a:r>
              <a:rPr kumimoji="0" lang="cs-CZ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Autor		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Mgr. Sandra Tichá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Jazyk			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Če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ština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Očekávaný výstup	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Žáci znají</a:t>
            </a:r>
            <a:r>
              <a:rPr lang="cs-CZ" sz="3200" dirty="0"/>
              <a:t> </a:t>
            </a:r>
            <a:r>
              <a:rPr lang="cs-CZ" sz="3200" dirty="0" smtClean="0"/>
              <a:t>ze základů slušného chování, jakým způsobem hovoříme 			s různými lidmi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 Žáci chápou význam komunikace.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Klíčová slova		</a:t>
            </a:r>
            <a:r>
              <a:rPr lang="cs-CZ" sz="3200" dirty="0" smtClean="0"/>
              <a:t>oslovení, slušné chování, komunikace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Druh učebního materiálu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prezentace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Druh </a:t>
            </a: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interaktivity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aktivita, výklad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Cílová skupina		</a:t>
            </a:r>
            <a:r>
              <a:rPr lang="cs-CZ" sz="3200" dirty="0"/>
              <a:t>ž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ák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Stupeň a typ vzdělávání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základní vzdělávání – druhý stupeň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Typická věková skupina	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12 – 13 let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Celková velikost		</a:t>
            </a:r>
            <a:r>
              <a:rPr lang="cs-CZ" sz="3200" dirty="0" smtClean="0"/>
              <a:t>1558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kB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14348" y="500042"/>
            <a:ext cx="785818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Metodická poznámka</a:t>
            </a:r>
            <a:endParaRPr lang="cs-CZ" sz="3600" b="1" dirty="0"/>
          </a:p>
          <a:p>
            <a:r>
              <a:rPr lang="cs-CZ" sz="2400" dirty="0" smtClean="0"/>
              <a:t>Prezentaci je možné použít jako velmi krátký úvod do tématu „Mezilidská komunikace“.</a:t>
            </a:r>
          </a:p>
          <a:p>
            <a:r>
              <a:rPr lang="cs-CZ" sz="2400" dirty="0" smtClean="0"/>
              <a:t>Snímek  2 – Ukázka situace- Diskuze o tom, co je na snímku špatně z hlediska slušného chování.</a:t>
            </a:r>
          </a:p>
          <a:p>
            <a:r>
              <a:rPr lang="cs-CZ" sz="2400" dirty="0" smtClean="0"/>
              <a:t>Snímek 3 – Žáci chodí psát návrhy, jak by bylo možné situaci napravit, jak se chovat správně/slušně.</a:t>
            </a:r>
          </a:p>
          <a:p>
            <a:r>
              <a:rPr lang="cs-CZ" sz="2400" dirty="0" smtClean="0"/>
              <a:t>Snímek 4 – Vysvětlení pojmů- používáme v běžných situacích tykání i vykání. Diskuze, co chápeme pod pojmy „vykat“ a „tykat“. Je možné přehrát scénky, žáci sehrají situace, kdy si tykají a kdy vykají, ostatní mohou hádat.</a:t>
            </a:r>
          </a:p>
          <a:p>
            <a:r>
              <a:rPr lang="cs-CZ" sz="2400" dirty="0" smtClean="0"/>
              <a:t>Snímek 5 – Poučení, zajímavosti týkající se daných pojmů- výkladová část.</a:t>
            </a:r>
          </a:p>
          <a:p>
            <a:r>
              <a:rPr lang="cs-CZ" sz="2400" dirty="0" smtClean="0"/>
              <a:t>Snímek 6 – Diskuze- Co je to komunikace? Jak můžeme chápat tento pojem.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384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Dalibor</dc:creator>
  <cp:lastModifiedBy>Základní škola Ostrovní</cp:lastModifiedBy>
  <cp:revision>26</cp:revision>
  <dcterms:created xsi:type="dcterms:W3CDTF">2011-11-06T23:52:47Z</dcterms:created>
  <dcterms:modified xsi:type="dcterms:W3CDTF">2012-03-08T09:09:09Z</dcterms:modified>
</cp:coreProperties>
</file>