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57" r:id="rId4"/>
    <p:sldId id="261" r:id="rId5"/>
    <p:sldId id="262" r:id="rId6"/>
    <p:sldId id="263" r:id="rId7"/>
    <p:sldId id="265" r:id="rId8"/>
    <p:sldId id="266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2E97"/>
    <a:srgbClr val="1F25A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5AFEA04-7D98-4DD4-B379-AC2E8C40A00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E22C04D-CC1A-4B31-87BF-85CD08C01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32656"/>
            <a:ext cx="5051425" cy="1020763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2547888" y="1240623"/>
            <a:ext cx="411234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943634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EU_42_sada 1_28_M_Měření 1_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Lich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9116881"/>
              </p:ext>
            </p:extLst>
          </p:nvPr>
        </p:nvGraphicFramePr>
        <p:xfrm>
          <a:off x="1403648" y="1988839"/>
          <a:ext cx="6480720" cy="4464499"/>
        </p:xfrm>
        <a:graphic>
          <a:graphicData uri="http://schemas.openxmlformats.org/drawingml/2006/table">
            <a:tbl>
              <a:tblPr/>
              <a:tblGrid>
                <a:gridCol w="1530814"/>
                <a:gridCol w="4949906"/>
              </a:tblGrid>
              <a:tr h="245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6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Mgr. Eva Lichá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Calibri"/>
                          <a:cs typeface="Times New Roman"/>
                        </a:rPr>
                        <a:t>Prezentace vede v krocích k výrobě herního plánu s využitím znalostí rýsování čtverce a kružnice.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3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atin typeface="Calibri"/>
                          <a:ea typeface="Calibri"/>
                          <a:cs typeface="Times New Roman"/>
                        </a:rPr>
                        <a:t>Tematická oblast/téma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Matematika / Geometrie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7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Výsledky vzdělávání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07950" indent="-107950" algn="l">
                        <a:spcBef>
                          <a:spcPts val="300"/>
                        </a:spcBef>
                        <a:spcAft>
                          <a:spcPts val="0"/>
                        </a:spcAft>
                        <a:tabLst>
                          <a:tab pos="107950" algn="l"/>
                          <a:tab pos="449580" algn="l"/>
                        </a:tabLst>
                      </a:pPr>
                      <a:r>
                        <a:rPr lang="cs-CZ" sz="1000" dirty="0">
                          <a:latin typeface="Calibri"/>
                          <a:ea typeface="Times New Roman"/>
                        </a:rPr>
                        <a:t>žák by měl: </a:t>
                      </a:r>
                      <a:endParaRPr lang="cs-CZ" sz="1000" dirty="0" smtClean="0">
                        <a:latin typeface="Times New Roman"/>
                        <a:ea typeface="Times New Roman"/>
                      </a:endParaRPr>
                    </a:p>
                    <a:p>
                      <a:pPr marL="107950" indent="-107950" algn="l">
                        <a:spcBef>
                          <a:spcPts val="300"/>
                        </a:spcBef>
                        <a:spcAft>
                          <a:spcPts val="0"/>
                        </a:spcAft>
                        <a:tabLst>
                          <a:tab pos="107950" algn="l"/>
                          <a:tab pos="449580" algn="l"/>
                        </a:tabLst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</a:rPr>
                        <a:t>- </a:t>
                      </a:r>
                      <a:r>
                        <a:rPr lang="cs-CZ" sz="1000" dirty="0">
                          <a:latin typeface="Calibri"/>
                          <a:ea typeface="Times New Roman"/>
                        </a:rPr>
                        <a:t>umět pracovat s pravítkem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  <a:p>
                      <a:r>
                        <a:rPr lang="cs-CZ" sz="1000" dirty="0">
                          <a:latin typeface="Calibri"/>
                          <a:ea typeface="Times New Roman"/>
                        </a:rPr>
                        <a:t>- </a:t>
                      </a:r>
                      <a:r>
                        <a:rPr kumimoji="0" lang="cs-CZ" sz="10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rozeznávat geometrické útvary: trojúhelník, čtverec, obdélník, kruh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kumimoji="0" lang="cs-CZ" sz="10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zdokonalovat grafický projev a rýsovací dovednosti, osvojovat si návyky </a:t>
                      </a:r>
                    </a:p>
                    <a:p>
                      <a:pPr>
                        <a:buFontTx/>
                        <a:buNone/>
                      </a:pPr>
                      <a:r>
                        <a:rPr kumimoji="0" lang="cs-CZ" sz="10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při rýsování</a:t>
                      </a:r>
                      <a:endParaRPr lang="cs-CZ" sz="400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16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Klíčová slova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291080" algn="ctr"/>
                        </a:tabLs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Měření,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centimetr,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čtverec, kružnice, kruh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Druh učebního materiálu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PPT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7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Typ vzdělávání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Střední vzdělávání, 1. ročník Praktické školy jednoleté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latin typeface="Calibri"/>
                          <a:ea typeface="Calibri"/>
                          <a:cs typeface="Times New Roman"/>
                        </a:rPr>
                        <a:t>Ověřeno</a:t>
                      </a:r>
                      <a:endParaRPr lang="cs-CZ" sz="9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2013, Třída: I. PRŠ 1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atin typeface="Calibri"/>
                          <a:ea typeface="Calibri"/>
                          <a:cs typeface="Times New Roman"/>
                        </a:rPr>
                        <a:t>Zdroj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foto 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archiv autorky</a:t>
                      </a:r>
                      <a:endParaRPr lang="cs-CZ" sz="9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425" marR="5842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3" cstate="print"/>
          <a:srcRect l="86358" t="1893" r="1904" b="1915"/>
          <a:stretch>
            <a:fillRect/>
          </a:stretch>
        </p:blipFill>
        <p:spPr bwMode="auto">
          <a:xfrm>
            <a:off x="8028384" y="0"/>
            <a:ext cx="1115616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533400"/>
            <a:ext cx="5040560" cy="2868168"/>
          </a:xfr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/>
          <a:lstStyle/>
          <a:p>
            <a:r>
              <a:rPr lang="cs-CZ" sz="8000" dirty="0" smtClean="0"/>
              <a:t>MĚŘENÍ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3539864"/>
            <a:ext cx="5040560" cy="1101248"/>
          </a:xfr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/>
          <a:lstStyle/>
          <a:p>
            <a:r>
              <a:rPr lang="cs-CZ" dirty="0" smtClean="0"/>
              <a:t>Výroba hry s využitím znalostí rýsování čtverce a kružnice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Příprava pomůcek: pravítko, kružítko, barevné papíry, karton, nůžky, řezač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Petr\Plocha\květen 2013\P516092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714488"/>
            <a:ext cx="4000529" cy="3000396"/>
          </a:xfrm>
          <a:prstGeom prst="rect">
            <a:avLst/>
          </a:prstGeom>
          <a:noFill/>
          <a:ln w="28575"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1028" name="Picture 4" descr="C:\Documents and Settings\Petr\Plocha\květen 2013\P5160927.JPG"/>
          <p:cNvPicPr>
            <a:picLocks noChangeAspect="1" noChangeArrowheads="1"/>
          </p:cNvPicPr>
          <p:nvPr/>
        </p:nvPicPr>
        <p:blipFill>
          <a:blip r:embed="rId4" cstate="print"/>
          <a:srcRect l="3007" t="4009" r="768" b="3791"/>
          <a:stretch>
            <a:fillRect/>
          </a:stretch>
        </p:blipFill>
        <p:spPr bwMode="auto">
          <a:xfrm>
            <a:off x="543518" y="2214554"/>
            <a:ext cx="4671424" cy="33575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1029" name="Picture 5" descr="C:\Documents and Settings\Petr\Plocha\květen 2013\P5160924.JPG"/>
          <p:cNvPicPr>
            <a:picLocks noChangeAspect="1" noChangeArrowheads="1"/>
          </p:cNvPicPr>
          <p:nvPr/>
        </p:nvPicPr>
        <p:blipFill>
          <a:blip r:embed="rId5" cstate="print"/>
          <a:srcRect l="27442" t="1893" r="31218" b="16945"/>
          <a:stretch>
            <a:fillRect/>
          </a:stretch>
        </p:blipFill>
        <p:spPr bwMode="auto">
          <a:xfrm>
            <a:off x="5000628" y="3571876"/>
            <a:ext cx="1794777" cy="264320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Naměříme a vystřihneme čtverec o stranách 40 x 40 cm.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etr\Plocha\květen 2013\P517094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857364"/>
            <a:ext cx="4476782" cy="33575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2052" name="Picture 4" descr="C:\Documents and Settings\Petr\Plocha\květen 2013\P517094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05328" y="2786058"/>
            <a:ext cx="4190330" cy="314327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Vytvoříme čtyři kruhy o průměru 8 cm ve dvou rozdílných barvách.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etr\Plocha\květen 2013\P516092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75805" y="1782373"/>
            <a:ext cx="6001789" cy="450134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1463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Jako podklad řízneme z kartonu čtverec </a:t>
            </a:r>
            <a:b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40 x 40 cm. 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etr\Plocha\květen 2013\P516092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00306"/>
            <a:ext cx="3810027" cy="28575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4100" name="Picture 4" descr="C:\Documents and Settings\Petr\Plocha\květen 2013\P517095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3184">
            <a:off x="4552028" y="1727406"/>
            <a:ext cx="2714644" cy="2036323"/>
          </a:xfrm>
          <a:prstGeom prst="rect">
            <a:avLst/>
          </a:prstGeom>
          <a:noFill/>
          <a:ln w="28575"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4099" name="Picture 3" descr="C:\Documents and Settings\Petr\Plocha\květen 2013\P5160926.JPG"/>
          <p:cNvPicPr>
            <a:picLocks noChangeAspect="1" noChangeArrowheads="1"/>
          </p:cNvPicPr>
          <p:nvPr/>
        </p:nvPicPr>
        <p:blipFill>
          <a:blip r:embed="rId5" cstate="print"/>
          <a:srcRect l="3352" r="6144" b="6159"/>
          <a:stretch>
            <a:fillRect/>
          </a:stretch>
        </p:blipFill>
        <p:spPr bwMode="auto">
          <a:xfrm>
            <a:off x="4357686" y="3214686"/>
            <a:ext cx="3857652" cy="300039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Naměříme a vystřihneme devět </a:t>
            </a:r>
            <a:r>
              <a:rPr lang="cs-CZ" sz="2400" cap="none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kruhů </a:t>
            </a:r>
            <a:br>
              <a:rPr lang="cs-CZ" sz="2400" cap="none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sz="2400" cap="none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 </a:t>
            </a:r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průměru 8 </a:t>
            </a:r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cm.</a:t>
            </a:r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etr\Plocha\květen 2013\P516093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785926"/>
            <a:ext cx="4143383" cy="3107537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chemeClr val="tx1">
                <a:lumMod val="85000"/>
                <a:lumOff val="1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3" name="Picture 3" descr="C:\Documents and Settings\Petr\Plocha\květen 2013\P516093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3214686"/>
            <a:ext cx="4095094" cy="3071834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chemeClr val="tx1">
                <a:lumMod val="85000"/>
                <a:lumOff val="1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</a:t>
            </a:r>
            <a:r>
              <a:rPr lang="cs-CZ" sz="2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alepíme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na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podlepený barevný papír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/>
            </a:r>
            <a:b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ve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třech řadách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 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třech sloupcích.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etr\Plocha\květen 2013\P516093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75805" y="1782373"/>
            <a:ext cx="6001789" cy="450134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Hra začíná položením kruhu jedné barvy na libovolné místo kromě středového bodu.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7170" name="Picture 2" descr="C:\Documents and Settings\Petr\Plocha\květen 2013\P516093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75805" y="1782373"/>
            <a:ext cx="6001789" cy="450134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cxnSp>
        <p:nvCxnSpPr>
          <p:cNvPr id="14" name="Přímá spojovací čára 13"/>
          <p:cNvCxnSpPr/>
          <p:nvPr/>
        </p:nvCxnSpPr>
        <p:spPr>
          <a:xfrm rot="16200000" flipH="1">
            <a:off x="4716016" y="4221088"/>
            <a:ext cx="1214446" cy="121444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0800000" flipV="1">
            <a:off x="4716016" y="4293096"/>
            <a:ext cx="1214446" cy="114300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květen 2013\P5170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cap="none" spc="150" dirty="0" smtClean="0">
                <a:ln w="3810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Pokládání barevných kruhů probíhá střídavě, výhercem je hráč se třemi vlastními barvami vedle se (za sebou).</a:t>
            </a:r>
            <a:endParaRPr lang="cs-CZ" sz="2400" b="1" cap="none" spc="150" dirty="0">
              <a:ln w="3810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8194" name="Picture 2" descr="C:\Documents and Settings\Petr\Plocha\květen 2013\P516093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75805" y="1782373"/>
            <a:ext cx="6001789" cy="4501342"/>
          </a:xfrm>
          <a:prstGeom prst="rect">
            <a:avLst/>
          </a:prstGeom>
          <a:noFill/>
          <a:ln w="28575"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7" name="Obousměrná vodorovná šipka 6"/>
          <p:cNvSpPr/>
          <p:nvPr/>
        </p:nvSpPr>
        <p:spPr>
          <a:xfrm rot="19009570">
            <a:off x="2731080" y="3892590"/>
            <a:ext cx="3589023" cy="477379"/>
          </a:xfrm>
          <a:prstGeom prst="left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203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MĚŘENÍ</vt:lpstr>
      <vt:lpstr>Příprava pomůcek: pravítko, kružítko, barevné papíry, karton, nůžky, řezač</vt:lpstr>
      <vt:lpstr>Naměříme a vystřihneme čtverec o stranách 40 x 40 cm.</vt:lpstr>
      <vt:lpstr>Vytvoříme čtyři kruhy o průměru 8 cm ve dvou rozdílných barvách.</vt:lpstr>
      <vt:lpstr>Jako podklad řízneme z kartonu čtverec  40 x 40 cm. </vt:lpstr>
      <vt:lpstr>Naměříme a vystřihneme devět kruhů  o průměru 8 cm.</vt:lpstr>
      <vt:lpstr>Nalepíme na podlepený barevný papír  ve třech řadách a třech sloupcích.</vt:lpstr>
      <vt:lpstr>Hra začíná položením kruhu jedné barvy na libovolné místo kromě středového bodu.</vt:lpstr>
      <vt:lpstr>Pokládání barevných kruhů probíhá střídavě, výhercem je hráč se třemi vlastními barvami vedle se (za sebou).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Učitel</cp:lastModifiedBy>
  <cp:revision>35</cp:revision>
  <dcterms:created xsi:type="dcterms:W3CDTF">2013-05-19T06:14:17Z</dcterms:created>
  <dcterms:modified xsi:type="dcterms:W3CDTF">2013-06-20T07:26:25Z</dcterms:modified>
</cp:coreProperties>
</file>