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76737-BAA0-4077-9236-5221A6AB53BC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EFF6B-9706-45ED-A3E8-6699D3233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954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76737-BAA0-4077-9236-5221A6AB53BC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EFF6B-9706-45ED-A3E8-6699D3233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342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76737-BAA0-4077-9236-5221A6AB53BC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EFF6B-9706-45ED-A3E8-6699D3233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765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76737-BAA0-4077-9236-5221A6AB53BC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EFF6B-9706-45ED-A3E8-6699D3233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57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76737-BAA0-4077-9236-5221A6AB53BC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EFF6B-9706-45ED-A3E8-6699D3233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7696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76737-BAA0-4077-9236-5221A6AB53BC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EFF6B-9706-45ED-A3E8-6699D3233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099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76737-BAA0-4077-9236-5221A6AB53BC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EFF6B-9706-45ED-A3E8-6699D3233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186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76737-BAA0-4077-9236-5221A6AB53BC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EFF6B-9706-45ED-A3E8-6699D3233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926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76737-BAA0-4077-9236-5221A6AB53BC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EFF6B-9706-45ED-A3E8-6699D3233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87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76737-BAA0-4077-9236-5221A6AB53BC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EFF6B-9706-45ED-A3E8-6699D3233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030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76737-BAA0-4077-9236-5221A6AB53BC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EFF6B-9706-45ED-A3E8-6699D3233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343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576737-BAA0-4077-9236-5221A6AB53BC}" type="datetimeFigureOut">
              <a:rPr lang="cs-CZ" smtClean="0"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EFF6B-9706-45ED-A3E8-6699D3233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2068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36672" y="188640"/>
            <a:ext cx="8388945" cy="6552997"/>
            <a:chOff x="395536" y="290104"/>
            <a:chExt cx="8388945" cy="6552997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727385460"/>
                </p:ext>
              </p:extLst>
            </p:nvPr>
          </p:nvGraphicFramePr>
          <p:xfrm>
            <a:off x="395536" y="1268760"/>
            <a:ext cx="8388945" cy="3491703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VY_32_INOVACE_I_ČJ2_5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Ilona Hatašová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Tematický okruh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</a:t>
                        </a: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11. 3. 2013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8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Žáci si </a:t>
                        </a:r>
                        <a:r>
                          <a:rPr kumimoji="0" lang="cs-CZ" sz="18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procvičují pravopis vyjmenovaných slov.</a:t>
                        </a:r>
                        <a:endPara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3993" y="5555448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9330" y="290104"/>
              <a:ext cx="1440160" cy="821625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57523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Segoe Print" pitchFamily="2" charset="0"/>
              </a:rPr>
              <a:t>VYJMENOVANÁ SLOVA PO L</a:t>
            </a:r>
            <a:endParaRPr lang="cs-CZ" dirty="0">
              <a:latin typeface="Segoe Print" pitchFamily="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 3.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1784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463473"/>
              </p:ext>
            </p:extLst>
          </p:nvPr>
        </p:nvGraphicFramePr>
        <p:xfrm>
          <a:off x="251520" y="1052736"/>
          <a:ext cx="5404048" cy="259588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507504"/>
                <a:gridCol w="504056"/>
                <a:gridCol w="500608"/>
                <a:gridCol w="504056"/>
                <a:gridCol w="504056"/>
                <a:gridCol w="432048"/>
                <a:gridCol w="504056"/>
                <a:gridCol w="432048"/>
                <a:gridCol w="504056"/>
                <a:gridCol w="504056"/>
                <a:gridCol w="50750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!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897" y="116632"/>
            <a:ext cx="87822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tabulce vyškrtej  vyjmenovaná slova.</a:t>
            </a:r>
            <a:br>
              <a:rPr lang="cs-CZ" sz="2400" dirty="0" smtClean="0"/>
            </a:br>
            <a:r>
              <a:rPr lang="cs-CZ" sz="2400" dirty="0" smtClean="0"/>
              <a:t>Ze zbylých písmen sestav tajenku.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4825009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JEDNOSLABIČNÁ :</a:t>
            </a:r>
          </a:p>
          <a:p>
            <a:endParaRPr lang="cs-CZ" dirty="0" smtClean="0"/>
          </a:p>
        </p:txBody>
      </p:sp>
      <p:cxnSp>
        <p:nvCxnSpPr>
          <p:cNvPr id="8" name="Přímá spojnice 7"/>
          <p:cNvCxnSpPr/>
          <p:nvPr/>
        </p:nvCxnSpPr>
        <p:spPr>
          <a:xfrm>
            <a:off x="1942131" y="6280124"/>
            <a:ext cx="67687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42131" y="5157192"/>
            <a:ext cx="67687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942131" y="5720805"/>
            <a:ext cx="67687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5868143" y="1080295"/>
            <a:ext cx="291474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TAJENKA:</a:t>
            </a:r>
          </a:p>
          <a:p>
            <a:endParaRPr lang="cs-CZ" dirty="0"/>
          </a:p>
          <a:p>
            <a:r>
              <a:rPr lang="cs-CZ" sz="2400" dirty="0" smtClean="0"/>
              <a:t>     </a:t>
            </a:r>
            <a:endParaRPr lang="cs-CZ" dirty="0"/>
          </a:p>
          <a:p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5940152" y="2048074"/>
            <a:ext cx="277073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250483" y="3789040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Rozděl vyjmenovaná slova podle počtu slabik na: jednoslabičná, dvojslabičná a trojslabičná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65531" y="4794627"/>
            <a:ext cx="4934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MLÝN, PLYŠ 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70561" y="5397639"/>
            <a:ext cx="72734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PLYNOUT, PLÝTVAT, VZLYKAT, LÝKO, LYŽE, SLYŠET , LYSÝ, LÝTKO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74441" y="5951314"/>
            <a:ext cx="5990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POLYKAT, BLÝSKAT SE, PELYNĚK</a:t>
            </a: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76664" y="1572738"/>
            <a:ext cx="298782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UMÍŠ VÝBORNĚ !</a:t>
            </a:r>
          </a:p>
          <a:p>
            <a:endParaRPr lang="cs-CZ" dirty="0"/>
          </a:p>
        </p:txBody>
      </p:sp>
      <p:graphicFrame>
        <p:nvGraphicFramePr>
          <p:cNvPr id="1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93205112"/>
              </p:ext>
            </p:extLst>
          </p:nvPr>
        </p:nvGraphicFramePr>
        <p:xfrm>
          <a:off x="277913" y="986117"/>
          <a:ext cx="5473642" cy="277368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514368"/>
                <a:gridCol w="510873"/>
                <a:gridCol w="507379"/>
                <a:gridCol w="510873"/>
                <a:gridCol w="510873"/>
                <a:gridCol w="437892"/>
                <a:gridCol w="510873"/>
                <a:gridCol w="437892"/>
                <a:gridCol w="510873"/>
                <a:gridCol w="510873"/>
                <a:gridCol w="51087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FF00"/>
                          </a:solidFill>
                        </a:rPr>
                        <a:t>U</a:t>
                      </a:r>
                      <a:endParaRPr lang="cs-CZ" sz="20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FF00"/>
                          </a:solidFill>
                        </a:rPr>
                        <a:t>M</a:t>
                      </a:r>
                      <a:endParaRPr lang="cs-CZ" sz="20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FF00"/>
                          </a:solidFill>
                        </a:rPr>
                        <a:t>Í</a:t>
                      </a:r>
                      <a:endParaRPr lang="cs-CZ" sz="20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FF00"/>
                          </a:solidFill>
                        </a:rPr>
                        <a:t>Š</a:t>
                      </a:r>
                      <a:endParaRPr lang="cs-CZ" sz="20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FF00"/>
                          </a:solidFill>
                        </a:rPr>
                        <a:t>V</a:t>
                      </a:r>
                      <a:endParaRPr lang="cs-CZ" sz="20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FF00"/>
                          </a:solidFill>
                        </a:rPr>
                        <a:t>Ý</a:t>
                      </a:r>
                      <a:endParaRPr lang="cs-CZ" sz="20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FF00"/>
                          </a:solidFill>
                        </a:rPr>
                        <a:t>B</a:t>
                      </a:r>
                      <a:endParaRPr lang="cs-CZ" sz="20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FF00"/>
                          </a:solidFill>
                        </a:rPr>
                        <a:t>O</a:t>
                      </a:r>
                      <a:endParaRPr lang="cs-CZ" sz="20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FF00"/>
                          </a:solidFill>
                        </a:rPr>
                        <a:t>R</a:t>
                      </a:r>
                      <a:endParaRPr lang="cs-CZ" sz="20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FF00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FF00"/>
                          </a:solidFill>
                        </a:rPr>
                        <a:t>Ě</a:t>
                      </a:r>
                      <a:endParaRPr lang="cs-CZ" sz="20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FF00"/>
                          </a:solidFill>
                        </a:rPr>
                        <a:t>!</a:t>
                      </a:r>
                      <a:endParaRPr lang="cs-CZ" sz="20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+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+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214295" y="5397639"/>
            <a:ext cx="18112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DVOJSLABIČNÁ :</a:t>
            </a:r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0483" y="5969076"/>
            <a:ext cx="18112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TROJSLABIČNÁ </a:t>
            </a:r>
            <a:r>
              <a:rPr lang="cs-CZ" dirty="0"/>
              <a:t>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753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3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621469" y="1399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PŘESMYČKY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836712"/>
            <a:ext cx="8229600" cy="406104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NÝML          LOÝK         PŠLY        EŽLY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KATYZVL         KALYTPO            ŠESTYL   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97614" y="141228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MLÝN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                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16357" y="1397237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LÝKO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6621" y="139663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PLYŠ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8789" y="141228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LYŽE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05626" y="249289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VZLYKAT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37874" y="257214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POLYKAT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70757" y="2607293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SLYŠET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7306" y="3195536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Utvořte dvojice slov</a:t>
            </a:r>
            <a:r>
              <a:rPr lang="cs-CZ" sz="3200" dirty="0"/>
              <a:t> </a:t>
            </a:r>
            <a:r>
              <a:rPr lang="cs-CZ" sz="3200" dirty="0" smtClean="0"/>
              <a:t>opačného významu.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58547" y="3755471"/>
            <a:ext cx="35441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vzdálený          </a:t>
            </a:r>
            <a:r>
              <a:rPr lang="cs-CZ" sz="2800" b="1" dirty="0" smtClean="0"/>
              <a:t>-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961594" y="3780311"/>
            <a:ext cx="38190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blízký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626857" y="187316"/>
            <a:ext cx="12354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LYŽE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26857" y="613783"/>
            <a:ext cx="11608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SLYŠET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70957" y="1530028"/>
            <a:ext cx="11608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MLÝN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701477" y="2367790"/>
            <a:ext cx="14101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POLYKAT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664166" y="1068363"/>
            <a:ext cx="11608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LÝKO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701477" y="2779362"/>
            <a:ext cx="1497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VZLYKAT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701477" y="1952595"/>
            <a:ext cx="11608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PLYŠ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4528525" y="4181330"/>
            <a:ext cx="1342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528525" y="4581128"/>
            <a:ext cx="1342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528525" y="5013176"/>
            <a:ext cx="1342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553998" y="5405466"/>
            <a:ext cx="1342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553998" y="5865007"/>
            <a:ext cx="1342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553998" y="6269767"/>
            <a:ext cx="1342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944471" y="4550132"/>
            <a:ext cx="33647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plýtvat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6019091" y="4181330"/>
            <a:ext cx="33647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slyší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5944471" y="5013176"/>
            <a:ext cx="33647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vzlykat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6039736" y="5435730"/>
            <a:ext cx="33647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plyne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6064211" y="5872714"/>
            <a:ext cx="33647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lysý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1858547" y="4181330"/>
            <a:ext cx="35441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nedoslýchá     </a:t>
            </a:r>
            <a:r>
              <a:rPr lang="cs-CZ" sz="2800" b="1" dirty="0" smtClean="0"/>
              <a:t>-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1873760" y="4581128"/>
            <a:ext cx="26050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šetřit                -</a:t>
            </a:r>
            <a:endParaRPr lang="cs-CZ" sz="2800" b="1" dirty="0" smtClean="0"/>
          </a:p>
        </p:txBody>
      </p:sp>
      <p:sp>
        <p:nvSpPr>
          <p:cNvPr id="35" name="TextovéPole 34"/>
          <p:cNvSpPr txBox="1"/>
          <p:nvPr/>
        </p:nvSpPr>
        <p:spPr>
          <a:xfrm>
            <a:off x="1873760" y="5013176"/>
            <a:ext cx="35441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smát se            </a:t>
            </a:r>
            <a:r>
              <a:rPr lang="cs-CZ" sz="2800" b="1" dirty="0" smtClean="0"/>
              <a:t>-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1924888" y="5413959"/>
            <a:ext cx="35441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stojí                  </a:t>
            </a:r>
            <a:r>
              <a:rPr lang="cs-CZ" sz="2800" b="1" dirty="0" smtClean="0"/>
              <a:t>-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1873760" y="5865007"/>
            <a:ext cx="35441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vlasatý             </a:t>
            </a:r>
            <a:r>
              <a:rPr lang="cs-CZ" sz="2800" b="1" dirty="0" smtClean="0"/>
              <a:t>-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6940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11" grpId="0"/>
      <p:bldP spid="12" grpId="0"/>
      <p:bldP spid="13" grpId="0"/>
      <p:bldP spid="16" grpId="0"/>
      <p:bldP spid="7" grpId="0"/>
      <p:bldP spid="9" grpId="0"/>
      <p:bldP spid="10" grpId="0"/>
      <p:bldP spid="17" grpId="0"/>
      <p:bldP spid="18" grpId="0"/>
      <p:bldP spid="19" grpId="0"/>
      <p:bldP spid="20" grpId="0"/>
      <p:bldP spid="28" grpId="0"/>
      <p:bldP spid="29" grpId="0"/>
      <p:bldP spid="30" grpId="0"/>
      <p:bldP spid="31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r>
              <a:rPr lang="cs-CZ" dirty="0" smtClean="0"/>
              <a:t>Doplň správně i/y, í/ý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3034" y="189608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L  </a:t>
            </a:r>
            <a:r>
              <a:rPr lang="cs-CZ" dirty="0" err="1" smtClean="0"/>
              <a:t>ščí</a:t>
            </a:r>
            <a:r>
              <a:rPr lang="cs-CZ" dirty="0" smtClean="0"/>
              <a:t> pel  šek, </a:t>
            </a:r>
            <a:r>
              <a:rPr lang="cs-CZ" dirty="0" err="1" smtClean="0"/>
              <a:t>bl</a:t>
            </a:r>
            <a:r>
              <a:rPr lang="cs-CZ" dirty="0" smtClean="0"/>
              <a:t>  </a:t>
            </a:r>
            <a:r>
              <a:rPr lang="cs-CZ" dirty="0" err="1" smtClean="0"/>
              <a:t>zká</a:t>
            </a:r>
            <a:r>
              <a:rPr lang="cs-CZ" dirty="0" smtClean="0"/>
              <a:t> </a:t>
            </a:r>
            <a:r>
              <a:rPr lang="cs-CZ" dirty="0" err="1" smtClean="0"/>
              <a:t>pl</a:t>
            </a:r>
            <a:r>
              <a:rPr lang="cs-CZ" dirty="0" smtClean="0"/>
              <a:t>  </a:t>
            </a:r>
            <a:r>
              <a:rPr lang="cs-CZ" dirty="0" err="1" smtClean="0"/>
              <a:t>nárna</a:t>
            </a:r>
            <a:r>
              <a:rPr lang="cs-CZ" dirty="0" smtClean="0"/>
              <a:t>, l  ný l  </a:t>
            </a:r>
            <a:r>
              <a:rPr lang="cs-CZ" dirty="0" err="1" smtClean="0"/>
              <a:t>stonoš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 err="1" smtClean="0"/>
              <a:t>nal</a:t>
            </a:r>
            <a:r>
              <a:rPr lang="cs-CZ" dirty="0" smtClean="0"/>
              <a:t>  </a:t>
            </a:r>
            <a:r>
              <a:rPr lang="cs-CZ" dirty="0" err="1" smtClean="0"/>
              <a:t>čený</a:t>
            </a:r>
            <a:r>
              <a:rPr lang="cs-CZ" dirty="0" smtClean="0"/>
              <a:t> </a:t>
            </a:r>
            <a:r>
              <a:rPr lang="cs-CZ" dirty="0" err="1" smtClean="0"/>
              <a:t>obl</a:t>
            </a:r>
            <a:r>
              <a:rPr lang="cs-CZ" dirty="0" smtClean="0"/>
              <a:t>  </a:t>
            </a:r>
            <a:r>
              <a:rPr lang="cs-CZ" dirty="0" err="1" smtClean="0"/>
              <a:t>čej</a:t>
            </a:r>
            <a:r>
              <a:rPr lang="cs-CZ" dirty="0" smtClean="0"/>
              <a:t>, byl  na pel  </a:t>
            </a:r>
            <a:r>
              <a:rPr lang="cs-CZ" dirty="0" err="1" smtClean="0"/>
              <a:t>něk</a:t>
            </a:r>
            <a:r>
              <a:rPr lang="cs-CZ" dirty="0"/>
              <a:t>,</a:t>
            </a:r>
            <a:r>
              <a:rPr lang="cs-CZ" dirty="0" smtClean="0"/>
              <a:t> L  </a:t>
            </a:r>
            <a:r>
              <a:rPr lang="cs-CZ" dirty="0" err="1" smtClean="0"/>
              <a:t>buška</a:t>
            </a:r>
            <a:r>
              <a:rPr lang="cs-CZ" dirty="0" smtClean="0"/>
              <a:t> l  </a:t>
            </a:r>
            <a:r>
              <a:rPr lang="cs-CZ" dirty="0" err="1" smtClean="0"/>
              <a:t>žuje</a:t>
            </a:r>
            <a:r>
              <a:rPr lang="cs-CZ" dirty="0" smtClean="0"/>
              <a:t>, </a:t>
            </a:r>
            <a:r>
              <a:rPr lang="cs-CZ" dirty="0" err="1" smtClean="0"/>
              <a:t>kl</a:t>
            </a:r>
            <a:r>
              <a:rPr lang="cs-CZ" dirty="0" smtClean="0"/>
              <a:t>  </a:t>
            </a:r>
            <a:r>
              <a:rPr lang="cs-CZ" dirty="0" err="1" smtClean="0"/>
              <a:t>ště</a:t>
            </a:r>
            <a:r>
              <a:rPr lang="cs-CZ" dirty="0" smtClean="0"/>
              <a:t> na l  </a:t>
            </a:r>
            <a:r>
              <a:rPr lang="cs-CZ" dirty="0" err="1" smtClean="0"/>
              <a:t>tku</a:t>
            </a:r>
            <a:r>
              <a:rPr lang="cs-CZ" dirty="0" smtClean="0"/>
              <a:t>, </a:t>
            </a:r>
            <a:r>
              <a:rPr lang="cs-CZ" dirty="0" err="1" smtClean="0"/>
              <a:t>neopl</a:t>
            </a:r>
            <a:r>
              <a:rPr lang="cs-CZ" dirty="0" smtClean="0"/>
              <a:t>  </a:t>
            </a:r>
            <a:r>
              <a:rPr lang="cs-CZ" dirty="0" err="1" smtClean="0"/>
              <a:t>vá</a:t>
            </a:r>
            <a:r>
              <a:rPr lang="cs-CZ" dirty="0" smtClean="0"/>
              <a:t> trpěl  </a:t>
            </a:r>
            <a:r>
              <a:rPr lang="cs-CZ" dirty="0" err="1" smtClean="0"/>
              <a:t>vostí</a:t>
            </a:r>
            <a:r>
              <a:rPr lang="cs-CZ" dirty="0" smtClean="0"/>
              <a:t>, </a:t>
            </a:r>
            <a:r>
              <a:rPr lang="cs-CZ" dirty="0" err="1" smtClean="0"/>
              <a:t>bl</a:t>
            </a:r>
            <a:r>
              <a:rPr lang="cs-CZ" dirty="0" smtClean="0"/>
              <a:t>  </a:t>
            </a:r>
            <a:r>
              <a:rPr lang="cs-CZ" dirty="0" err="1" smtClean="0"/>
              <a:t>zko</a:t>
            </a:r>
            <a:r>
              <a:rPr lang="cs-CZ" dirty="0" smtClean="0"/>
              <a:t> se </a:t>
            </a:r>
            <a:r>
              <a:rPr lang="cs-CZ" dirty="0" err="1" smtClean="0"/>
              <a:t>zabl</a:t>
            </a:r>
            <a:r>
              <a:rPr lang="cs-CZ" dirty="0" smtClean="0"/>
              <a:t>  sklo, ml  </a:t>
            </a:r>
            <a:r>
              <a:rPr lang="cs-CZ" dirty="0" err="1" smtClean="0"/>
              <a:t>nář</a:t>
            </a:r>
            <a:r>
              <a:rPr lang="cs-CZ" dirty="0" smtClean="0"/>
              <a:t> nemůže ml  t obilí.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16408" y="1887994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accent3">
                    <a:lumMod val="75000"/>
                  </a:schemeClr>
                </a:solidFill>
              </a:rPr>
              <a:t>í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844211" y="234888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075967" y="2381337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347864" y="233048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427984" y="2347873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868144" y="233048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588224" y="233048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204251" y="285293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761661" y="2842117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067944" y="2793183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292080" y="2842117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480212" y="2842117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740352" y="2872241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384271" y="378904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782260" y="378904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426609" y="378904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832382" y="1916832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i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039963" y="1927255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accent3">
                    <a:lumMod val="75000"/>
                  </a:schemeClr>
                </a:solidFill>
              </a:rPr>
              <a:t>í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3275856" y="1900801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accent3">
                    <a:lumMod val="75000"/>
                  </a:schemeClr>
                </a:solidFill>
              </a:rPr>
              <a:t>í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4346287" y="1900800"/>
            <a:ext cx="379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y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588224" y="1887370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i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168247" y="2381337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accent3">
                    <a:lumMod val="75000"/>
                  </a:schemeClr>
                </a:solidFill>
              </a:rPr>
              <a:t>í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2746256" y="2394182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i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067944" y="2384279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i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224229" y="2394182"/>
            <a:ext cx="379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y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431855" y="2407027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i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687717" y="2394182"/>
            <a:ext cx="379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y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38" name="Přímá spojnice 37"/>
          <p:cNvCxnSpPr/>
          <p:nvPr/>
        </p:nvCxnSpPr>
        <p:spPr>
          <a:xfrm>
            <a:off x="965477" y="3356992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947539" y="2902456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accent3">
                    <a:lumMod val="75000"/>
                  </a:schemeClr>
                </a:solidFill>
              </a:rPr>
              <a:t>í</a:t>
            </a:r>
          </a:p>
        </p:txBody>
      </p:sp>
      <p:cxnSp>
        <p:nvCxnSpPr>
          <p:cNvPr id="40" name="Přímá spojnice 39"/>
          <p:cNvCxnSpPr/>
          <p:nvPr/>
        </p:nvCxnSpPr>
        <p:spPr>
          <a:xfrm>
            <a:off x="2291991" y="334850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218790" y="334850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652120" y="334850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7092280" y="334002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7056276" y="2902456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accent3">
                    <a:lumMod val="75000"/>
                  </a:schemeClr>
                </a:solidFill>
              </a:rPr>
              <a:t>í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1276259" y="3364232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ý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700563" y="3364232"/>
            <a:ext cx="379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y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238046" y="2872241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ý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603646" y="2902455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i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390605" y="3340020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accent3">
                    <a:lumMod val="75000"/>
                  </a:schemeClr>
                </a:solidFill>
              </a:rPr>
              <a:t>í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4110778" y="2884501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ý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588224" y="5928986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OPRAVA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7057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  <p:bldLst>
      <p:bldP spid="5" grpId="0"/>
      <p:bldP spid="26" grpId="0"/>
      <p:bldP spid="27" grpId="0"/>
      <p:bldP spid="28" grpId="0"/>
      <p:bldP spid="29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9" grpId="0"/>
      <p:bldP spid="45" grpId="0"/>
      <p:bldP spid="46" grpId="0"/>
      <p:bldP spid="47" grpId="0"/>
      <p:bldP spid="48" grpId="0"/>
      <p:bldP spid="49" grpId="0"/>
      <p:bldP spid="50" grpId="0"/>
      <p:bldP spid="5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Objekty použité k vytvoření materiálu jsou </a:t>
            </a:r>
            <a:r>
              <a:rPr lang="cs-CZ" sz="2800" b="1" dirty="0" smtClean="0"/>
              <a:t>součástí</a:t>
            </a:r>
            <a:r>
              <a:rPr lang="cs-CZ" sz="2800" dirty="0"/>
              <a:t> </a:t>
            </a:r>
            <a:r>
              <a:rPr lang="cs-CZ" sz="2800" b="1" dirty="0" smtClean="0"/>
              <a:t>SW </a:t>
            </a:r>
            <a:r>
              <a:rPr lang="cs-CZ" sz="2800" b="1" dirty="0"/>
              <a:t>Microsoft </a:t>
            </a:r>
            <a:r>
              <a:rPr lang="cs-CZ" sz="2800" b="1" dirty="0" err="1"/>
              <a:t>Power</a:t>
            </a:r>
            <a:r>
              <a:rPr lang="cs-CZ" sz="2800" b="1" dirty="0"/>
              <a:t> Point 2010 nebo jsou vlastní </a:t>
            </a:r>
            <a:r>
              <a:rPr lang="cs-CZ" sz="2800" b="1" dirty="0" smtClean="0"/>
              <a:t> originální </a:t>
            </a:r>
            <a:r>
              <a:rPr lang="cs-CZ" sz="2800" b="1" dirty="0"/>
              <a:t>tvorbou autora.</a:t>
            </a:r>
            <a:br>
              <a:rPr lang="cs-CZ" sz="2800" b="1" dirty="0"/>
            </a:br>
            <a:r>
              <a:rPr lang="cs-CZ" sz="2800" b="1" dirty="0"/>
              <a:t> </a:t>
            </a:r>
            <a:br>
              <a:rPr lang="cs-CZ" sz="2800" b="1" dirty="0"/>
            </a:br>
            <a:r>
              <a:rPr lang="cs-CZ" sz="2800" b="1" dirty="0"/>
              <a:t> Materiály jsou určeny pro bezplatné používání pro   </a:t>
            </a:r>
            <a:r>
              <a:rPr lang="cs-CZ" sz="2800" b="1" dirty="0" smtClean="0"/>
              <a:t>potřeby</a:t>
            </a:r>
            <a:r>
              <a:rPr lang="cs-CZ" sz="2800" dirty="0"/>
              <a:t> </a:t>
            </a:r>
            <a:r>
              <a:rPr lang="cs-CZ" sz="2800" b="1" dirty="0" smtClean="0"/>
              <a:t>výuky </a:t>
            </a:r>
            <a:r>
              <a:rPr lang="cs-CZ" sz="2800" b="1" dirty="0"/>
              <a:t>na všech typech škol. Jakékoliv další využití </a:t>
            </a:r>
            <a:r>
              <a:rPr lang="cs-CZ" sz="2800" b="1" dirty="0" smtClean="0"/>
              <a:t>podléhá</a:t>
            </a:r>
            <a:r>
              <a:rPr lang="cs-CZ" sz="2800" dirty="0"/>
              <a:t> </a:t>
            </a:r>
            <a:r>
              <a:rPr lang="cs-CZ" sz="2800" b="1" dirty="0" smtClean="0"/>
              <a:t>Autorskému zákonu.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505849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388</Words>
  <Application>Microsoft Office PowerPoint</Application>
  <PresentationFormat>Předvádění na obrazovce (4:3)</PresentationFormat>
  <Paragraphs>242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VYJMENOVANÁ SLOVA PO L</vt:lpstr>
      <vt:lpstr>Prezentace aplikace PowerPoint</vt:lpstr>
      <vt:lpstr>PŘESMYČKY</vt:lpstr>
      <vt:lpstr>Doplň správně i/y, í/ý !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L</dc:title>
  <dc:creator>Simona</dc:creator>
  <cp:lastModifiedBy>Simona</cp:lastModifiedBy>
  <cp:revision>29</cp:revision>
  <dcterms:created xsi:type="dcterms:W3CDTF">2013-03-15T13:59:07Z</dcterms:created>
  <dcterms:modified xsi:type="dcterms:W3CDTF">2013-07-02T13:17:29Z</dcterms:modified>
</cp:coreProperties>
</file>