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5" r:id="rId2"/>
    <p:sldId id="256" r:id="rId3"/>
    <p:sldId id="257" r:id="rId4"/>
    <p:sldId id="258" r:id="rId5"/>
    <p:sldId id="262" r:id="rId6"/>
    <p:sldId id="264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imona" initials="S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66FF"/>
    <a:srgbClr val="FF0066"/>
    <a:srgbClr val="009999"/>
    <a:srgbClr val="F71D4C"/>
    <a:srgbClr val="800000"/>
    <a:srgbClr val="FF33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94671" autoAdjust="0"/>
  </p:normalViewPr>
  <p:slideViewPr>
    <p:cSldViewPr>
      <p:cViewPr>
        <p:scale>
          <a:sx n="90" d="100"/>
          <a:sy n="90" d="100"/>
        </p:scale>
        <p:origin x="-606" y="-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1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B33282-299B-4CFA-BAAC-996F62441029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F98FDB-8165-40A7-A4FF-B3A6377EEA5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7606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F563-FF83-4495-BFF5-F10C65382B3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EA1BD-757E-458E-847A-0EFBAACEAB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69586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F563-FF83-4495-BFF5-F10C65382B3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EA1BD-757E-458E-847A-0EFBAACEAB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43623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F563-FF83-4495-BFF5-F10C65382B3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EA1BD-757E-458E-847A-0EFBAACEAB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00795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F563-FF83-4495-BFF5-F10C65382B3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EA1BD-757E-458E-847A-0EFBAACEAB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7924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F563-FF83-4495-BFF5-F10C65382B3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EA1BD-757E-458E-847A-0EFBAACEAB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480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F563-FF83-4495-BFF5-F10C65382B3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EA1BD-757E-458E-847A-0EFBAACEAB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43789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F563-FF83-4495-BFF5-F10C65382B3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EA1BD-757E-458E-847A-0EFBAACEAB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9123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F563-FF83-4495-BFF5-F10C65382B3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EA1BD-757E-458E-847A-0EFBAACEAB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549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F563-FF83-4495-BFF5-F10C65382B3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EA1BD-757E-458E-847A-0EFBAACEAB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7949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F563-FF83-4495-BFF5-F10C65382B3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EA1BD-757E-458E-847A-0EFBAACEAB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4318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BF563-FF83-4495-BFF5-F10C65382B3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EA1BD-757E-458E-847A-0EFBAACEAB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9634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CBF563-FF83-4495-BFF5-F10C65382B3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CEA1BD-757E-458E-847A-0EFBAACEAB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30981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pSp>
        <p:nvGrpSpPr>
          <p:cNvPr id="9" name="Skupina 8"/>
          <p:cNvGrpSpPr/>
          <p:nvPr/>
        </p:nvGrpSpPr>
        <p:grpSpPr>
          <a:xfrm>
            <a:off x="436672" y="188640"/>
            <a:ext cx="8388945" cy="6552997"/>
            <a:chOff x="395536" y="290104"/>
            <a:chExt cx="8388945" cy="6552997"/>
          </a:xfrm>
        </p:grpSpPr>
        <p:graphicFrame>
          <p:nvGraphicFramePr>
            <p:cNvPr id="10" name="Group 4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xmlns="" val="3348525148"/>
                </p:ext>
              </p:extLst>
            </p:nvPr>
          </p:nvGraphicFramePr>
          <p:xfrm>
            <a:off x="395536" y="1268760"/>
            <a:ext cx="8388945" cy="3491703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395930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VY_32_INOVACE_I_ČJ2_6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Ilona Hatašová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Tematický okruh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Český jazyk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4. 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7499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14. 3. 2013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8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Materiál slouží k procvičování vyjmenovaných slov.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11" name="Obdélník 10"/>
            <p:cNvSpPr/>
            <p:nvPr/>
          </p:nvSpPr>
          <p:spPr>
            <a:xfrm>
              <a:off x="467544" y="500798"/>
              <a:ext cx="32703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cs-CZ" sz="2000" b="1" dirty="0"/>
                <a:t>DIGITÁLNÍ UČEBNÍ MATERIÁL</a:t>
              </a: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3993" y="5555448"/>
              <a:ext cx="5270296" cy="128765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Obrázek 12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669330" y="290104"/>
              <a:ext cx="1440160" cy="821625"/>
            </a:xfrm>
            <a:prstGeom prst="rect">
              <a:avLst/>
            </a:prstGeom>
            <a:effectLst>
              <a:softEdge rad="12700"/>
            </a:effectLst>
          </p:spPr>
        </p:pic>
      </p:grpSp>
    </p:spTree>
    <p:extLst>
      <p:ext uri="{BB962C8B-B14F-4D97-AF65-F5344CB8AC3E}">
        <p14:creationId xmlns:p14="http://schemas.microsoft.com/office/powerpoint/2010/main" xmlns="" val="3921036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Segoe Script" pitchFamily="34" charset="0"/>
              </a:rPr>
              <a:t>VYJMENOVANÁ SLOVA PO L</a:t>
            </a:r>
            <a:endParaRPr lang="cs-CZ" dirty="0">
              <a:latin typeface="Segoe Script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PRO 4.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28920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340768" y="23045"/>
            <a:ext cx="8229600" cy="1143000"/>
          </a:xfrm>
        </p:spPr>
        <p:txBody>
          <a:bodyPr/>
          <a:lstStyle/>
          <a:p>
            <a:r>
              <a:rPr lang="cs-CZ" dirty="0" err="1" smtClean="0"/>
              <a:t>Osmisměrka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63888" y="260648"/>
            <a:ext cx="8229600" cy="11807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Najděte vyjmenovaná slova po L </a:t>
            </a:r>
          </a:p>
          <a:p>
            <a:pPr marL="0" indent="0">
              <a:buNone/>
            </a:pPr>
            <a:r>
              <a:rPr lang="cs-CZ" sz="2400" smtClean="0"/>
              <a:t>a zapište </a:t>
            </a:r>
            <a:r>
              <a:rPr lang="cs-CZ" sz="2400" dirty="0" smtClean="0"/>
              <a:t>je ve správném pořadí.</a:t>
            </a:r>
            <a:endParaRPr lang="cs-CZ" sz="2400" dirty="0"/>
          </a:p>
        </p:txBody>
      </p:sp>
      <p:graphicFrame>
        <p:nvGraphicFramePr>
          <p:cNvPr id="5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129016787"/>
              </p:ext>
            </p:extLst>
          </p:nvPr>
        </p:nvGraphicFramePr>
        <p:xfrm>
          <a:off x="2483768" y="1533167"/>
          <a:ext cx="6120680" cy="498928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46106"/>
                <a:gridCol w="546106"/>
                <a:gridCol w="546106"/>
                <a:gridCol w="624122"/>
                <a:gridCol w="546106"/>
                <a:gridCol w="546106"/>
                <a:gridCol w="546105"/>
                <a:gridCol w="546106"/>
                <a:gridCol w="546106"/>
                <a:gridCol w="546106"/>
                <a:gridCol w="581605"/>
              </a:tblGrid>
              <a:tr h="4989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V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V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Z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U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I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B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É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B</a:t>
                      </a:r>
                      <a:endParaRPr lang="cs-CZ" sz="2400" b="1" dirty="0"/>
                    </a:p>
                  </a:txBody>
                  <a:tcPr/>
                </a:tc>
              </a:tr>
              <a:tr h="4989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Z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Ý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K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O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N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U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O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CH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J</a:t>
                      </a:r>
                      <a:endParaRPr lang="cs-CZ" sz="2400" b="1" dirty="0"/>
                    </a:p>
                  </a:txBody>
                  <a:tcPr/>
                </a:tc>
              </a:tr>
              <a:tr h="4989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Ý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A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O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J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U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Ý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Č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Í</a:t>
                      </a:r>
                      <a:endParaRPr lang="cs-CZ" sz="2400" b="1" dirty="0"/>
                    </a:p>
                  </a:txBody>
                  <a:tcPr/>
                </a:tc>
              </a:tr>
              <a:tr h="4989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Y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N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K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D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N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I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I</a:t>
                      </a:r>
                      <a:endParaRPr lang="cs-CZ" sz="2400" b="1" dirty="0"/>
                    </a:p>
                  </a:txBody>
                  <a:tcPr/>
                </a:tc>
              </a:tr>
              <a:tr h="4989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K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O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Y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O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Y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K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A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/>
                </a:tc>
              </a:tr>
              <a:tr h="4989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A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K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Ý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V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A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U</a:t>
                      </a:r>
                      <a:endParaRPr lang="cs-CZ" sz="2400" b="1" dirty="0"/>
                    </a:p>
                  </a:txBody>
                  <a:tcPr/>
                </a:tc>
              </a:tr>
              <a:tr h="4989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E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Y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N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Ě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K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U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</a:t>
                      </a:r>
                      <a:endParaRPr lang="cs-CZ" sz="2400" b="1" dirty="0"/>
                    </a:p>
                  </a:txBody>
                  <a:tcPr/>
                </a:tc>
              </a:tr>
              <a:tr h="4989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A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Z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B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R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D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K</a:t>
                      </a:r>
                      <a:endParaRPr lang="cs-CZ" sz="2400" b="1" dirty="0"/>
                    </a:p>
                  </a:txBody>
                  <a:tcPr/>
                </a:tc>
              </a:tr>
              <a:tr h="4989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R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N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Y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Ý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Y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Ž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E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Z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</a:t>
                      </a:r>
                      <a:endParaRPr lang="cs-CZ" sz="2400" b="1" dirty="0"/>
                    </a:p>
                  </a:txBody>
                  <a:tcPr/>
                </a:tc>
              </a:tr>
              <a:tr h="49892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V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Y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Š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E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I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D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I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C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76055" y="1484784"/>
            <a:ext cx="244827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MLÝN</a:t>
            </a:r>
          </a:p>
          <a:p>
            <a:r>
              <a:rPr lang="cs-CZ" sz="2400" dirty="0" smtClean="0"/>
              <a:t>PELYNĚK</a:t>
            </a:r>
          </a:p>
          <a:p>
            <a:r>
              <a:rPr lang="cs-CZ" sz="2400" dirty="0" smtClean="0"/>
              <a:t>SLYŠET</a:t>
            </a:r>
          </a:p>
          <a:p>
            <a:r>
              <a:rPr lang="cs-CZ" sz="2400" dirty="0" smtClean="0"/>
              <a:t>LYŽE</a:t>
            </a:r>
          </a:p>
          <a:p>
            <a:r>
              <a:rPr lang="cs-CZ" sz="2400" dirty="0" smtClean="0"/>
              <a:t>BLÝSKAT SE</a:t>
            </a:r>
          </a:p>
          <a:p>
            <a:r>
              <a:rPr lang="cs-CZ" sz="2400" dirty="0" smtClean="0"/>
              <a:t>VZLYKAT</a:t>
            </a:r>
          </a:p>
          <a:p>
            <a:r>
              <a:rPr lang="cs-CZ" sz="2400" dirty="0" smtClean="0"/>
              <a:t>LÝKO</a:t>
            </a:r>
          </a:p>
          <a:p>
            <a:r>
              <a:rPr lang="cs-CZ" sz="2400" dirty="0" smtClean="0"/>
              <a:t>PLYŠ</a:t>
            </a:r>
          </a:p>
          <a:p>
            <a:r>
              <a:rPr lang="cs-CZ" sz="2400" dirty="0" smtClean="0"/>
              <a:t>PLYNOUT</a:t>
            </a:r>
          </a:p>
          <a:p>
            <a:r>
              <a:rPr lang="cs-CZ" sz="2400" dirty="0" smtClean="0"/>
              <a:t>LYSÝ</a:t>
            </a:r>
          </a:p>
          <a:p>
            <a:r>
              <a:rPr lang="cs-CZ" sz="2400" dirty="0" smtClean="0"/>
              <a:t>POLYKAT</a:t>
            </a:r>
          </a:p>
          <a:p>
            <a:r>
              <a:rPr lang="cs-CZ" sz="2400" dirty="0" smtClean="0"/>
              <a:t>LÝTKO</a:t>
            </a:r>
          </a:p>
          <a:p>
            <a:r>
              <a:rPr lang="cs-CZ" sz="2400" dirty="0" smtClean="0"/>
              <a:t>PLÝTVAT</a:t>
            </a:r>
          </a:p>
        </p:txBody>
      </p:sp>
    </p:spTree>
    <p:extLst>
      <p:ext uri="{BB962C8B-B14F-4D97-AF65-F5344CB8AC3E}">
        <p14:creationId xmlns:p14="http://schemas.microsoft.com/office/powerpoint/2010/main" xmlns="" val="404186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01734582"/>
              </p:ext>
            </p:extLst>
          </p:nvPr>
        </p:nvGraphicFramePr>
        <p:xfrm>
          <a:off x="2267744" y="1340768"/>
          <a:ext cx="6696745" cy="525658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600990"/>
                <a:gridCol w="600990"/>
                <a:gridCol w="600990"/>
                <a:gridCol w="686846"/>
                <a:gridCol w="600990"/>
                <a:gridCol w="600990"/>
                <a:gridCol w="600989"/>
                <a:gridCol w="600990"/>
                <a:gridCol w="600990"/>
                <a:gridCol w="600990"/>
                <a:gridCol w="600990"/>
              </a:tblGrid>
              <a:tr h="52565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M</a:t>
                      </a:r>
                      <a:endParaRPr lang="cs-CZ" sz="24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+</a:t>
                      </a:r>
                      <a:endParaRPr lang="cs-CZ" sz="24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B</a:t>
                      </a:r>
                      <a:endParaRPr lang="cs-CZ" sz="2400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</a:tr>
              <a:tr h="52565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Z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Ý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K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U</a:t>
                      </a:r>
                      <a:endParaRPr lang="cs-CZ" sz="24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</a:tr>
              <a:tr h="52565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Ý</a:t>
                      </a:r>
                      <a:endParaRPr lang="cs-CZ" sz="24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Ý</a:t>
                      </a:r>
                      <a:endParaRPr lang="cs-CZ" sz="2400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</a:tr>
              <a:tr h="52565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K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S</a:t>
                      </a:r>
                      <a:endParaRPr lang="cs-CZ" sz="2400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</a:tr>
              <a:tr h="52565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Y</a:t>
                      </a:r>
                      <a:endParaRPr lang="cs-CZ" sz="24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P</a:t>
                      </a:r>
                      <a:endParaRPr lang="cs-CZ" sz="2400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Y</a:t>
                      </a:r>
                      <a:endParaRPr lang="cs-CZ" sz="2400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K</a:t>
                      </a:r>
                      <a:endParaRPr lang="cs-CZ" sz="2400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52565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P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Ý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V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9999"/>
                          </a:solidFill>
                        </a:rPr>
                        <a:t>P</a:t>
                      </a:r>
                      <a:endParaRPr lang="cs-CZ" sz="2400" b="1" dirty="0">
                        <a:solidFill>
                          <a:srgbClr val="009999"/>
                        </a:solidFill>
                      </a:endParaRPr>
                    </a:p>
                  </a:txBody>
                  <a:tcPr/>
                </a:tc>
              </a:tr>
              <a:tr h="52565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P</a:t>
                      </a:r>
                      <a:endParaRPr lang="cs-CZ" sz="24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rPr>
                        <a:t>Y</a:t>
                      </a:r>
                      <a:endParaRPr lang="cs-CZ" sz="24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Ě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K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9999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rgbClr val="009999"/>
                        </a:solidFill>
                      </a:endParaRPr>
                    </a:p>
                  </a:txBody>
                  <a:tcPr/>
                </a:tc>
              </a:tr>
              <a:tr h="52565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rPr>
                        <a:t>S</a:t>
                      </a:r>
                      <a:endParaRPr lang="cs-CZ" sz="24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S</a:t>
                      </a:r>
                      <a:endParaRPr lang="cs-CZ" sz="2400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9999"/>
                          </a:solidFill>
                        </a:rPr>
                        <a:t>Y</a:t>
                      </a:r>
                      <a:endParaRPr lang="cs-CZ" sz="2400" b="1" dirty="0">
                        <a:solidFill>
                          <a:srgbClr val="009999"/>
                        </a:solidFill>
                      </a:endParaRPr>
                    </a:p>
                  </a:txBody>
                  <a:tcPr/>
                </a:tc>
              </a:tr>
              <a:tr h="52565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rPr>
                        <a:t>Ý</a:t>
                      </a:r>
                      <a:endParaRPr lang="cs-CZ" sz="2400" b="1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99FF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rgbClr val="FF99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99FF"/>
                          </a:solidFill>
                        </a:rPr>
                        <a:t>Y</a:t>
                      </a:r>
                      <a:endParaRPr lang="cs-CZ" sz="2400" b="1" dirty="0">
                        <a:solidFill>
                          <a:srgbClr val="FF99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99FF"/>
                          </a:solidFill>
                        </a:rPr>
                        <a:t>Ž</a:t>
                      </a:r>
                      <a:endParaRPr lang="cs-CZ" sz="2400" b="1" dirty="0">
                        <a:solidFill>
                          <a:srgbClr val="FF99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9999"/>
                          </a:solidFill>
                        </a:rPr>
                        <a:t>Š</a:t>
                      </a:r>
                      <a:endParaRPr lang="cs-CZ" sz="2400" b="1" dirty="0">
                        <a:solidFill>
                          <a:srgbClr val="009999"/>
                        </a:solidFill>
                      </a:endParaRPr>
                    </a:p>
                  </a:txBody>
                  <a:tcPr/>
                </a:tc>
              </a:tr>
              <a:tr h="52565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92D050"/>
                          </a:solidFill>
                        </a:rPr>
                        <a:t>S</a:t>
                      </a:r>
                      <a:endParaRPr lang="cs-CZ" sz="2400" b="1" dirty="0">
                        <a:solidFill>
                          <a:srgbClr val="92D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92D050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rgbClr val="92D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92D050"/>
                          </a:solidFill>
                        </a:rPr>
                        <a:t>Y</a:t>
                      </a:r>
                      <a:endParaRPr lang="cs-CZ" sz="2400" b="1" dirty="0">
                        <a:solidFill>
                          <a:srgbClr val="92D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92D050"/>
                          </a:solidFill>
                        </a:rPr>
                        <a:t>Š</a:t>
                      </a:r>
                      <a:endParaRPr lang="cs-CZ" sz="2400" b="1" dirty="0">
                        <a:solidFill>
                          <a:srgbClr val="92D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92D050"/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rgbClr val="92D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92D050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rgbClr val="92D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1520" y="1412776"/>
            <a:ext cx="244827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SLYŠET</a:t>
            </a:r>
          </a:p>
          <a:p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MLÝN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BLÝSKAT SE</a:t>
            </a:r>
          </a:p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POLYKAT</a:t>
            </a:r>
          </a:p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PLYNOUT</a:t>
            </a:r>
          </a:p>
          <a:p>
            <a:r>
              <a:rPr lang="cs-CZ" sz="2400" b="1" dirty="0" smtClean="0">
                <a:solidFill>
                  <a:srgbClr val="FFC000"/>
                </a:solidFill>
              </a:rPr>
              <a:t>PLÝTVAT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VZLYKAT</a:t>
            </a:r>
          </a:p>
          <a:p>
            <a:r>
              <a:rPr lang="cs-CZ" sz="24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LYSÝ</a:t>
            </a:r>
          </a:p>
          <a:p>
            <a:r>
              <a:rPr lang="cs-CZ" sz="2400" b="1" dirty="0" smtClean="0">
                <a:solidFill>
                  <a:srgbClr val="FFC000"/>
                </a:solidFill>
              </a:rPr>
              <a:t>LÝTKO</a:t>
            </a:r>
          </a:p>
          <a:p>
            <a:r>
              <a:rPr lang="cs-CZ" sz="2400" dirty="0" smtClean="0">
                <a:solidFill>
                  <a:srgbClr val="FFFF00"/>
                </a:solidFill>
              </a:rPr>
              <a:t>LÝKO</a:t>
            </a:r>
          </a:p>
          <a:p>
            <a:r>
              <a:rPr lang="cs-CZ" sz="2400" b="1" dirty="0" smtClean="0">
                <a:solidFill>
                  <a:srgbClr val="FF99FF"/>
                </a:solidFill>
              </a:rPr>
              <a:t>LYŽE</a:t>
            </a:r>
          </a:p>
          <a:p>
            <a:r>
              <a:rPr lang="cs-CZ" sz="2400" b="1" dirty="0" smtClean="0">
                <a:solidFill>
                  <a:srgbClr val="00B050"/>
                </a:solidFill>
              </a:rPr>
              <a:t>PELYNĚK</a:t>
            </a:r>
          </a:p>
          <a:p>
            <a:r>
              <a:rPr lang="cs-CZ" sz="2400" b="1" dirty="0" smtClean="0">
                <a:solidFill>
                  <a:srgbClr val="009999"/>
                </a:solidFill>
              </a:rPr>
              <a:t>PLYŠ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635896" y="178023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ŘEŠENÍ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378453020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1143000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 Doplňte i/y – í/ý. Škrtněte slovo, které do řady </a:t>
            </a:r>
            <a:r>
              <a:rPr lang="cs-CZ" sz="2800" dirty="0" smtClean="0"/>
              <a:t>nepatří,                 </a:t>
            </a:r>
            <a:r>
              <a:rPr lang="cs-CZ" sz="2800" dirty="0" smtClean="0"/>
              <a:t>a dopište vyjmenované slovo k příbuzným slovům.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84784"/>
            <a:ext cx="8964488" cy="5256584"/>
          </a:xfrm>
        </p:spPr>
        <p:txBody>
          <a:bodyPr>
            <a:normAutofit fontScale="85000" lnSpcReduction="20000"/>
          </a:bodyPr>
          <a:lstStyle/>
          <a:p>
            <a:r>
              <a:rPr lang="cs-CZ" dirty="0" err="1" smtClean="0"/>
              <a:t>pl</a:t>
            </a:r>
            <a:r>
              <a:rPr lang="cs-CZ" dirty="0" smtClean="0"/>
              <a:t>  </a:t>
            </a:r>
            <a:r>
              <a:rPr lang="cs-CZ" dirty="0" err="1" smtClean="0"/>
              <a:t>noměr</a:t>
            </a:r>
            <a:r>
              <a:rPr lang="cs-CZ" dirty="0" smtClean="0"/>
              <a:t>, </a:t>
            </a:r>
            <a:r>
              <a:rPr lang="cs-CZ" dirty="0" err="1" smtClean="0"/>
              <a:t>upl</a:t>
            </a:r>
            <a:r>
              <a:rPr lang="cs-CZ" dirty="0" smtClean="0"/>
              <a:t>   </a:t>
            </a:r>
            <a:r>
              <a:rPr lang="cs-CZ" dirty="0" err="1" smtClean="0"/>
              <a:t>nulý</a:t>
            </a:r>
            <a:r>
              <a:rPr lang="cs-CZ" dirty="0" smtClean="0"/>
              <a:t>, </a:t>
            </a:r>
            <a:r>
              <a:rPr lang="cs-CZ" dirty="0" err="1" smtClean="0"/>
              <a:t>pl</a:t>
            </a:r>
            <a:r>
              <a:rPr lang="cs-CZ" dirty="0" smtClean="0"/>
              <a:t>   </a:t>
            </a:r>
            <a:r>
              <a:rPr lang="cs-CZ" dirty="0" err="1" smtClean="0"/>
              <a:t>nárna</a:t>
            </a:r>
            <a:r>
              <a:rPr lang="cs-CZ" dirty="0" smtClean="0"/>
              <a:t>, </a:t>
            </a:r>
            <a:r>
              <a:rPr lang="cs-CZ" dirty="0" err="1" smtClean="0"/>
              <a:t>pl</a:t>
            </a:r>
            <a:r>
              <a:rPr lang="cs-CZ" dirty="0" smtClean="0"/>
              <a:t>  </a:t>
            </a:r>
            <a:r>
              <a:rPr lang="cs-CZ" dirty="0"/>
              <a:t> </a:t>
            </a:r>
            <a:r>
              <a:rPr lang="cs-CZ" dirty="0" smtClean="0"/>
              <a:t>vat  -  </a:t>
            </a:r>
            <a:endParaRPr lang="cs-CZ" dirty="0"/>
          </a:p>
          <a:p>
            <a:r>
              <a:rPr lang="cs-CZ" dirty="0" err="1" smtClean="0"/>
              <a:t>pol</a:t>
            </a:r>
            <a:r>
              <a:rPr lang="cs-CZ" dirty="0" smtClean="0"/>
              <a:t>   kání, </a:t>
            </a:r>
            <a:r>
              <a:rPr lang="cs-CZ" dirty="0" err="1" smtClean="0"/>
              <a:t>zal</a:t>
            </a:r>
            <a:r>
              <a:rPr lang="cs-CZ" dirty="0" smtClean="0"/>
              <a:t>   </a:t>
            </a:r>
            <a:r>
              <a:rPr lang="cs-CZ" dirty="0" err="1" smtClean="0"/>
              <a:t>ká</a:t>
            </a:r>
            <a:r>
              <a:rPr lang="cs-CZ" dirty="0" smtClean="0"/>
              <a:t> se, </a:t>
            </a:r>
            <a:r>
              <a:rPr lang="cs-CZ" dirty="0" err="1" smtClean="0"/>
              <a:t>pl</a:t>
            </a:r>
            <a:r>
              <a:rPr lang="cs-CZ" dirty="0" smtClean="0"/>
              <a:t>   </a:t>
            </a:r>
            <a:r>
              <a:rPr lang="cs-CZ" dirty="0" err="1" smtClean="0"/>
              <a:t>tval</a:t>
            </a:r>
            <a:r>
              <a:rPr lang="cs-CZ" dirty="0" smtClean="0"/>
              <a:t>, </a:t>
            </a:r>
            <a:r>
              <a:rPr lang="cs-CZ" dirty="0" err="1" smtClean="0"/>
              <a:t>pol</a:t>
            </a:r>
            <a:r>
              <a:rPr lang="cs-CZ" dirty="0" smtClean="0"/>
              <a:t>   </a:t>
            </a:r>
            <a:r>
              <a:rPr lang="cs-CZ" dirty="0" err="1" smtClean="0"/>
              <a:t>kač</a:t>
            </a:r>
            <a:r>
              <a:rPr lang="cs-CZ" dirty="0" smtClean="0"/>
              <a:t>  -  </a:t>
            </a:r>
          </a:p>
          <a:p>
            <a:r>
              <a:rPr lang="cs-CZ" dirty="0" smtClean="0"/>
              <a:t>ml  </a:t>
            </a:r>
            <a:r>
              <a:rPr lang="cs-CZ" dirty="0" err="1" smtClean="0"/>
              <a:t>nský</a:t>
            </a:r>
            <a:r>
              <a:rPr lang="cs-CZ" dirty="0" smtClean="0"/>
              <a:t>, ml  </a:t>
            </a:r>
            <a:r>
              <a:rPr lang="cs-CZ" dirty="0" err="1" smtClean="0"/>
              <a:t>nář</a:t>
            </a:r>
            <a:r>
              <a:rPr lang="cs-CZ" dirty="0" smtClean="0"/>
              <a:t>, </a:t>
            </a:r>
            <a:r>
              <a:rPr lang="cs-CZ" dirty="0" err="1" smtClean="0"/>
              <a:t>seml</a:t>
            </a:r>
            <a:r>
              <a:rPr lang="cs-CZ" dirty="0" smtClean="0"/>
              <a:t>  t, ml  nice  -  </a:t>
            </a:r>
          </a:p>
          <a:p>
            <a:r>
              <a:rPr lang="cs-CZ" dirty="0" smtClean="0"/>
              <a:t>nesl  </a:t>
            </a:r>
            <a:r>
              <a:rPr lang="cs-CZ" dirty="0" err="1" smtClean="0"/>
              <a:t>šně</a:t>
            </a:r>
            <a:r>
              <a:rPr lang="cs-CZ" dirty="0" smtClean="0"/>
              <a:t>, </a:t>
            </a:r>
            <a:r>
              <a:rPr lang="cs-CZ" dirty="0" err="1" smtClean="0"/>
              <a:t>sl</a:t>
            </a:r>
            <a:r>
              <a:rPr lang="cs-CZ" dirty="0" smtClean="0"/>
              <a:t>  </a:t>
            </a:r>
            <a:r>
              <a:rPr lang="cs-CZ" dirty="0" err="1" smtClean="0"/>
              <a:t>va</a:t>
            </a:r>
            <a:r>
              <a:rPr lang="cs-CZ" dirty="0" smtClean="0"/>
              <a:t>, </a:t>
            </a:r>
            <a:r>
              <a:rPr lang="cs-CZ" dirty="0" err="1" smtClean="0"/>
              <a:t>sl</a:t>
            </a:r>
            <a:r>
              <a:rPr lang="cs-CZ" dirty="0" smtClean="0"/>
              <a:t>  </a:t>
            </a:r>
            <a:r>
              <a:rPr lang="cs-CZ" dirty="0" err="1" smtClean="0"/>
              <a:t>šitelnost</a:t>
            </a:r>
            <a:r>
              <a:rPr lang="cs-CZ" dirty="0" smtClean="0"/>
              <a:t>, </a:t>
            </a:r>
            <a:r>
              <a:rPr lang="cs-CZ" dirty="0" err="1" smtClean="0"/>
              <a:t>nedosl</a:t>
            </a:r>
            <a:r>
              <a:rPr lang="cs-CZ" dirty="0" smtClean="0"/>
              <a:t>  </a:t>
            </a:r>
            <a:r>
              <a:rPr lang="cs-CZ" dirty="0" err="1" smtClean="0"/>
              <a:t>chá</a:t>
            </a:r>
            <a:r>
              <a:rPr lang="cs-CZ" dirty="0" smtClean="0"/>
              <a:t>  -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Tvoř věty se slovy:</a:t>
            </a:r>
          </a:p>
          <a:p>
            <a:endParaRPr lang="cs-CZ" dirty="0"/>
          </a:p>
          <a:p>
            <a:r>
              <a:rPr lang="cs-CZ" dirty="0" smtClean="0"/>
              <a:t>lyska – líska</a:t>
            </a:r>
          </a:p>
          <a:p>
            <a:r>
              <a:rPr lang="cs-CZ" dirty="0" smtClean="0"/>
              <a:t>lyže – líže</a:t>
            </a:r>
          </a:p>
          <a:p>
            <a:r>
              <a:rPr lang="cs-CZ" dirty="0" smtClean="0"/>
              <a:t>mlýn – mlít</a:t>
            </a:r>
          </a:p>
          <a:p>
            <a:r>
              <a:rPr lang="cs-CZ" dirty="0" smtClean="0"/>
              <a:t>blýská se – blízká</a:t>
            </a:r>
          </a:p>
          <a:p>
            <a:r>
              <a:rPr lang="cs-CZ" dirty="0" smtClean="0"/>
              <a:t>lysá – lísá se</a:t>
            </a:r>
          </a:p>
          <a:p>
            <a:endParaRPr lang="cs-CZ" dirty="0" smtClean="0"/>
          </a:p>
          <a:p>
            <a:endParaRPr lang="cs-CZ" dirty="0"/>
          </a:p>
        </p:txBody>
      </p:sp>
      <p:cxnSp>
        <p:nvCxnSpPr>
          <p:cNvPr id="9" name="Přímá spojnice 8"/>
          <p:cNvCxnSpPr/>
          <p:nvPr/>
        </p:nvCxnSpPr>
        <p:spPr>
          <a:xfrm>
            <a:off x="635358" y="1840662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2363550" y="1816654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3623690" y="1816654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5109984" y="1816654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882728" y="2200702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190957" y="2211462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3515678" y="2211462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4893960" y="2200702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743370" y="2632750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1974933" y="2625182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3473073" y="2632750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4230831" y="2625182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952383" y="3052550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1933327" y="3052550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2795598" y="3052550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5264721" y="3052550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584031" y="1369272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281853" y="1369272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499388" y="1389690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5048296" y="1389690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i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801031" y="1794174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2149351" y="1794174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4838579" y="1785254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666704" y="2211462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ý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1943411" y="2179906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3401065" y="2211462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42" name="TextovéPole 41"/>
          <p:cNvSpPr txBox="1"/>
          <p:nvPr/>
        </p:nvSpPr>
        <p:spPr>
          <a:xfrm>
            <a:off x="4134152" y="2211461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ý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909043" y="2632750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1971875" y="2614841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47" name="TextovéPole 46"/>
          <p:cNvSpPr txBox="1"/>
          <p:nvPr/>
        </p:nvSpPr>
        <p:spPr>
          <a:xfrm>
            <a:off x="2759236" y="2625182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156709" y="2632750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ý</a:t>
            </a:r>
            <a:endParaRPr lang="cs-CZ" sz="3200" dirty="0">
              <a:solidFill>
                <a:srgbClr val="FF0000"/>
              </a:solidFill>
            </a:endParaRPr>
          </a:p>
        </p:txBody>
      </p:sp>
      <p:cxnSp>
        <p:nvCxnSpPr>
          <p:cNvPr id="51" name="Přímá spojnice 50"/>
          <p:cNvCxnSpPr/>
          <p:nvPr/>
        </p:nvCxnSpPr>
        <p:spPr>
          <a:xfrm flipV="1">
            <a:off x="4662082" y="1556792"/>
            <a:ext cx="1135374" cy="369724"/>
          </a:xfrm>
          <a:prstGeom prst="line">
            <a:avLst/>
          </a:prstGeom>
          <a:ln w="28575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 flipV="1">
            <a:off x="3257112" y="1902224"/>
            <a:ext cx="1243386" cy="386604"/>
          </a:xfrm>
          <a:prstGeom prst="line">
            <a:avLst/>
          </a:prstGeom>
          <a:ln w="28575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ovéPole 52"/>
          <p:cNvSpPr txBox="1"/>
          <p:nvPr/>
        </p:nvSpPr>
        <p:spPr>
          <a:xfrm>
            <a:off x="3451641" y="1803139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ý</a:t>
            </a:r>
            <a:endParaRPr lang="cs-CZ" sz="3200" dirty="0">
              <a:solidFill>
                <a:srgbClr val="FF0000"/>
              </a:solidFill>
            </a:endParaRPr>
          </a:p>
        </p:txBody>
      </p:sp>
      <p:cxnSp>
        <p:nvCxnSpPr>
          <p:cNvPr id="56" name="Přímá spojnice 55"/>
          <p:cNvCxnSpPr/>
          <p:nvPr/>
        </p:nvCxnSpPr>
        <p:spPr>
          <a:xfrm flipV="1">
            <a:off x="2759236" y="2378949"/>
            <a:ext cx="1124453" cy="318202"/>
          </a:xfrm>
          <a:prstGeom prst="line">
            <a:avLst/>
          </a:prstGeom>
          <a:ln w="28575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 flipV="1">
            <a:off x="1711205" y="2834609"/>
            <a:ext cx="959504" cy="261007"/>
          </a:xfrm>
          <a:prstGeom prst="line">
            <a:avLst/>
          </a:prstGeom>
          <a:ln w="28575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ovéPole 61"/>
          <p:cNvSpPr txBox="1"/>
          <p:nvPr/>
        </p:nvSpPr>
        <p:spPr>
          <a:xfrm>
            <a:off x="6043767" y="1412483"/>
            <a:ext cx="19355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plynout</a:t>
            </a:r>
            <a:endParaRPr lang="cs-CZ" sz="2800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5906515" y="1824951"/>
            <a:ext cx="425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polykat</a:t>
            </a:r>
            <a:endParaRPr lang="cs-CZ" sz="2800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5372733" y="2242239"/>
            <a:ext cx="1639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mlýn</a:t>
            </a:r>
            <a:endParaRPr lang="cs-CZ" sz="2800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6300192" y="2682506"/>
            <a:ext cx="31237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slyšet</a:t>
            </a:r>
            <a:endParaRPr lang="cs-CZ" sz="2800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6713095" y="3295061"/>
            <a:ext cx="2532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</a:rPr>
              <a:t>KONTROLA</a:t>
            </a:r>
            <a:endParaRPr lang="cs-CZ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6799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5" grpId="0"/>
      <p:bldP spid="36" grpId="0"/>
      <p:bldP spid="37" grpId="0"/>
      <p:bldP spid="39" grpId="0"/>
      <p:bldP spid="40" grpId="0"/>
      <p:bldP spid="41" grpId="0"/>
      <p:bldP spid="42" grpId="0"/>
      <p:bldP spid="45" grpId="0"/>
      <p:bldP spid="46" grpId="0"/>
      <p:bldP spid="47" grpId="0"/>
      <p:bldP spid="48" grpId="0"/>
      <p:bldP spid="53" grpId="0"/>
      <p:bldP spid="62" grpId="0"/>
      <p:bldP spid="64" grpId="0"/>
      <p:bldP spid="65" grpId="0"/>
      <p:bldP spid="6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Doplňuj i/y , í/ý po b, l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err="1" smtClean="0"/>
              <a:t>Zb</a:t>
            </a:r>
            <a:r>
              <a:rPr lang="cs-CZ" dirty="0" smtClean="0"/>
              <a:t>  šek b  dlí v L   </a:t>
            </a:r>
            <a:r>
              <a:rPr lang="cs-CZ" dirty="0" err="1" smtClean="0"/>
              <a:t>sé</a:t>
            </a:r>
            <a:r>
              <a:rPr lang="cs-CZ" dirty="0" smtClean="0"/>
              <a:t> nad Labem. </a:t>
            </a:r>
            <a:r>
              <a:rPr lang="cs-CZ" dirty="0" err="1" smtClean="0"/>
              <a:t>Nedosl</a:t>
            </a:r>
            <a:r>
              <a:rPr lang="cs-CZ" dirty="0" smtClean="0"/>
              <a:t>  </a:t>
            </a:r>
            <a:r>
              <a:rPr lang="cs-CZ" dirty="0" err="1" smtClean="0"/>
              <a:t>chavá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bab  </a:t>
            </a:r>
            <a:r>
              <a:rPr lang="cs-CZ" dirty="0" err="1" smtClean="0"/>
              <a:t>čka</a:t>
            </a:r>
            <a:r>
              <a:rPr lang="cs-CZ" dirty="0" smtClean="0"/>
              <a:t> plete l  </a:t>
            </a:r>
            <a:r>
              <a:rPr lang="cs-CZ" dirty="0" err="1" smtClean="0"/>
              <a:t>žařský</a:t>
            </a:r>
            <a:r>
              <a:rPr lang="cs-CZ" dirty="0" smtClean="0"/>
              <a:t> svetr. B  l mu </a:t>
            </a:r>
            <a:r>
              <a:rPr lang="cs-CZ" dirty="0" err="1" smtClean="0"/>
              <a:t>nab</a:t>
            </a:r>
            <a:r>
              <a:rPr lang="cs-CZ" dirty="0" smtClean="0"/>
              <a:t>  </a:t>
            </a:r>
            <a:r>
              <a:rPr lang="cs-CZ" dirty="0" err="1" smtClean="0"/>
              <a:t>dnut</a:t>
            </a:r>
            <a:r>
              <a:rPr lang="cs-CZ" dirty="0" smtClean="0"/>
              <a:t> b  t v Kol  ně. S </a:t>
            </a:r>
            <a:r>
              <a:rPr lang="cs-CZ" dirty="0" err="1" smtClean="0"/>
              <a:t>krupob</a:t>
            </a:r>
            <a:r>
              <a:rPr lang="cs-CZ" dirty="0" smtClean="0"/>
              <a:t>  tím přišel vel  </a:t>
            </a:r>
            <a:r>
              <a:rPr lang="cs-CZ" dirty="0" err="1" smtClean="0"/>
              <a:t>ký</a:t>
            </a:r>
            <a:r>
              <a:rPr lang="cs-CZ" dirty="0" smtClean="0"/>
              <a:t> l  </a:t>
            </a:r>
            <a:r>
              <a:rPr lang="cs-CZ" dirty="0" err="1" smtClean="0"/>
              <a:t>ják</a:t>
            </a:r>
            <a:r>
              <a:rPr lang="cs-CZ" dirty="0" smtClean="0"/>
              <a:t>. L  ný L  bor vyl  l </a:t>
            </a:r>
            <a:r>
              <a:rPr lang="cs-CZ" dirty="0" err="1" smtClean="0"/>
              <a:t>l</a:t>
            </a:r>
            <a:r>
              <a:rPr lang="cs-CZ" dirty="0" smtClean="0"/>
              <a:t>  monádu. Ol  </a:t>
            </a:r>
            <a:r>
              <a:rPr lang="cs-CZ" dirty="0" err="1" smtClean="0"/>
              <a:t>nka</a:t>
            </a:r>
            <a:r>
              <a:rPr lang="cs-CZ" dirty="0" smtClean="0"/>
              <a:t> </a:t>
            </a:r>
            <a:r>
              <a:rPr lang="cs-CZ" dirty="0" err="1" smtClean="0"/>
              <a:t>sl</a:t>
            </a:r>
            <a:r>
              <a:rPr lang="cs-CZ" dirty="0" smtClean="0"/>
              <a:t>  </a:t>
            </a:r>
            <a:r>
              <a:rPr lang="cs-CZ" dirty="0" err="1" smtClean="0"/>
              <a:t>šela</a:t>
            </a:r>
            <a:r>
              <a:rPr lang="cs-CZ" dirty="0" smtClean="0"/>
              <a:t>  l  </a:t>
            </a:r>
            <a:r>
              <a:rPr lang="cs-CZ" dirty="0" err="1" smtClean="0"/>
              <a:t>beznou</a:t>
            </a:r>
            <a:r>
              <a:rPr lang="cs-CZ" dirty="0" smtClean="0"/>
              <a:t> hudbu.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dirty="0" err="1" smtClean="0"/>
              <a:t>Zb</a:t>
            </a:r>
            <a:r>
              <a:rPr lang="cs-CZ" dirty="0" smtClean="0"/>
              <a:t>  </a:t>
            </a:r>
            <a:r>
              <a:rPr lang="cs-CZ" dirty="0" err="1" smtClean="0"/>
              <a:t>něk</a:t>
            </a:r>
            <a:r>
              <a:rPr lang="cs-CZ" dirty="0" smtClean="0"/>
              <a:t> si na l  </a:t>
            </a:r>
            <a:r>
              <a:rPr lang="cs-CZ" dirty="0" err="1" smtClean="0"/>
              <a:t>žích</a:t>
            </a:r>
            <a:r>
              <a:rPr lang="cs-CZ" dirty="0" smtClean="0"/>
              <a:t> poranil l  </a:t>
            </a:r>
            <a:r>
              <a:rPr lang="cs-CZ" dirty="0" err="1" smtClean="0"/>
              <a:t>tko</a:t>
            </a:r>
            <a:r>
              <a:rPr lang="cs-CZ" dirty="0" smtClean="0"/>
              <a:t>. L  </a:t>
            </a:r>
            <a:r>
              <a:rPr lang="cs-CZ" dirty="0" err="1" smtClean="0"/>
              <a:t>ska</a:t>
            </a:r>
            <a:r>
              <a:rPr lang="cs-CZ" dirty="0" smtClean="0"/>
              <a:t> má b </a:t>
            </a:r>
            <a:r>
              <a:rPr lang="cs-CZ" dirty="0"/>
              <a:t> </a:t>
            </a:r>
            <a:r>
              <a:rPr lang="cs-CZ" dirty="0" err="1" smtClean="0"/>
              <a:t>lou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l  </a:t>
            </a:r>
            <a:r>
              <a:rPr lang="cs-CZ" dirty="0" err="1" smtClean="0"/>
              <a:t>sinku</a:t>
            </a:r>
            <a:r>
              <a:rPr lang="cs-CZ" dirty="0" smtClean="0"/>
              <a:t>. Údol  m l  ně </a:t>
            </a:r>
            <a:r>
              <a:rPr lang="cs-CZ" dirty="0" err="1" smtClean="0"/>
              <a:t>pl</a:t>
            </a:r>
            <a:r>
              <a:rPr lang="cs-CZ" dirty="0" smtClean="0"/>
              <a:t>  nula řeka. V neděli b  </a:t>
            </a:r>
            <a:r>
              <a:rPr lang="cs-CZ" dirty="0" err="1" smtClean="0"/>
              <a:t>váme</a:t>
            </a:r>
            <a:r>
              <a:rPr lang="cs-CZ" dirty="0" smtClean="0"/>
              <a:t> ob  </a:t>
            </a:r>
            <a:r>
              <a:rPr lang="cs-CZ" dirty="0" err="1" smtClean="0"/>
              <a:t>čejně</a:t>
            </a:r>
            <a:r>
              <a:rPr lang="cs-CZ" dirty="0" smtClean="0"/>
              <a:t> na výletě.</a:t>
            </a:r>
            <a:endParaRPr lang="cs-CZ" dirty="0"/>
          </a:p>
        </p:txBody>
      </p:sp>
      <p:cxnSp>
        <p:nvCxnSpPr>
          <p:cNvPr id="9" name="Přímá spojnice 8"/>
          <p:cNvCxnSpPr/>
          <p:nvPr/>
        </p:nvCxnSpPr>
        <p:spPr>
          <a:xfrm>
            <a:off x="7596336" y="3645024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703252" y="1703445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1763688" y="1703445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2933297" y="1736677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6804248" y="1736677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952223" y="2204864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2825285" y="2190595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5292080" y="2211952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6912260" y="2211952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8172400" y="2176326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844211" y="2708920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3085697" y="2708920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5400092" y="2708920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6156176" y="2708920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7247024" y="2708920"/>
            <a:ext cx="10801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8064388" y="2708920"/>
            <a:ext cx="10801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811264" y="3140968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1253645" y="3150450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3409733" y="3150450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3166556" y="4157854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>
            <a:off x="4508376" y="3212976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5616116" y="3172269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811264" y="3645024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2609261" y="3645024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5984540" y="3645024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4932040" y="3645024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431540" y="4149080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2422256" y="4149080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4139952" y="4169307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>
            <a:off x="7702590" y="4169307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746317" y="4653136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ovéPole 59"/>
          <p:cNvSpPr txBox="1"/>
          <p:nvPr/>
        </p:nvSpPr>
        <p:spPr>
          <a:xfrm>
            <a:off x="647564" y="1268760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y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1681991" y="1269628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y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6694349" y="1269628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ý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916219" y="1736677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i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2729677" y="1737545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y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5210383" y="1737545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y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6878589" y="1750405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FF00"/>
                </a:solidFill>
              </a:rPr>
              <a:t>í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8116334" y="1756168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y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818325" y="2286126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FF00"/>
                </a:solidFill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3049693" y="2286913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i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5398044" y="2281669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i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6102313" y="2275819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i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7166621" y="2275818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FF00"/>
                </a:solidFill>
              </a:rPr>
              <a:t>í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7971237" y="2262697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i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749303" y="2711686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i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76" name="TextovéPole 75"/>
          <p:cNvSpPr txBox="1"/>
          <p:nvPr/>
        </p:nvSpPr>
        <p:spPr>
          <a:xfrm>
            <a:off x="1217641" y="2711686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i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337725" y="2726327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i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4433759" y="2748242"/>
            <a:ext cx="3350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y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5580112" y="2753524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FF00"/>
                </a:solidFill>
              </a:rPr>
              <a:t>í</a:t>
            </a:r>
          </a:p>
        </p:txBody>
      </p:sp>
      <p:sp>
        <p:nvSpPr>
          <p:cNvPr id="80" name="TextovéPole 79"/>
          <p:cNvSpPr txBox="1"/>
          <p:nvPr/>
        </p:nvSpPr>
        <p:spPr>
          <a:xfrm>
            <a:off x="762514" y="3212976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y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2550801" y="3212976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y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4824028" y="3212976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ý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5869789" y="3230834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y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7567446" y="3230834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FF00"/>
                </a:solidFill>
              </a:rPr>
              <a:t>í</a:t>
            </a:r>
          </a:p>
        </p:txBody>
      </p:sp>
      <p:sp>
        <p:nvSpPr>
          <p:cNvPr id="85" name="TextovéPole 84"/>
          <p:cNvSpPr txBox="1"/>
          <p:nvPr/>
        </p:nvSpPr>
        <p:spPr>
          <a:xfrm>
            <a:off x="349446" y="3704931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y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86" name="TextovéPole 85"/>
          <p:cNvSpPr txBox="1"/>
          <p:nvPr/>
        </p:nvSpPr>
        <p:spPr>
          <a:xfrm>
            <a:off x="2406375" y="3704931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FF00"/>
                </a:solidFill>
              </a:rPr>
              <a:t>í</a:t>
            </a:r>
          </a:p>
        </p:txBody>
      </p:sp>
      <p:sp>
        <p:nvSpPr>
          <p:cNvPr id="87" name="TextovéPole 86"/>
          <p:cNvSpPr txBox="1"/>
          <p:nvPr/>
        </p:nvSpPr>
        <p:spPr>
          <a:xfrm>
            <a:off x="3109094" y="3717595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FF00"/>
                </a:solidFill>
              </a:rPr>
              <a:t>í</a:t>
            </a:r>
          </a:p>
        </p:txBody>
      </p:sp>
      <p:sp>
        <p:nvSpPr>
          <p:cNvPr id="88" name="TextovéPole 87"/>
          <p:cNvSpPr txBox="1"/>
          <p:nvPr/>
        </p:nvSpPr>
        <p:spPr>
          <a:xfrm>
            <a:off x="4058255" y="3717595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y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7632340" y="3723078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ý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680818" y="4238233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y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2851600" y="1269628"/>
            <a:ext cx="37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y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875255" y="6093296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</a:rPr>
              <a:t>OPRAVA</a:t>
            </a:r>
            <a:endParaRPr lang="cs-CZ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5494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/>
              <a:t>Objekty použité k vytvoření materiálu jsou </a:t>
            </a:r>
            <a:r>
              <a:rPr lang="cs-CZ" sz="2800" b="1" dirty="0" smtClean="0"/>
              <a:t>součástí</a:t>
            </a:r>
            <a:r>
              <a:rPr lang="cs-CZ" sz="2800" dirty="0"/>
              <a:t> </a:t>
            </a:r>
            <a:r>
              <a:rPr lang="cs-CZ" sz="2800" b="1" dirty="0" smtClean="0"/>
              <a:t>SW </a:t>
            </a:r>
            <a:r>
              <a:rPr lang="cs-CZ" sz="2800" b="1" dirty="0"/>
              <a:t>Microsoft </a:t>
            </a:r>
            <a:r>
              <a:rPr lang="cs-CZ" sz="2800" b="1" dirty="0" err="1"/>
              <a:t>Power</a:t>
            </a:r>
            <a:r>
              <a:rPr lang="cs-CZ" sz="2800" b="1" dirty="0"/>
              <a:t> Point 2010 nebo jsou vlastní </a:t>
            </a:r>
            <a:r>
              <a:rPr lang="cs-CZ" sz="2800" b="1" dirty="0" smtClean="0"/>
              <a:t> originální </a:t>
            </a:r>
            <a:r>
              <a:rPr lang="cs-CZ" sz="2800" b="1" dirty="0"/>
              <a:t>tvorbou autora.</a:t>
            </a:r>
            <a:br>
              <a:rPr lang="cs-CZ" sz="2800" b="1" dirty="0"/>
            </a:br>
            <a:r>
              <a:rPr lang="cs-CZ" sz="2800" b="1" dirty="0"/>
              <a:t> </a:t>
            </a:r>
            <a:br>
              <a:rPr lang="cs-CZ" sz="2800" b="1" dirty="0"/>
            </a:br>
            <a:r>
              <a:rPr lang="cs-CZ" sz="2800" b="1" dirty="0"/>
              <a:t> Materiály jsou určeny pro bezplatné používání pro   </a:t>
            </a:r>
            <a:r>
              <a:rPr lang="cs-CZ" sz="2800" b="1" dirty="0" smtClean="0"/>
              <a:t>potřeby</a:t>
            </a:r>
            <a:r>
              <a:rPr lang="cs-CZ" sz="2800" dirty="0"/>
              <a:t> </a:t>
            </a:r>
            <a:r>
              <a:rPr lang="cs-CZ" sz="2800" b="1" dirty="0" smtClean="0"/>
              <a:t>výuky </a:t>
            </a:r>
            <a:r>
              <a:rPr lang="cs-CZ" sz="2800" b="1" dirty="0"/>
              <a:t>na všech typech škol. Jakékoliv další využití </a:t>
            </a:r>
            <a:r>
              <a:rPr lang="cs-CZ" sz="2800" b="1" dirty="0" smtClean="0"/>
              <a:t>podléhá </a:t>
            </a:r>
            <a:r>
              <a:rPr lang="cs-CZ" sz="2800" b="1" dirty="0"/>
              <a:t>Autorskému </a:t>
            </a:r>
            <a:r>
              <a:rPr lang="cs-CZ" sz="2800" b="1" dirty="0" smtClean="0"/>
              <a:t>zákonu.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06428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517</Words>
  <Application>Microsoft Office PowerPoint</Application>
  <PresentationFormat>Předvádění na obrazovce (4:3)</PresentationFormat>
  <Paragraphs>340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VYJMENOVANÁ SLOVA PO L</vt:lpstr>
      <vt:lpstr>Osmisměrka </vt:lpstr>
      <vt:lpstr>Snímek 4</vt:lpstr>
      <vt:lpstr> Doplňte i/y – í/ý. Škrtněte slovo, které do řady nepatří,                 a dopište vyjmenované slovo k příbuzným slovům.</vt:lpstr>
      <vt:lpstr>Doplňuj i/y , í/ý po b, l </vt:lpstr>
      <vt:lpstr>Použité 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L</dc:title>
  <dc:creator>Simona</dc:creator>
  <cp:lastModifiedBy>Dum</cp:lastModifiedBy>
  <cp:revision>49</cp:revision>
  <dcterms:created xsi:type="dcterms:W3CDTF">2013-03-10T08:24:50Z</dcterms:created>
  <dcterms:modified xsi:type="dcterms:W3CDTF">2013-07-02T13:22:22Z</dcterms:modified>
</cp:coreProperties>
</file>