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9" autoAdjust="0"/>
    <p:restoredTop sz="94660"/>
  </p:normalViewPr>
  <p:slideViewPr>
    <p:cSldViewPr>
      <p:cViewPr>
        <p:scale>
          <a:sx n="70" d="100"/>
          <a:sy n="70" d="100"/>
        </p:scale>
        <p:origin x="-1374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514A-8BBF-46FA-97A8-0AC750B8DA0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8D5A9-5266-4C5F-8495-5D9AB7F5BC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3114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514A-8BBF-46FA-97A8-0AC750B8DA0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8D5A9-5266-4C5F-8495-5D9AB7F5BC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8308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514A-8BBF-46FA-97A8-0AC750B8DA0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8D5A9-5266-4C5F-8495-5D9AB7F5BC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1145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514A-8BBF-46FA-97A8-0AC750B8DA0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8D5A9-5266-4C5F-8495-5D9AB7F5BC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220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514A-8BBF-46FA-97A8-0AC750B8DA0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8D5A9-5266-4C5F-8495-5D9AB7F5BC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760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514A-8BBF-46FA-97A8-0AC750B8DA0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8D5A9-5266-4C5F-8495-5D9AB7F5BC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7752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514A-8BBF-46FA-97A8-0AC750B8DA0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8D5A9-5266-4C5F-8495-5D9AB7F5BC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493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514A-8BBF-46FA-97A8-0AC750B8DA0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8D5A9-5266-4C5F-8495-5D9AB7F5BC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6763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514A-8BBF-46FA-97A8-0AC750B8DA0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8D5A9-5266-4C5F-8495-5D9AB7F5BC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6920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514A-8BBF-46FA-97A8-0AC750B8DA0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8D5A9-5266-4C5F-8495-5D9AB7F5BC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292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514A-8BBF-46FA-97A8-0AC750B8DA0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8D5A9-5266-4C5F-8495-5D9AB7F5BC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1372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66514A-8BBF-46FA-97A8-0AC750B8DA0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B8D5A9-5266-4C5F-8495-5D9AB7F5BC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2889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436672" y="188640"/>
            <a:ext cx="8388945" cy="6552997"/>
            <a:chOff x="395536" y="290104"/>
            <a:chExt cx="8388945" cy="6552997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2103863245"/>
                </p:ext>
              </p:extLst>
            </p:nvPr>
          </p:nvGraphicFramePr>
          <p:xfrm>
            <a:off x="395536" y="1268760"/>
            <a:ext cx="8388945" cy="3491703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VY_32_INOVACE_I_ČJ2_7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Ilona Hatašová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Tematický okruh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3.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12. 3. 2103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8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8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Žáci si procvičují pravopis </a:t>
                        </a:r>
                        <a:r>
                          <a:rPr kumimoji="0" lang="cs-CZ" sz="18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vyjmenovaných slov.</a:t>
                        </a:r>
                        <a:endPara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93993" y="5555448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9330" y="290104"/>
              <a:ext cx="1440160" cy="821625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3836271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Harrington" pitchFamily="82" charset="0"/>
              </a:rPr>
              <a:t>Vyjmenovaná slova po m</a:t>
            </a:r>
            <a:endParaRPr lang="cs-CZ" dirty="0">
              <a:latin typeface="Harringto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 3.ROČNÍK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6146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8784976" cy="1143000"/>
          </a:xfrm>
        </p:spPr>
        <p:txBody>
          <a:bodyPr>
            <a:normAutofit/>
          </a:bodyPr>
          <a:lstStyle/>
          <a:p>
            <a:pPr algn="l"/>
            <a:r>
              <a:rPr lang="cs-CZ" sz="3600" dirty="0"/>
              <a:t>Z</a:t>
            </a:r>
            <a:r>
              <a:rPr lang="cs-CZ" sz="3600" dirty="0" smtClean="0"/>
              <a:t>apiš vyjmenovaná slova ve správném pořadí.</a:t>
            </a:r>
            <a:endParaRPr lang="cs-CZ" sz="3600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568952" cy="1800200"/>
          </a:xfrm>
        </p:spPr>
        <p:txBody>
          <a:bodyPr>
            <a:normAutofit/>
          </a:bodyPr>
          <a:lstStyle/>
          <a:p>
            <a:pPr marL="457200" indent="-457200"/>
            <a:r>
              <a:rPr lang="cs-CZ" dirty="0" smtClean="0"/>
              <a:t>chmýří – hlemýžď – myš</a:t>
            </a:r>
            <a:r>
              <a:rPr lang="cs-CZ" dirty="0"/>
              <a:t> </a:t>
            </a:r>
            <a:r>
              <a:rPr lang="cs-CZ" dirty="0" smtClean="0"/>
              <a:t>- mýlit se – myslit</a:t>
            </a:r>
            <a:r>
              <a:rPr lang="cs-CZ" dirty="0"/>
              <a:t> </a:t>
            </a:r>
            <a:r>
              <a:rPr lang="cs-CZ" dirty="0" smtClean="0"/>
              <a:t>– mýt</a:t>
            </a:r>
            <a:r>
              <a:rPr lang="cs-CZ" dirty="0"/>
              <a:t> </a:t>
            </a:r>
            <a:r>
              <a:rPr lang="cs-CZ" dirty="0" smtClean="0"/>
              <a:t>– dmýchat – hmyz – Litomyšl – mýtina</a:t>
            </a:r>
            <a:r>
              <a:rPr lang="cs-CZ" dirty="0"/>
              <a:t> -</a:t>
            </a:r>
            <a:r>
              <a:rPr lang="cs-CZ" dirty="0" smtClean="0"/>
              <a:t> nachomýtnout se – smýkat – my – zamykat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3140968"/>
            <a:ext cx="266429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my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mýt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myslit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mýlit se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hmyz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myš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hlemýžď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75535" y="3162052"/>
            <a:ext cx="361862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 startAt="8"/>
            </a:pPr>
            <a:r>
              <a:rPr lang="cs-CZ" sz="2800" dirty="0" smtClean="0"/>
              <a:t>mýtit</a:t>
            </a:r>
          </a:p>
          <a:p>
            <a:pPr marL="514350" indent="-514350">
              <a:buFont typeface="+mj-lt"/>
              <a:buAutoNum type="arabicPeriod" startAt="8"/>
            </a:pPr>
            <a:r>
              <a:rPr lang="cs-CZ" sz="2800" dirty="0" smtClean="0"/>
              <a:t>zamykat</a:t>
            </a:r>
          </a:p>
          <a:p>
            <a:pPr marL="514350" indent="-514350">
              <a:buFont typeface="+mj-lt"/>
              <a:buAutoNum type="arabicPeriod" startAt="8"/>
            </a:pPr>
            <a:r>
              <a:rPr lang="cs-CZ" sz="2800" dirty="0" smtClean="0"/>
              <a:t>smýkat</a:t>
            </a:r>
          </a:p>
          <a:p>
            <a:pPr marL="514350" indent="-514350">
              <a:buFont typeface="+mj-lt"/>
              <a:buAutoNum type="arabicPeriod" startAt="8"/>
            </a:pPr>
            <a:r>
              <a:rPr lang="cs-CZ" sz="2800" dirty="0" smtClean="0"/>
              <a:t>dmýchat</a:t>
            </a:r>
          </a:p>
          <a:p>
            <a:pPr marL="514350" indent="-514350">
              <a:buFont typeface="+mj-lt"/>
              <a:buAutoNum type="arabicPeriod" startAt="8"/>
            </a:pPr>
            <a:r>
              <a:rPr lang="cs-CZ" sz="2800" dirty="0" smtClean="0"/>
              <a:t>chmýří</a:t>
            </a:r>
          </a:p>
          <a:p>
            <a:pPr marL="514350" indent="-514350">
              <a:buFont typeface="+mj-lt"/>
              <a:buAutoNum type="arabicPeriod" startAt="8"/>
            </a:pPr>
            <a:r>
              <a:rPr lang="cs-CZ" sz="2800" dirty="0" smtClean="0"/>
              <a:t>nachomýtnout se </a:t>
            </a:r>
          </a:p>
          <a:p>
            <a:pPr marL="514350" indent="-514350">
              <a:buFont typeface="+mj-lt"/>
              <a:buAutoNum type="arabicPeriod" startAt="8"/>
            </a:pPr>
            <a:r>
              <a:rPr lang="cs-CZ" sz="2800" dirty="0" smtClean="0"/>
              <a:t>Litomyšl</a:t>
            </a:r>
          </a:p>
        </p:txBody>
      </p:sp>
    </p:spTree>
    <p:extLst>
      <p:ext uri="{BB962C8B-B14F-4D97-AF65-F5344CB8AC3E}">
        <p14:creationId xmlns:p14="http://schemas.microsoft.com/office/powerpoint/2010/main" val="4046364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50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6500"/>
                            </p:stCondLst>
                            <p:childTnLst>
                              <p:par>
                                <p:cTn id="7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54136" y="7450"/>
            <a:ext cx="8229600" cy="1143000"/>
          </a:xfrm>
        </p:spPr>
        <p:txBody>
          <a:bodyPr/>
          <a:lstStyle/>
          <a:p>
            <a:r>
              <a:rPr lang="cs-CZ" dirty="0" smtClean="0"/>
              <a:t>Doplníte správně?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3528" y="1043792"/>
            <a:ext cx="3362380" cy="2673240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kácet stromy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/>
              <a:t>uvažovat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zavírat na klíč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vléci za sebou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plést se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43671" y="4408023"/>
            <a:ext cx="50505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Který slovní druh jste doplnili?</a:t>
            </a:r>
            <a:endParaRPr lang="cs-CZ" sz="2800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2627784" y="5668199"/>
            <a:ext cx="316835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347864" y="5111606"/>
            <a:ext cx="3416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SLOVESA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778920" y="6021288"/>
            <a:ext cx="2384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Doplnit</a:t>
            </a:r>
            <a:r>
              <a:rPr lang="cs-CZ" dirty="0" smtClean="0">
                <a:solidFill>
                  <a:srgbClr val="FFFF00"/>
                </a:solidFill>
              </a:rPr>
              <a:t>  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9921" y="620688"/>
            <a:ext cx="6410719" cy="369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367682" y="1143253"/>
            <a:ext cx="37815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 M    Ý    T    I     T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434730" y="1698025"/>
            <a:ext cx="40175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M    Y    S    L      I    T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34730" y="2276872"/>
            <a:ext cx="51697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 Z    A    M   Y    K    A    T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519960" y="2782669"/>
            <a:ext cx="4292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S    M   Ý    K    A     T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434730" y="3336882"/>
            <a:ext cx="57285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M    Ý    L     I     T    X     S    E</a:t>
            </a:r>
            <a:endParaRPr lang="cs-CZ" sz="36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15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16" grpId="0"/>
      <p:bldP spid="8" grpId="0"/>
      <p:bldP spid="18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88150" y="-164728"/>
            <a:ext cx="8964488" cy="1642194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Do skupina slov vždy nepatří jedno. Škrtni ho a napiš, </a:t>
            </a:r>
            <a:br>
              <a:rPr lang="cs-CZ" sz="2800" b="1" dirty="0" smtClean="0"/>
            </a:br>
            <a:r>
              <a:rPr lang="cs-CZ" sz="2800" b="1" dirty="0" smtClean="0"/>
              <a:t>ke kterému vyjmenovanému slovu ostatní </a:t>
            </a:r>
            <a:r>
              <a:rPr lang="cs-CZ" sz="2800" b="1" dirty="0"/>
              <a:t>patří.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9361" y="1190844"/>
            <a:ext cx="723629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úmysl - myslivna - záminka - myšlenka</a:t>
            </a:r>
          </a:p>
          <a:p>
            <a:pPr marL="0" indent="0">
              <a:buNone/>
            </a:pPr>
            <a:r>
              <a:rPr lang="cs-CZ" sz="2800" dirty="0" smtClean="0"/>
              <a:t>mycí - myčka - namydlit - smyčka</a:t>
            </a:r>
          </a:p>
          <a:p>
            <a:pPr marL="0" indent="0">
              <a:buNone/>
            </a:pPr>
            <a:r>
              <a:rPr lang="cs-CZ" sz="2800" dirty="0" smtClean="0"/>
              <a:t>hmyzí - hmyzožravec - hlemýžď - odhmyzit</a:t>
            </a:r>
          </a:p>
          <a:p>
            <a:pPr marL="0" indent="0">
              <a:buNone/>
            </a:pPr>
            <a:r>
              <a:rPr lang="cs-CZ" sz="2800" dirty="0" smtClean="0"/>
              <a:t>smyčka - smítko - smýčit - smyčec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14193" y="1204634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 myslit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71348" y="1704740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 mýt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39545" y="2227960"/>
            <a:ext cx="19202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 hmyz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71348" y="2751180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 smýkat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9363" y="4067576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Tvoř věty s danými slovy.</a:t>
            </a:r>
            <a:endParaRPr lang="cs-CZ" sz="2800" b="1" dirty="0"/>
          </a:p>
        </p:txBody>
      </p:sp>
      <p:sp>
        <p:nvSpPr>
          <p:cNvPr id="14" name="Zástupný symbol pro obsah 4"/>
          <p:cNvSpPr txBox="1">
            <a:spLocks/>
          </p:cNvSpPr>
          <p:nvPr/>
        </p:nvSpPr>
        <p:spPr>
          <a:xfrm>
            <a:off x="196418" y="4595018"/>
            <a:ext cx="4038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my – mi</a:t>
            </a:r>
          </a:p>
          <a:p>
            <a:r>
              <a:rPr lang="cs-CZ" sz="2800" dirty="0" smtClean="0"/>
              <a:t>mýt – mít</a:t>
            </a:r>
          </a:p>
          <a:p>
            <a:r>
              <a:rPr lang="cs-CZ" sz="2800" dirty="0" smtClean="0"/>
              <a:t>mýlí se – milý</a:t>
            </a:r>
          </a:p>
        </p:txBody>
      </p:sp>
      <p:sp>
        <p:nvSpPr>
          <p:cNvPr id="15" name="Zástupný symbol pro obsah 4"/>
          <p:cNvSpPr txBox="1">
            <a:spLocks/>
          </p:cNvSpPr>
          <p:nvPr/>
        </p:nvSpPr>
        <p:spPr>
          <a:xfrm>
            <a:off x="4061847" y="4595018"/>
            <a:ext cx="3322712" cy="24048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umývá – umívá</a:t>
            </a:r>
          </a:p>
          <a:p>
            <a:r>
              <a:rPr lang="cs-CZ" sz="2800" dirty="0" smtClean="0"/>
              <a:t>myji – míjí</a:t>
            </a:r>
          </a:p>
          <a:p>
            <a:endParaRPr lang="cs-CZ" sz="2800" dirty="0" smtClean="0"/>
          </a:p>
          <a:p>
            <a:endParaRPr lang="cs-CZ" dirty="0"/>
          </a:p>
        </p:txBody>
      </p:sp>
      <p:cxnSp>
        <p:nvCxnSpPr>
          <p:cNvPr id="17" name="Přímá spojnice 16"/>
          <p:cNvCxnSpPr/>
          <p:nvPr/>
        </p:nvCxnSpPr>
        <p:spPr>
          <a:xfrm flipV="1">
            <a:off x="2976912" y="1204634"/>
            <a:ext cx="1258107" cy="504056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3923928" y="1727854"/>
            <a:ext cx="1258107" cy="504056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3605965" y="2247124"/>
            <a:ext cx="1258107" cy="504056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1475656" y="2770344"/>
            <a:ext cx="1258107" cy="504056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6775370" y="3281581"/>
            <a:ext cx="3313293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OPRAVA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3383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32211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Utvoř slova příbuzná pomocí předpon. </a:t>
            </a:r>
            <a:br>
              <a:rPr lang="cs-CZ" sz="2800" b="1" dirty="0" smtClean="0"/>
            </a:br>
            <a:r>
              <a:rPr lang="cs-CZ" sz="2800" b="1" dirty="0" smtClean="0"/>
              <a:t>Slova napiš a použij ve větě.</a:t>
            </a:r>
            <a:endParaRPr lang="cs-CZ" sz="28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51520" y="1196752"/>
            <a:ext cx="4038600" cy="1224136"/>
          </a:xfrm>
        </p:spPr>
        <p:txBody>
          <a:bodyPr/>
          <a:lstStyle/>
          <a:p>
            <a:r>
              <a:rPr lang="cs-CZ" dirty="0" smtClean="0"/>
              <a:t>myslet -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716016" y="1196752"/>
            <a:ext cx="4038600" cy="1252736"/>
          </a:xfrm>
        </p:spPr>
        <p:txBody>
          <a:bodyPr/>
          <a:lstStyle/>
          <a:p>
            <a:r>
              <a:rPr lang="cs-CZ" dirty="0" smtClean="0"/>
              <a:t>mýt - 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1835696" y="1661882"/>
            <a:ext cx="20882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835696" y="2348880"/>
            <a:ext cx="20882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835696" y="2996952"/>
            <a:ext cx="20882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835696" y="3717032"/>
            <a:ext cx="20882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012160" y="1661882"/>
            <a:ext cx="20882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012160" y="2348880"/>
            <a:ext cx="20882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012160" y="2996952"/>
            <a:ext cx="20882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012160" y="3702514"/>
            <a:ext cx="20882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849270" y="1161491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domyslet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84303" y="1827893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rozmyslet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816786" y="2478288"/>
            <a:ext cx="26713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vymyslet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849270" y="3212976"/>
            <a:ext cx="33708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zamyslet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012160" y="1161491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umýt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03232" y="1824753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domýt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12160" y="2461430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nemýt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084168" y="3193812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vymýt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335380" y="6093296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Příklad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8530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 build="allAtOnce"/>
      <p:bldP spid="21" grpId="0"/>
      <p:bldP spid="22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i/y, í/y!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Nam</a:t>
            </a:r>
            <a:r>
              <a:rPr lang="cs-CZ" dirty="0" smtClean="0"/>
              <a:t>  </a:t>
            </a:r>
            <a:r>
              <a:rPr lang="cs-CZ" dirty="0" err="1" smtClean="0"/>
              <a:t>dlit</a:t>
            </a:r>
            <a:r>
              <a:rPr lang="cs-CZ" dirty="0" smtClean="0"/>
              <a:t> se m  </a:t>
            </a:r>
            <a:r>
              <a:rPr lang="cs-CZ" dirty="0" err="1" smtClean="0"/>
              <a:t>dlem</a:t>
            </a:r>
            <a:r>
              <a:rPr lang="cs-CZ" dirty="0" smtClean="0"/>
              <a:t>, m  </a:t>
            </a:r>
            <a:r>
              <a:rPr lang="cs-CZ" dirty="0" err="1" smtClean="0"/>
              <a:t>slivec</a:t>
            </a:r>
            <a:r>
              <a:rPr lang="cs-CZ" dirty="0" smtClean="0"/>
              <a:t> m  nul m  </a:t>
            </a:r>
            <a:r>
              <a:rPr lang="cs-CZ" dirty="0" err="1" smtClean="0"/>
              <a:t>slivnu</a:t>
            </a:r>
            <a:r>
              <a:rPr lang="cs-CZ" dirty="0" smtClean="0"/>
              <a:t>, </a:t>
            </a:r>
            <a:r>
              <a:rPr lang="cs-CZ" dirty="0" err="1" smtClean="0"/>
              <a:t>nam</a:t>
            </a:r>
            <a:r>
              <a:rPr lang="cs-CZ" dirty="0" smtClean="0"/>
              <a:t>  </a:t>
            </a:r>
            <a:r>
              <a:rPr lang="cs-CZ" dirty="0" err="1" smtClean="0"/>
              <a:t>šlený</a:t>
            </a:r>
            <a:r>
              <a:rPr lang="cs-CZ" dirty="0" smtClean="0"/>
              <a:t> M  rek, m  </a:t>
            </a:r>
            <a:r>
              <a:rPr lang="cs-CZ" dirty="0" err="1" smtClean="0"/>
              <a:t>lá</a:t>
            </a:r>
            <a:r>
              <a:rPr lang="cs-CZ" dirty="0" smtClean="0"/>
              <a:t> m  </a:t>
            </a:r>
            <a:r>
              <a:rPr lang="cs-CZ" dirty="0" err="1" smtClean="0"/>
              <a:t>ška</a:t>
            </a:r>
            <a:r>
              <a:rPr lang="cs-CZ" dirty="0" smtClean="0"/>
              <a:t>, podej m    </a:t>
            </a:r>
            <a:r>
              <a:rPr lang="cs-CZ" dirty="0" err="1" smtClean="0"/>
              <a:t>m</a:t>
            </a:r>
            <a:r>
              <a:rPr lang="cs-CZ" dirty="0" smtClean="0"/>
              <a:t>  </a:t>
            </a:r>
            <a:r>
              <a:rPr lang="cs-CZ" dirty="0" err="1" smtClean="0"/>
              <a:t>ček</a:t>
            </a:r>
            <a:r>
              <a:rPr lang="cs-CZ" dirty="0" smtClean="0"/>
              <a:t>, um   </a:t>
            </a:r>
            <a:r>
              <a:rPr lang="cs-CZ" dirty="0" err="1" smtClean="0"/>
              <a:t>tá</a:t>
            </a:r>
            <a:r>
              <a:rPr lang="cs-CZ" dirty="0" smtClean="0"/>
              <a:t> m  </a:t>
            </a:r>
            <a:r>
              <a:rPr lang="cs-CZ" dirty="0" err="1" smtClean="0"/>
              <a:t>ska</a:t>
            </a:r>
            <a:r>
              <a:rPr lang="cs-CZ" dirty="0" smtClean="0"/>
              <a:t>, m  t čistou m   </a:t>
            </a:r>
            <a:r>
              <a:rPr lang="cs-CZ" dirty="0" err="1" smtClean="0"/>
              <a:t>sl</a:t>
            </a:r>
            <a:r>
              <a:rPr lang="cs-CZ" dirty="0" smtClean="0"/>
              <a:t>, m   </a:t>
            </a:r>
            <a:r>
              <a:rPr lang="cs-CZ" dirty="0" err="1" smtClean="0"/>
              <a:t>slitelé</a:t>
            </a:r>
            <a:r>
              <a:rPr lang="cs-CZ" dirty="0" smtClean="0"/>
              <a:t> nejsou </a:t>
            </a:r>
            <a:r>
              <a:rPr lang="cs-CZ" dirty="0" err="1" smtClean="0"/>
              <a:t>neom</a:t>
            </a:r>
            <a:r>
              <a:rPr lang="cs-CZ" dirty="0" smtClean="0"/>
              <a:t>  </a:t>
            </a:r>
            <a:r>
              <a:rPr lang="cs-CZ" dirty="0" err="1" smtClean="0"/>
              <a:t>lní</a:t>
            </a:r>
            <a:r>
              <a:rPr lang="cs-CZ" dirty="0" smtClean="0"/>
              <a:t>, mam  </a:t>
            </a:r>
            <a:r>
              <a:rPr lang="cs-CZ" dirty="0" err="1" smtClean="0"/>
              <a:t>nka</a:t>
            </a:r>
            <a:r>
              <a:rPr lang="cs-CZ" dirty="0" smtClean="0"/>
              <a:t> </a:t>
            </a:r>
            <a:r>
              <a:rPr lang="cs-CZ" dirty="0" err="1" smtClean="0"/>
              <a:t>vysm</a:t>
            </a:r>
            <a:r>
              <a:rPr lang="cs-CZ" dirty="0" smtClean="0"/>
              <a:t>   čila.</a:t>
            </a:r>
            <a:endParaRPr lang="cs-CZ" dirty="0"/>
          </a:p>
        </p:txBody>
      </p:sp>
      <p:cxnSp>
        <p:nvCxnSpPr>
          <p:cNvPr id="3" name="Přímá spojnice 2"/>
          <p:cNvCxnSpPr/>
          <p:nvPr/>
        </p:nvCxnSpPr>
        <p:spPr>
          <a:xfrm flipV="1">
            <a:off x="1061610" y="3064520"/>
            <a:ext cx="324036" cy="44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331640" y="2060848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915816" y="2038896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427984" y="2026196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940152" y="2060848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7092280" y="2038896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223628" y="2564904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699792" y="2564408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923928" y="2550716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860032" y="2548732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7824948" y="2562228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7166744" y="2548732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087724" y="3064520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322824" y="3064520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184068" y="3064520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156176" y="3055640"/>
            <a:ext cx="32403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507828" y="3573016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106800" y="3551932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849044" y="3535164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1241630" y="1628800"/>
            <a:ext cx="396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y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828504" y="1628800"/>
            <a:ext cx="4500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ý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359182" y="1619874"/>
            <a:ext cx="396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y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911186" y="1617536"/>
            <a:ext cx="407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i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968722" y="1610097"/>
            <a:ext cx="396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y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179476" y="2110708"/>
            <a:ext cx="396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y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654037" y="2121755"/>
            <a:ext cx="407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i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898280" y="2110707"/>
            <a:ext cx="407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i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770022" y="2121755"/>
            <a:ext cx="396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y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071252" y="2110706"/>
            <a:ext cx="407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i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7800093" y="2110705"/>
            <a:ext cx="4500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í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043608" y="2599754"/>
            <a:ext cx="396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y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017378" y="2601528"/>
            <a:ext cx="407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i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260924" y="2601528"/>
            <a:ext cx="3625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í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094058" y="2606659"/>
            <a:ext cx="396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y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156176" y="2606659"/>
            <a:ext cx="396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y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417818" y="3091764"/>
            <a:ext cx="396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y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075050" y="3091764"/>
            <a:ext cx="407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i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4767790" y="3097561"/>
            <a:ext cx="4500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ý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354198" y="6021288"/>
            <a:ext cx="27120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KONTROLA</a:t>
            </a:r>
            <a:endParaRPr lang="cs-CZ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1475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Objekty použité k vytvoření materiálu </a:t>
            </a:r>
            <a:r>
              <a:rPr lang="cs-CZ" sz="2800" b="1"/>
              <a:t>jsou </a:t>
            </a:r>
            <a:r>
              <a:rPr lang="cs-CZ" sz="2800" b="1" smtClean="0"/>
              <a:t>součástí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b="1" smtClean="0"/>
              <a:t>SW </a:t>
            </a:r>
            <a:r>
              <a:rPr lang="cs-CZ" sz="2800" b="1" dirty="0"/>
              <a:t>Microsoft </a:t>
            </a:r>
            <a:r>
              <a:rPr lang="cs-CZ" sz="2800" b="1" dirty="0" err="1"/>
              <a:t>Power</a:t>
            </a:r>
            <a:r>
              <a:rPr lang="cs-CZ" sz="2800" b="1" dirty="0"/>
              <a:t> Point 2010 nebo jsou vlastní </a:t>
            </a:r>
            <a:br>
              <a:rPr lang="cs-CZ" sz="2800" b="1" dirty="0"/>
            </a:br>
            <a:r>
              <a:rPr lang="cs-CZ" sz="2800" b="1" dirty="0"/>
              <a:t>originální tvorbou autora.</a:t>
            </a:r>
            <a:br>
              <a:rPr lang="cs-CZ" sz="2800" b="1" dirty="0"/>
            </a:br>
            <a:r>
              <a:rPr lang="cs-CZ" sz="2800" b="1" dirty="0"/>
              <a:t> </a:t>
            </a:r>
            <a:br>
              <a:rPr lang="cs-CZ" sz="2800" b="1" dirty="0"/>
            </a:br>
            <a:r>
              <a:rPr lang="cs-CZ" sz="2800" b="1" dirty="0"/>
              <a:t> Materiály jsou určeny pro bezplatné používání pro   </a:t>
            </a:r>
            <a:r>
              <a:rPr lang="cs-CZ" sz="2800" b="1" dirty="0" smtClean="0"/>
              <a:t>potřeby</a:t>
            </a:r>
            <a:r>
              <a:rPr lang="cs-CZ" sz="2800" dirty="0"/>
              <a:t> </a:t>
            </a:r>
            <a:r>
              <a:rPr lang="cs-CZ" sz="2800" b="1" dirty="0" smtClean="0"/>
              <a:t>výuky </a:t>
            </a:r>
            <a:r>
              <a:rPr lang="cs-CZ" sz="2800" b="1" dirty="0"/>
              <a:t>na všech typech škol. Jakékoliv další využití </a:t>
            </a:r>
            <a:r>
              <a:rPr lang="cs-CZ" sz="2800" b="1" dirty="0" smtClean="0"/>
              <a:t>podléhá</a:t>
            </a:r>
            <a:r>
              <a:rPr lang="cs-CZ" sz="2800" dirty="0"/>
              <a:t> </a:t>
            </a:r>
            <a:r>
              <a:rPr lang="cs-CZ" sz="2800" b="1" dirty="0" smtClean="0"/>
              <a:t>Autorskému zákonu.</a:t>
            </a:r>
            <a:endParaRPr lang="cs-CZ" sz="2800" b="1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1809034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347</Words>
  <Application>Microsoft Office PowerPoint</Application>
  <PresentationFormat>Předvádění na obrazovce (4:3)</PresentationFormat>
  <Paragraphs>103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Vyjmenovaná slova po m</vt:lpstr>
      <vt:lpstr>Zapiš vyjmenovaná slova ve správném pořadí.</vt:lpstr>
      <vt:lpstr>Doplníte správně?</vt:lpstr>
      <vt:lpstr>Do skupina slov vždy nepatří jedno. Škrtni ho a napiš,  ke kterému vyjmenovanému slovu ostatní patří.</vt:lpstr>
      <vt:lpstr>Utvoř slova příbuzná pomocí předpon.  Slova napiš a použij ve větě.</vt:lpstr>
      <vt:lpstr>Doplňte i/y, í/y!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m</dc:title>
  <dc:creator>Simona</dc:creator>
  <cp:lastModifiedBy>Simona</cp:lastModifiedBy>
  <cp:revision>18</cp:revision>
  <dcterms:created xsi:type="dcterms:W3CDTF">2013-03-15T14:23:00Z</dcterms:created>
  <dcterms:modified xsi:type="dcterms:W3CDTF">2013-07-01T13:42:19Z</dcterms:modified>
</cp:coreProperties>
</file>