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2" r:id="rId4"/>
    <p:sldId id="263" r:id="rId5"/>
    <p:sldId id="266" r:id="rId6"/>
    <p:sldId id="267" r:id="rId7"/>
    <p:sldId id="261" r:id="rId8"/>
    <p:sldId id="26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99"/>
    <a:srgbClr val="67F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47" autoAdjust="0"/>
    <p:restoredTop sz="94671" autoAdjust="0"/>
  </p:normalViewPr>
  <p:slideViewPr>
    <p:cSldViewPr>
      <p:cViewPr>
        <p:scale>
          <a:sx n="60" d="100"/>
          <a:sy n="60" d="100"/>
        </p:scale>
        <p:origin x="282" y="-21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FFA3-FFB7-407F-90FB-B1363F1950A0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1E54-D020-475F-B21B-5182E6468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677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FFA3-FFB7-407F-90FB-B1363F1950A0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1E54-D020-475F-B21B-5182E6468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994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FFA3-FFB7-407F-90FB-B1363F1950A0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1E54-D020-475F-B21B-5182E6468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821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FFA3-FFB7-407F-90FB-B1363F1950A0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1E54-D020-475F-B21B-5182E6468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82045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FFA3-FFB7-407F-90FB-B1363F1950A0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1E54-D020-475F-B21B-5182E6468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161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FFA3-FFB7-407F-90FB-B1363F1950A0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1E54-D020-475F-B21B-5182E6468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524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FFA3-FFB7-407F-90FB-B1363F1950A0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1E54-D020-475F-B21B-5182E6468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077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FFA3-FFB7-407F-90FB-B1363F1950A0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1E54-D020-475F-B21B-5182E6468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8059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FFA3-FFB7-407F-90FB-B1363F1950A0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1E54-D020-475F-B21B-5182E6468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7125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FFA3-FFB7-407F-90FB-B1363F1950A0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1E54-D020-475F-B21B-5182E6468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197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1FFA3-FFB7-407F-90FB-B1363F1950A0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051E54-D020-475F-B21B-5182E6468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30209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C1FFA3-FFB7-407F-90FB-B1363F1950A0}" type="datetimeFigureOut">
              <a:rPr lang="cs-CZ" smtClean="0"/>
              <a:t>1.7.2013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051E54-D020-475F-B21B-5182E64680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82190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436672" y="188640"/>
            <a:ext cx="8388945" cy="6552997"/>
            <a:chOff x="395536" y="290104"/>
            <a:chExt cx="8388945" cy="6552997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4158406011"/>
                </p:ext>
              </p:extLst>
            </p:nvPr>
          </p:nvGraphicFramePr>
          <p:xfrm>
            <a:off x="395536" y="1268760"/>
            <a:ext cx="8388945" cy="3491703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VY_32_INOVACE_I_ČJ2_8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Ilona Hatašová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Tematický okruh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Český jazyk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4. 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15. 3. 2013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  <a:defRPr/>
                        </a:pPr>
                        <a:r>
                          <a:rPr kumimoji="0" lang="cs-CZ" sz="1800" b="0" i="0" u="none" strike="noStrike" cap="none" normalizeH="0" baseline="0" smtClean="0">
                            <a:ln>
                              <a:noFill/>
                            </a:ln>
                            <a:solidFill>
                              <a:schemeClr val="bg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slouží k procvičování vyjmenovaných slov.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93993" y="5555448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669330" y="290104"/>
              <a:ext cx="1440160" cy="821625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2032504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latin typeface="Harrington" pitchFamily="82" charset="0"/>
              </a:rPr>
              <a:t>Vyjmenovaná  slova po m</a:t>
            </a:r>
            <a:endParaRPr lang="cs-CZ" dirty="0">
              <a:latin typeface="Harringto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 4.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7020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Sestav pyramidy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2602632" cy="233285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  mýt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mýt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mýt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mýt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987824" y="1642247"/>
            <a:ext cx="3024336" cy="269289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    my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my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my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my    </a:t>
            </a:r>
            <a:endParaRPr lang="cs-CZ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1835696" y="2539135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750876" y="2996952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1986463" y="2988695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1687252" y="3509265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1966900" y="3509265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248218" y="3509265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067944" y="2520498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960077" y="3109882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211089" y="3109882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3865349" y="3556865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4159370" y="3556865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427113" y="3556865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7029309" y="2636912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7272300" y="3102823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6632503" y="3102823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724127" y="3556865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084168" y="3527848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6921297" y="3102823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6440215" y="3556865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Zástupný symbol pro obsah 2"/>
          <p:cNvSpPr txBox="1">
            <a:spLocks/>
          </p:cNvSpPr>
          <p:nvPr/>
        </p:nvSpPr>
        <p:spPr>
          <a:xfrm>
            <a:off x="5344110" y="1669236"/>
            <a:ext cx="2408233" cy="22629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         smyk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       </a:t>
            </a:r>
            <a:r>
              <a:rPr lang="cs-CZ" dirty="0" err="1" smtClean="0"/>
              <a:t>smý</a:t>
            </a:r>
            <a:r>
              <a:rPr lang="cs-CZ" dirty="0" smtClean="0"/>
              <a:t>  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     </a:t>
            </a:r>
            <a:r>
              <a:rPr lang="cs-CZ" dirty="0" err="1" smtClean="0"/>
              <a:t>smy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                smyk        </a:t>
            </a:r>
            <a:endParaRPr lang="cs-CZ" dirty="0"/>
          </a:p>
        </p:txBody>
      </p:sp>
      <p:cxnSp>
        <p:nvCxnSpPr>
          <p:cNvPr id="33" name="Přímá spojnice 32"/>
          <p:cNvCxnSpPr/>
          <p:nvPr/>
        </p:nvCxnSpPr>
        <p:spPr>
          <a:xfrm>
            <a:off x="6705273" y="2636912"/>
            <a:ext cx="216024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1740859" y="2113692"/>
            <a:ext cx="387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9999"/>
                </a:solidFill>
              </a:rPr>
              <a:t>o</a:t>
            </a:r>
            <a:endParaRPr lang="cs-CZ" sz="2800" dirty="0">
              <a:solidFill>
                <a:srgbClr val="FF9999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705980" y="2578171"/>
            <a:ext cx="22673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9999"/>
                </a:solidFill>
              </a:rPr>
              <a:t>i</a:t>
            </a:r>
            <a:r>
              <a:rPr lang="cs-CZ" sz="2800" dirty="0" smtClean="0">
                <a:solidFill>
                  <a:srgbClr val="FF9999"/>
                </a:solidFill>
              </a:rPr>
              <a:t>  t</a:t>
            </a:r>
            <a:endParaRPr lang="cs-CZ" sz="2800" dirty="0">
              <a:solidFill>
                <a:srgbClr val="FF9999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615679" y="3097145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9999"/>
                </a:solidFill>
              </a:rPr>
              <a:t> i n a </a:t>
            </a:r>
            <a:endParaRPr lang="cs-CZ" sz="2800" dirty="0">
              <a:solidFill>
                <a:srgbClr val="FF9999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027947" y="2113692"/>
            <a:ext cx="7199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9999"/>
                </a:solidFill>
              </a:rPr>
              <a:t>š</a:t>
            </a:r>
          </a:p>
        </p:txBody>
      </p:sp>
      <p:sp>
        <p:nvSpPr>
          <p:cNvPr id="38" name="TextovéPole 37"/>
          <p:cNvSpPr txBox="1"/>
          <p:nvPr/>
        </p:nvSpPr>
        <p:spPr>
          <a:xfrm>
            <a:off x="3890500" y="2664805"/>
            <a:ext cx="17147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9999"/>
                </a:solidFill>
              </a:rPr>
              <a:t>š  í</a:t>
            </a:r>
            <a:endParaRPr lang="cs-CZ" sz="2800" dirty="0">
              <a:solidFill>
                <a:srgbClr val="FF9999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3833300" y="3109882"/>
            <a:ext cx="383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9999"/>
                </a:solidFill>
              </a:rPr>
              <a:t>š</a:t>
            </a:r>
            <a:r>
              <a:rPr lang="cs-CZ" sz="2800" dirty="0" smtClean="0">
                <a:solidFill>
                  <a:srgbClr val="FF9999"/>
                </a:solidFill>
              </a:rPr>
              <a:t> k a</a:t>
            </a:r>
            <a:endParaRPr lang="cs-CZ" sz="2800" dirty="0">
              <a:solidFill>
                <a:srgbClr val="FF9999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6632503" y="2185537"/>
            <a:ext cx="39604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9999"/>
                </a:solidFill>
              </a:rPr>
              <a:t>č  í</a:t>
            </a:r>
            <a:endParaRPr lang="cs-CZ" sz="2800" dirty="0">
              <a:solidFill>
                <a:srgbClr val="FF9999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6531442" y="2664805"/>
            <a:ext cx="30044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9999"/>
                </a:solidFill>
              </a:rPr>
              <a:t>č  k  a</a:t>
            </a:r>
            <a:endParaRPr lang="cs-CZ" sz="2800" dirty="0">
              <a:solidFill>
                <a:srgbClr val="FF9999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605263" y="3109882"/>
            <a:ext cx="51208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9999"/>
                </a:solidFill>
              </a:rPr>
              <a:t>p   r  ů</a:t>
            </a:r>
            <a:endParaRPr lang="cs-CZ" sz="2800" dirty="0">
              <a:solidFill>
                <a:srgbClr val="FF9999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19663" y="3886803"/>
            <a:ext cx="20480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1 písmeno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19663" y="4326531"/>
            <a:ext cx="1476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2 písmena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19663" y="4788196"/>
            <a:ext cx="15799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3 písmena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274985" y="3920231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</a:rPr>
              <a:t>1 </a:t>
            </a:r>
            <a:r>
              <a:rPr lang="cs-CZ" sz="2400" dirty="0" smtClean="0">
                <a:solidFill>
                  <a:srgbClr val="FFFF00"/>
                </a:solidFill>
              </a:rPr>
              <a:t>písmeno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274985" y="4381896"/>
            <a:ext cx="22122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</a:rPr>
              <a:t>2 písmena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274985" y="4821624"/>
            <a:ext cx="221227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</a:rPr>
              <a:t>3 písmena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5834878" y="3912559"/>
            <a:ext cx="265758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2 písmena</a:t>
            </a:r>
            <a:endParaRPr lang="cs-CZ" sz="2400" dirty="0">
              <a:solidFill>
                <a:srgbClr val="FFFF00"/>
              </a:solidFill>
            </a:endParaRPr>
          </a:p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5834878" y="4397701"/>
            <a:ext cx="265758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</a:rPr>
              <a:t>3 </a:t>
            </a:r>
            <a:r>
              <a:rPr lang="cs-CZ" sz="2400" dirty="0">
                <a:solidFill>
                  <a:srgbClr val="FFFF00"/>
                </a:solidFill>
              </a:rPr>
              <a:t>písmena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816031" y="4859366"/>
            <a:ext cx="230954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FF00"/>
                </a:solidFill>
              </a:rPr>
              <a:t>3 písmena</a:t>
            </a:r>
          </a:p>
          <a:p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3434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</p:childTnLst>
        </p:cTn>
      </p:par>
    </p:tnLst>
    <p:bldLst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38336" y="-197635"/>
            <a:ext cx="8723312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Utvoř vyjmenovaná slova a napiš k němu 2 slova příbuzná.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755576" y="764704"/>
            <a:ext cx="1882552" cy="4637112"/>
          </a:xfrm>
        </p:spPr>
        <p:txBody>
          <a:bodyPr/>
          <a:lstStyle/>
          <a:p>
            <a:r>
              <a:rPr lang="cs-CZ" dirty="0" smtClean="0"/>
              <a:t>SLIT  –                </a:t>
            </a:r>
          </a:p>
          <a:p>
            <a:r>
              <a:rPr lang="cs-CZ" dirty="0" smtClean="0"/>
              <a:t>TIT    –</a:t>
            </a:r>
          </a:p>
          <a:p>
            <a:r>
              <a:rPr lang="cs-CZ" dirty="0" smtClean="0"/>
              <a:t>T       –</a:t>
            </a:r>
          </a:p>
          <a:p>
            <a:r>
              <a:rPr lang="cs-CZ" dirty="0" smtClean="0"/>
              <a:t>LIT    –    </a:t>
            </a:r>
          </a:p>
          <a:p>
            <a:endParaRPr lang="cs-CZ" dirty="0" smtClean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>
          <a:xfrm>
            <a:off x="2636785" y="692697"/>
            <a:ext cx="1800200" cy="576064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myslit             </a:t>
            </a:r>
          </a:p>
          <a:p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406353" y="692697"/>
            <a:ext cx="4038600" cy="6480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myslivec, úmysl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47454" y="2951946"/>
            <a:ext cx="878904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Která vyjmenovaná slova  a slova příbuzná sestavíš za 3min.  ze zadaných písmen?</a:t>
            </a:r>
            <a:endParaRPr lang="cs-CZ" sz="2800" dirty="0"/>
          </a:p>
        </p:txBody>
      </p:sp>
      <p:cxnSp>
        <p:nvCxnSpPr>
          <p:cNvPr id="14" name="Přímá spojnice 13"/>
          <p:cNvCxnSpPr/>
          <p:nvPr/>
        </p:nvCxnSpPr>
        <p:spPr>
          <a:xfrm>
            <a:off x="396625" y="5085184"/>
            <a:ext cx="804941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381644" y="5892207"/>
            <a:ext cx="8049417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381644" y="3942620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š  -  o  -  b  -  i  -  l  -  m  -  s  -  t  -  ý  -  e  -  y  -  h  -  z  -  ch  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57826" y="4573416"/>
            <a:ext cx="848305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byt, slyšet, být, hmyz, mýt, myš, lysý, myslit, my,</a:t>
            </a:r>
          </a:p>
          <a:p>
            <a:endParaRPr lang="cs-CZ" sz="2800" dirty="0"/>
          </a:p>
          <a:p>
            <a:r>
              <a:rPr lang="cs-CZ" sz="2800" dirty="0" smtClean="0"/>
              <a:t>mýlit se, Litomyšl, mýtit, mys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627784" y="1235502"/>
            <a:ext cx="165618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mýtit</a:t>
            </a: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627784" y="1772816"/>
            <a:ext cx="164229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mýt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12436" y="2348880"/>
            <a:ext cx="1083437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mýlit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421333" y="1235502"/>
            <a:ext cx="32259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mýtina, </a:t>
            </a:r>
            <a:r>
              <a:rPr lang="cs-CZ" sz="2800" dirty="0" smtClean="0"/>
              <a:t>mýto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23341" y="1815049"/>
            <a:ext cx="22999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mýdlo, </a:t>
            </a:r>
            <a:r>
              <a:rPr lang="cs-CZ" sz="2800" dirty="0" smtClean="0"/>
              <a:t>myčka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31915" y="2338269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omyl, </a:t>
            </a:r>
            <a:r>
              <a:rPr lang="cs-CZ" sz="2800" dirty="0" smtClean="0"/>
              <a:t>mýlka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71653" y="967049"/>
            <a:ext cx="6231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VS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212257" y="1815049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PŘÍKLADY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36136" y="6237312"/>
            <a:ext cx="288031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SESTAVENÁ SLOVA</a:t>
            </a:r>
            <a:endParaRPr lang="cs-CZ" sz="28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6204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8" grpId="0" build="p"/>
      <p:bldP spid="10" grpId="0"/>
      <p:bldP spid="18" grpId="0" build="allAtOnce"/>
      <p:bldP spid="2" grpId="0"/>
      <p:bldP spid="3" grpId="0"/>
      <p:bldP spid="4" grpId="0"/>
      <p:bldP spid="5" grpId="0"/>
      <p:bldP spid="9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9636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Utvoř alespoň 3 slova příbuzná pomocí předpon a přípon.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342" y="1412776"/>
            <a:ext cx="4038600" cy="4525963"/>
          </a:xfrm>
        </p:spPr>
        <p:txBody>
          <a:bodyPr/>
          <a:lstStyle/>
          <a:p>
            <a:r>
              <a:rPr lang="cs-CZ" dirty="0" smtClean="0"/>
              <a:t>- mysl -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77045" y="1484784"/>
            <a:ext cx="4038600" cy="4525963"/>
          </a:xfrm>
        </p:spPr>
        <p:txBody>
          <a:bodyPr/>
          <a:lstStyle/>
          <a:p>
            <a:r>
              <a:rPr lang="cs-CZ" dirty="0" smtClean="0"/>
              <a:t>- </a:t>
            </a:r>
            <a:r>
              <a:rPr lang="cs-CZ" dirty="0" err="1" smtClean="0"/>
              <a:t>myšl</a:t>
            </a:r>
            <a:r>
              <a:rPr lang="cs-CZ" dirty="0" smtClean="0"/>
              <a:t> -</a:t>
            </a:r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6300192" y="1988840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300192" y="2571416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6300192" y="3072688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300192" y="3591082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691680" y="1951656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1691680" y="2491396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1690936" y="3063450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690936" y="3591082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1690936" y="4102900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673176" y="4687960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1695128" y="142552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smysly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695128" y="198884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úmysly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695128" y="254023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výmysly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690936" y="306786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nesmysly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690936" y="364152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Přemysl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673176" y="416474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Křesomysl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270228" y="146562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myšlenka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300192" y="2048196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Litomyšl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302548" y="2586422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myšlení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270228" y="310135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vymyšlený</a:t>
            </a:r>
            <a:endParaRPr lang="cs-CZ" sz="2800" dirty="0"/>
          </a:p>
        </p:txBody>
      </p:sp>
      <p:cxnSp>
        <p:nvCxnSpPr>
          <p:cNvPr id="33" name="Přímá spojnice 32"/>
          <p:cNvCxnSpPr/>
          <p:nvPr/>
        </p:nvCxnSpPr>
        <p:spPr>
          <a:xfrm>
            <a:off x="6270228" y="4181298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6304036" y="3616104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zamyšlený</a:t>
            </a:r>
            <a:endParaRPr lang="cs-CZ" sz="2800" dirty="0"/>
          </a:p>
        </p:txBody>
      </p:sp>
      <p:cxnSp>
        <p:nvCxnSpPr>
          <p:cNvPr id="35" name="Přímá spojnice 34"/>
          <p:cNvCxnSpPr/>
          <p:nvPr/>
        </p:nvCxnSpPr>
        <p:spPr>
          <a:xfrm>
            <a:off x="6302548" y="4685372"/>
            <a:ext cx="208823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TextovéPole 35"/>
          <p:cNvSpPr txBox="1"/>
          <p:nvPr/>
        </p:nvSpPr>
        <p:spPr>
          <a:xfrm>
            <a:off x="6315880" y="4176190"/>
            <a:ext cx="25202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promyšlený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256049" y="6165304"/>
            <a:ext cx="33123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Příklady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4727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4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správně slova do vět.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r>
              <a:rPr lang="cs-CZ" dirty="0" smtClean="0"/>
              <a:t>Maminka bude            schody.</a:t>
            </a:r>
          </a:p>
          <a:p>
            <a:r>
              <a:rPr lang="cs-CZ" dirty="0" smtClean="0"/>
              <a:t>Brzy budu            svátek.</a:t>
            </a:r>
          </a:p>
          <a:p>
            <a:r>
              <a:rPr lang="cs-CZ" dirty="0" smtClean="0"/>
              <a:t>Květa musí              nádobí.</a:t>
            </a:r>
          </a:p>
          <a:p>
            <a:r>
              <a:rPr lang="cs-CZ" dirty="0" smtClean="0"/>
              <a:t>Miloš málo              matematiku.</a:t>
            </a:r>
          </a:p>
          <a:p>
            <a:r>
              <a:rPr lang="cs-CZ" dirty="0" smtClean="0"/>
              <a:t>Můj dědeček je              .</a:t>
            </a:r>
          </a:p>
          <a:p>
            <a:r>
              <a:rPr lang="cs-CZ" dirty="0" smtClean="0"/>
              <a:t>Lidé se často              .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27280" y="1524631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mýt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93568" y="2068104"/>
            <a:ext cx="23762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mít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44364" y="3159414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umí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964119" y="3630065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milý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89085" y="4198891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mýlí</a:t>
            </a:r>
            <a:endParaRPr lang="cs-CZ" sz="2800" dirty="0"/>
          </a:p>
        </p:txBody>
      </p:sp>
      <p:cxnSp>
        <p:nvCxnSpPr>
          <p:cNvPr id="11" name="Přímá spojnice 10"/>
          <p:cNvCxnSpPr/>
          <p:nvPr/>
        </p:nvCxnSpPr>
        <p:spPr>
          <a:xfrm>
            <a:off x="3110756" y="1988840"/>
            <a:ext cx="8636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339752" y="2564904"/>
            <a:ext cx="1008112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448260" y="3068960"/>
            <a:ext cx="109429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2513180" y="3577332"/>
            <a:ext cx="109429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3110756" y="4077072"/>
            <a:ext cx="109429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740664" y="4581128"/>
            <a:ext cx="109429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142084" y="1586186"/>
            <a:ext cx="86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mýt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424212" y="2123574"/>
            <a:ext cx="8636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mít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513180" y="2646298"/>
            <a:ext cx="1079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umýt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420228" y="2631501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umýt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602520" y="3169518"/>
            <a:ext cx="1079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umí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142388" y="3613664"/>
            <a:ext cx="1079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milý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2807996" y="4137256"/>
            <a:ext cx="10797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mýlí</a:t>
            </a:r>
            <a:endParaRPr lang="cs-CZ" sz="2800" dirty="0">
              <a:solidFill>
                <a:srgbClr val="FFFF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89527" y="1524631"/>
            <a:ext cx="1298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mít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12260" y="2055278"/>
            <a:ext cx="20522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mýt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769743" y="2618675"/>
            <a:ext cx="17787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err="1" smtClean="0"/>
              <a:t>umít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679054" y="3141895"/>
            <a:ext cx="17787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</a:t>
            </a:r>
            <a:r>
              <a:rPr lang="cs-CZ" sz="2800" dirty="0" err="1" smtClean="0"/>
              <a:t>umý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60773" y="3647859"/>
            <a:ext cx="19823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mylý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984294" y="4200452"/>
            <a:ext cx="260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/>
              <a:t>mýlý</a:t>
            </a:r>
            <a:endParaRPr lang="cs-CZ" sz="2800" dirty="0"/>
          </a:p>
        </p:txBody>
      </p:sp>
      <p:cxnSp>
        <p:nvCxnSpPr>
          <p:cNvPr id="20" name="Přímá spojnice 19"/>
          <p:cNvCxnSpPr/>
          <p:nvPr/>
        </p:nvCxnSpPr>
        <p:spPr>
          <a:xfrm>
            <a:off x="6468524" y="3805698"/>
            <a:ext cx="286691" cy="216024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V="1">
            <a:off x="6468524" y="3805698"/>
            <a:ext cx="286691" cy="216024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505927" y="1678229"/>
            <a:ext cx="286691" cy="216024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6505927" y="1678229"/>
            <a:ext cx="286691" cy="216024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475316" y="2221702"/>
            <a:ext cx="286691" cy="216024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6475316" y="2221702"/>
            <a:ext cx="286691" cy="216024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501019" y="2772273"/>
            <a:ext cx="286691" cy="216024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V="1">
            <a:off x="6501019" y="2772273"/>
            <a:ext cx="286691" cy="216024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6481809" y="3313012"/>
            <a:ext cx="286691" cy="216024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 flipV="1">
            <a:off x="6481809" y="3313012"/>
            <a:ext cx="286691" cy="216024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459026" y="4406019"/>
            <a:ext cx="286691" cy="216024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V="1">
            <a:off x="6459026" y="4406019"/>
            <a:ext cx="286691" cy="216024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7829695" y="1459906"/>
            <a:ext cx="13861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99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CHYBA</a:t>
            </a:r>
            <a:endParaRPr lang="cs-CZ" sz="2800" b="1" dirty="0">
              <a:solidFill>
                <a:srgbClr val="FF99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7882195" y="4194924"/>
            <a:ext cx="13861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99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CHYBA</a:t>
            </a:r>
            <a:endParaRPr lang="cs-CZ" sz="2800" b="1" dirty="0">
              <a:solidFill>
                <a:srgbClr val="FF99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873850" y="2618675"/>
            <a:ext cx="13861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99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CHYBA</a:t>
            </a:r>
            <a:endParaRPr lang="cs-CZ" sz="2800" b="1" dirty="0">
              <a:solidFill>
                <a:srgbClr val="FF99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7869832" y="3141895"/>
            <a:ext cx="13861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99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CHYBA</a:t>
            </a:r>
            <a:endParaRPr lang="cs-CZ" sz="2800" b="1" dirty="0">
              <a:solidFill>
                <a:srgbClr val="FF99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7873850" y="3665115"/>
            <a:ext cx="13861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99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CHYBA</a:t>
            </a:r>
            <a:endParaRPr lang="cs-CZ" sz="2800" b="1" dirty="0">
              <a:solidFill>
                <a:srgbClr val="FF99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7829695" y="2041684"/>
            <a:ext cx="13861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9999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CHYBA</a:t>
            </a:r>
            <a:endParaRPr lang="cs-CZ" sz="2800" b="1" dirty="0">
              <a:solidFill>
                <a:srgbClr val="FF9999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87681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9" grpId="0"/>
      <p:bldP spid="30" grpId="0"/>
      <p:bldP spid="31" grpId="0"/>
      <p:bldP spid="46" grpId="0"/>
      <p:bldP spid="49" grpId="0"/>
      <p:bldP spid="50" grpId="0"/>
      <p:bldP spid="51" grpId="0"/>
      <p:bldP spid="52" grpId="0"/>
      <p:bldP spid="5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 i/y, í/ý!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0906" y="1636350"/>
            <a:ext cx="8229600" cy="4525963"/>
          </a:xfrm>
        </p:spPr>
        <p:txBody>
          <a:bodyPr/>
          <a:lstStyle/>
          <a:p>
            <a:r>
              <a:rPr lang="cs-CZ" dirty="0" smtClean="0"/>
              <a:t>Um  j si </a:t>
            </a:r>
            <a:r>
              <a:rPr lang="cs-CZ" dirty="0" err="1" smtClean="0"/>
              <a:t>obl</a:t>
            </a:r>
            <a:r>
              <a:rPr lang="cs-CZ" dirty="0" smtClean="0"/>
              <a:t>  </a:t>
            </a:r>
            <a:r>
              <a:rPr lang="cs-CZ" dirty="0" err="1" smtClean="0"/>
              <a:t>čej</a:t>
            </a:r>
            <a:r>
              <a:rPr lang="cs-CZ" dirty="0"/>
              <a:t> </a:t>
            </a:r>
            <a:r>
              <a:rPr lang="cs-CZ" dirty="0" smtClean="0"/>
              <a:t>m   </a:t>
            </a:r>
            <a:r>
              <a:rPr lang="cs-CZ" dirty="0" err="1" smtClean="0"/>
              <a:t>dlem</a:t>
            </a:r>
            <a:r>
              <a:rPr lang="cs-CZ" dirty="0" smtClean="0"/>
              <a:t>. </a:t>
            </a:r>
            <a:r>
              <a:rPr lang="cs-CZ" dirty="0" err="1" smtClean="0"/>
              <a:t>Zb</a:t>
            </a:r>
            <a:r>
              <a:rPr lang="cs-CZ" dirty="0" smtClean="0"/>
              <a:t>  </a:t>
            </a:r>
            <a:r>
              <a:rPr lang="cs-CZ" dirty="0" err="1" smtClean="0"/>
              <a:t>něk</a:t>
            </a:r>
            <a:r>
              <a:rPr lang="cs-CZ" dirty="0" smtClean="0"/>
              <a:t> z </a:t>
            </a:r>
            <a:r>
              <a:rPr lang="cs-CZ" dirty="0" err="1" smtClean="0"/>
              <a:t>Třeb</a:t>
            </a:r>
            <a:r>
              <a:rPr lang="cs-CZ" dirty="0" smtClean="0"/>
              <a:t>  </a:t>
            </a:r>
            <a:r>
              <a:rPr lang="cs-CZ" dirty="0" err="1" smtClean="0"/>
              <a:t>če</a:t>
            </a:r>
            <a:r>
              <a:rPr lang="cs-CZ" dirty="0" smtClean="0"/>
              <a:t> vyprávěl nap  </a:t>
            </a:r>
            <a:r>
              <a:rPr lang="cs-CZ" dirty="0" err="1" smtClean="0"/>
              <a:t>navý</a:t>
            </a:r>
            <a:r>
              <a:rPr lang="cs-CZ" dirty="0" smtClean="0"/>
              <a:t> příběh. M  rek m  </a:t>
            </a:r>
            <a:r>
              <a:rPr lang="cs-CZ" dirty="0" err="1" smtClean="0"/>
              <a:t>slí</a:t>
            </a:r>
            <a:r>
              <a:rPr lang="cs-CZ" dirty="0" smtClean="0"/>
              <a:t> na mam  </a:t>
            </a:r>
            <a:r>
              <a:rPr lang="cs-CZ" dirty="0" err="1" smtClean="0"/>
              <a:t>nku</a:t>
            </a:r>
            <a:r>
              <a:rPr lang="cs-CZ" dirty="0" smtClean="0"/>
              <a:t> a bab  </a:t>
            </a:r>
            <a:r>
              <a:rPr lang="cs-CZ" dirty="0" err="1" smtClean="0"/>
              <a:t>čku</a:t>
            </a:r>
            <a:r>
              <a:rPr lang="cs-CZ" dirty="0" smtClean="0"/>
              <a:t> z L  tom  šle. </a:t>
            </a:r>
            <a:r>
              <a:rPr lang="cs-CZ" dirty="0" err="1" smtClean="0"/>
              <a:t>Přem</a:t>
            </a:r>
            <a:r>
              <a:rPr lang="cs-CZ" dirty="0" smtClean="0"/>
              <a:t>  </a:t>
            </a:r>
            <a:r>
              <a:rPr lang="cs-CZ" dirty="0" err="1" smtClean="0"/>
              <a:t>sl</a:t>
            </a:r>
            <a:r>
              <a:rPr lang="cs-CZ" dirty="0" smtClean="0"/>
              <a:t> je </a:t>
            </a:r>
            <a:r>
              <a:rPr lang="cs-CZ" dirty="0" err="1" smtClean="0"/>
              <a:t>nam</a:t>
            </a:r>
            <a:r>
              <a:rPr lang="cs-CZ" dirty="0" smtClean="0"/>
              <a:t>  </a:t>
            </a:r>
            <a:r>
              <a:rPr lang="cs-CZ" dirty="0" err="1" smtClean="0"/>
              <a:t>šlený</a:t>
            </a:r>
            <a:r>
              <a:rPr lang="cs-CZ" dirty="0" smtClean="0"/>
              <a:t>. </a:t>
            </a:r>
            <a:r>
              <a:rPr lang="cs-CZ" dirty="0" err="1" smtClean="0"/>
              <a:t>Hb</a:t>
            </a:r>
            <a:r>
              <a:rPr lang="cs-CZ" dirty="0" smtClean="0"/>
              <a:t>  </a:t>
            </a:r>
            <a:r>
              <a:rPr lang="cs-CZ" dirty="0" err="1" smtClean="0"/>
              <a:t>tý</a:t>
            </a:r>
            <a:r>
              <a:rPr lang="cs-CZ" dirty="0" smtClean="0"/>
              <a:t> </a:t>
            </a:r>
            <a:r>
              <a:rPr lang="cs-CZ" dirty="0" err="1" smtClean="0"/>
              <a:t>Zb</a:t>
            </a:r>
            <a:r>
              <a:rPr lang="cs-CZ" dirty="0" smtClean="0"/>
              <a:t>  šek se nesl  </a:t>
            </a:r>
            <a:r>
              <a:rPr lang="cs-CZ" dirty="0" err="1" smtClean="0"/>
              <a:t>šně</a:t>
            </a:r>
            <a:r>
              <a:rPr lang="cs-CZ" dirty="0" smtClean="0"/>
              <a:t> </a:t>
            </a:r>
            <a:r>
              <a:rPr lang="cs-CZ" dirty="0" err="1" smtClean="0"/>
              <a:t>pl</a:t>
            </a:r>
            <a:r>
              <a:rPr lang="cs-CZ" dirty="0" smtClean="0"/>
              <a:t>  žil. </a:t>
            </a:r>
            <a:br>
              <a:rPr lang="cs-CZ" dirty="0" smtClean="0"/>
            </a:br>
            <a:r>
              <a:rPr lang="cs-CZ" dirty="0" smtClean="0"/>
              <a:t>L  </a:t>
            </a:r>
            <a:r>
              <a:rPr lang="cs-CZ" dirty="0" err="1" smtClean="0"/>
              <a:t>duška</a:t>
            </a:r>
            <a:r>
              <a:rPr lang="cs-CZ" dirty="0" smtClean="0"/>
              <a:t> um    </a:t>
            </a:r>
            <a:r>
              <a:rPr lang="cs-CZ" dirty="0" err="1" smtClean="0"/>
              <a:t>spl</a:t>
            </a:r>
            <a:r>
              <a:rPr lang="cs-CZ" dirty="0" smtClean="0"/>
              <a:t>  vat. Hromy b  jí a </a:t>
            </a:r>
            <a:r>
              <a:rPr lang="cs-CZ" dirty="0" err="1" smtClean="0"/>
              <a:t>bl</a:t>
            </a:r>
            <a:r>
              <a:rPr lang="cs-CZ" dirty="0" smtClean="0"/>
              <a:t>  </a:t>
            </a:r>
            <a:r>
              <a:rPr lang="cs-CZ" dirty="0" err="1" smtClean="0"/>
              <a:t>ská</a:t>
            </a:r>
            <a:r>
              <a:rPr lang="cs-CZ" dirty="0" smtClean="0"/>
              <a:t> se. M    um  </a:t>
            </a:r>
            <a:r>
              <a:rPr lang="cs-CZ" dirty="0" err="1" smtClean="0"/>
              <a:t>me</a:t>
            </a:r>
            <a:r>
              <a:rPr lang="cs-CZ" dirty="0" smtClean="0"/>
              <a:t> </a:t>
            </a:r>
            <a:r>
              <a:rPr lang="cs-CZ" dirty="0" err="1" smtClean="0"/>
              <a:t>zam</a:t>
            </a:r>
            <a:r>
              <a:rPr lang="cs-CZ" dirty="0" smtClean="0"/>
              <a:t>   kat b  t. Paní b  </a:t>
            </a:r>
            <a:r>
              <a:rPr lang="cs-CZ" dirty="0" err="1" smtClean="0"/>
              <a:t>tná</a:t>
            </a:r>
            <a:r>
              <a:rPr lang="cs-CZ" dirty="0" smtClean="0"/>
              <a:t> je upřímná b  </a:t>
            </a:r>
            <a:r>
              <a:rPr lang="cs-CZ" dirty="0" err="1" smtClean="0"/>
              <a:t>tost</a:t>
            </a:r>
            <a:r>
              <a:rPr lang="cs-CZ" dirty="0" smtClean="0"/>
              <a:t>. Měli b  </a:t>
            </a:r>
            <a:r>
              <a:rPr lang="cs-CZ" dirty="0" err="1" smtClean="0"/>
              <a:t>chom</a:t>
            </a:r>
            <a:r>
              <a:rPr lang="cs-CZ" dirty="0" smtClean="0"/>
              <a:t> um   t špinavé</a:t>
            </a:r>
            <a:br>
              <a:rPr lang="cs-CZ" dirty="0" smtClean="0"/>
            </a:br>
            <a:r>
              <a:rPr lang="cs-CZ" dirty="0" smtClean="0"/>
              <a:t>m  </a:t>
            </a:r>
            <a:r>
              <a:rPr lang="cs-CZ" dirty="0" err="1" smtClean="0"/>
              <a:t>sky</a:t>
            </a:r>
            <a:r>
              <a:rPr lang="cs-CZ" dirty="0" smtClean="0"/>
              <a:t>.</a:t>
            </a:r>
            <a:endParaRPr lang="cs-CZ" dirty="0"/>
          </a:p>
        </p:txBody>
      </p:sp>
      <p:cxnSp>
        <p:nvCxnSpPr>
          <p:cNvPr id="4" name="Přímá spojnice 3"/>
          <p:cNvCxnSpPr/>
          <p:nvPr/>
        </p:nvCxnSpPr>
        <p:spPr>
          <a:xfrm>
            <a:off x="1475656" y="206084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nice 4"/>
          <p:cNvCxnSpPr/>
          <p:nvPr/>
        </p:nvCxnSpPr>
        <p:spPr>
          <a:xfrm>
            <a:off x="3779912" y="206084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699792" y="208969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5472100" y="2067744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7335316" y="2033092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915816" y="2564904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5652120" y="255170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795008" y="253801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691680" y="306896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3457476" y="305182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788024" y="303024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5652120" y="305182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7344308" y="303024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619188" y="350100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3241452" y="350100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283968" y="350100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228184" y="350100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7394004" y="352221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043608" y="4005064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851672" y="4005064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3673500" y="4005064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6012160" y="399692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7011032" y="3996928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259632" y="450912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2123728" y="450912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3574728" y="4509120"/>
            <a:ext cx="314796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680012" y="449704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6228184" y="4497040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560092" y="501317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4655716" y="5013176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6375524" y="4971752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1194756" y="5517232"/>
            <a:ext cx="216024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TextovéPole 42"/>
          <p:cNvSpPr txBox="1"/>
          <p:nvPr/>
        </p:nvSpPr>
        <p:spPr>
          <a:xfrm>
            <a:off x="1410780" y="1628800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2655504" y="1619875"/>
            <a:ext cx="40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3732126" y="1636350"/>
            <a:ext cx="450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ý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82090" y="1612549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291306" y="1598474"/>
            <a:ext cx="3625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í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929224" y="2109291"/>
            <a:ext cx="3625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í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5605152" y="2109291"/>
            <a:ext cx="40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6704520" y="2109290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1680716" y="2592545"/>
            <a:ext cx="40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3447976" y="2632310"/>
            <a:ext cx="40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3" name="TextovéPole 52"/>
          <p:cNvSpPr txBox="1"/>
          <p:nvPr/>
        </p:nvSpPr>
        <p:spPr>
          <a:xfrm>
            <a:off x="5580112" y="2613245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4" name="TextovéPole 53"/>
          <p:cNvSpPr txBox="1"/>
          <p:nvPr/>
        </p:nvSpPr>
        <p:spPr>
          <a:xfrm>
            <a:off x="4763728" y="2598305"/>
            <a:ext cx="40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5" name="TextovéPole 54"/>
          <p:cNvSpPr txBox="1"/>
          <p:nvPr/>
        </p:nvSpPr>
        <p:spPr>
          <a:xfrm>
            <a:off x="7274538" y="2583255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6" name="TextovéPole 55"/>
          <p:cNvSpPr txBox="1"/>
          <p:nvPr/>
        </p:nvSpPr>
        <p:spPr>
          <a:xfrm>
            <a:off x="1529178" y="3068960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7" name="TextovéPole 56"/>
          <p:cNvSpPr txBox="1"/>
          <p:nvPr/>
        </p:nvSpPr>
        <p:spPr>
          <a:xfrm>
            <a:off x="3221088" y="3092022"/>
            <a:ext cx="40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4198150" y="3068960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59" name="TextovéPole 58"/>
          <p:cNvSpPr txBox="1"/>
          <p:nvPr/>
        </p:nvSpPr>
        <p:spPr>
          <a:xfrm>
            <a:off x="6138174" y="3092022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60" name="TextovéPole 59"/>
          <p:cNvSpPr txBox="1"/>
          <p:nvPr/>
        </p:nvSpPr>
        <p:spPr>
          <a:xfrm>
            <a:off x="7335316" y="3092021"/>
            <a:ext cx="3625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í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61" name="TextovéPole 60"/>
          <p:cNvSpPr txBox="1"/>
          <p:nvPr/>
        </p:nvSpPr>
        <p:spPr>
          <a:xfrm>
            <a:off x="991252" y="3560531"/>
            <a:ext cx="40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62" name="TextovéPole 61"/>
          <p:cNvSpPr txBox="1"/>
          <p:nvPr/>
        </p:nvSpPr>
        <p:spPr>
          <a:xfrm>
            <a:off x="2787142" y="3584506"/>
            <a:ext cx="3625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í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63" name="TextovéPole 62"/>
          <p:cNvSpPr txBox="1"/>
          <p:nvPr/>
        </p:nvSpPr>
        <p:spPr>
          <a:xfrm>
            <a:off x="3628096" y="3576912"/>
            <a:ext cx="3625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í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65" name="TextovéPole 64"/>
          <p:cNvSpPr txBox="1"/>
          <p:nvPr/>
        </p:nvSpPr>
        <p:spPr>
          <a:xfrm>
            <a:off x="6943954" y="3560530"/>
            <a:ext cx="450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ý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66" name="TextovéPole 65"/>
          <p:cNvSpPr txBox="1"/>
          <p:nvPr/>
        </p:nvSpPr>
        <p:spPr>
          <a:xfrm>
            <a:off x="1194756" y="4045810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67" name="TextovéPole 66"/>
          <p:cNvSpPr txBox="1"/>
          <p:nvPr/>
        </p:nvSpPr>
        <p:spPr>
          <a:xfrm>
            <a:off x="2050486" y="4045810"/>
            <a:ext cx="3625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í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68" name="TextovéPole 67"/>
          <p:cNvSpPr txBox="1"/>
          <p:nvPr/>
        </p:nvSpPr>
        <p:spPr>
          <a:xfrm>
            <a:off x="3534104" y="4045810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6138174" y="4045808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70" name="TextovéPole 69"/>
          <p:cNvSpPr txBox="1"/>
          <p:nvPr/>
        </p:nvSpPr>
        <p:spPr>
          <a:xfrm>
            <a:off x="4600476" y="4045810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71" name="TextovéPole 70"/>
          <p:cNvSpPr txBox="1"/>
          <p:nvPr/>
        </p:nvSpPr>
        <p:spPr>
          <a:xfrm>
            <a:off x="2496586" y="4509120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72" name="TextovéPole 71"/>
          <p:cNvSpPr txBox="1"/>
          <p:nvPr/>
        </p:nvSpPr>
        <p:spPr>
          <a:xfrm>
            <a:off x="4565706" y="4555578"/>
            <a:ext cx="3960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y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73" name="TextovéPole 72"/>
          <p:cNvSpPr txBox="1"/>
          <p:nvPr/>
        </p:nvSpPr>
        <p:spPr>
          <a:xfrm>
            <a:off x="6309193" y="4555578"/>
            <a:ext cx="4500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ý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74" name="TextovéPole 73"/>
          <p:cNvSpPr txBox="1"/>
          <p:nvPr/>
        </p:nvSpPr>
        <p:spPr>
          <a:xfrm>
            <a:off x="1137488" y="5078048"/>
            <a:ext cx="40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75" name="TextovéPole 74"/>
          <p:cNvSpPr txBox="1"/>
          <p:nvPr/>
        </p:nvSpPr>
        <p:spPr>
          <a:xfrm>
            <a:off x="5920562" y="3588187"/>
            <a:ext cx="407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i</a:t>
            </a:r>
            <a:endParaRPr lang="cs-CZ" sz="3200" dirty="0">
              <a:solidFill>
                <a:srgbClr val="FFFF00"/>
              </a:solidFill>
            </a:endParaRPr>
          </a:p>
        </p:txBody>
      </p:sp>
      <p:sp>
        <p:nvSpPr>
          <p:cNvPr id="77" name="TextovéPole 76"/>
          <p:cNvSpPr txBox="1"/>
          <p:nvPr/>
        </p:nvSpPr>
        <p:spPr>
          <a:xfrm>
            <a:off x="5983188" y="6093296"/>
            <a:ext cx="40567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KONTROLA</a:t>
            </a:r>
            <a:endParaRPr lang="cs-CZ" sz="2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23488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6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8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1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7"/>
                  </p:tgtEl>
                </p:cond>
              </p:nextCondLst>
            </p:seq>
          </p:childTnLst>
        </p:cTn>
      </p:par>
    </p:tnLst>
    <p:bldLst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/>
      <p:bldP spid="62" grpId="0"/>
      <p:bldP spid="63" grpId="0"/>
      <p:bldP spid="65" grpId="0"/>
      <p:bldP spid="66" grpId="0"/>
      <p:bldP spid="67" grpId="0"/>
      <p:bldP spid="68" grpId="0"/>
      <p:bldP spid="69" grpId="0"/>
      <p:bldP spid="70" grpId="0"/>
      <p:bldP spid="71" grpId="0"/>
      <p:bldP spid="72" grpId="0"/>
      <p:bldP spid="73" grpId="0"/>
      <p:bldP spid="74" grpId="0"/>
      <p:bldP spid="7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Objekty použité k vytvoření materiálu jsou </a:t>
            </a:r>
            <a:r>
              <a:rPr lang="cs-CZ" sz="2800" b="1" dirty="0" smtClean="0"/>
              <a:t>součástí</a:t>
            </a:r>
            <a:r>
              <a:rPr lang="cs-CZ" sz="2800" dirty="0"/>
              <a:t> </a:t>
            </a:r>
            <a:r>
              <a:rPr lang="cs-CZ" sz="2800" b="1" dirty="0" smtClean="0"/>
              <a:t>SW </a:t>
            </a:r>
            <a:r>
              <a:rPr lang="cs-CZ" sz="2800" b="1" dirty="0"/>
              <a:t>Microsoft </a:t>
            </a:r>
            <a:r>
              <a:rPr lang="cs-CZ" sz="2800" b="1" dirty="0" err="1"/>
              <a:t>Power</a:t>
            </a:r>
            <a:r>
              <a:rPr lang="cs-CZ" sz="2800" b="1" dirty="0"/>
              <a:t> Point 2010 nebo jsou vlastní </a:t>
            </a:r>
            <a:r>
              <a:rPr lang="cs-CZ" sz="2800" b="1" dirty="0" smtClean="0"/>
              <a:t> originální </a:t>
            </a:r>
            <a:r>
              <a:rPr lang="cs-CZ" sz="2800" b="1" dirty="0"/>
              <a:t>tvorbou autora.</a:t>
            </a:r>
            <a:br>
              <a:rPr lang="cs-CZ" sz="2800" b="1" dirty="0"/>
            </a:br>
            <a:r>
              <a:rPr lang="cs-CZ" sz="2800" b="1" dirty="0"/>
              <a:t> </a:t>
            </a:r>
            <a:br>
              <a:rPr lang="cs-CZ" sz="2800" b="1" dirty="0"/>
            </a:br>
            <a:r>
              <a:rPr lang="cs-CZ" sz="2800" b="1" dirty="0"/>
              <a:t> Materiály jsou určeny pro bezplatné používání pro   </a:t>
            </a:r>
            <a:r>
              <a:rPr lang="cs-CZ" sz="2800" b="1" dirty="0" smtClean="0"/>
              <a:t>potřeby</a:t>
            </a:r>
            <a:r>
              <a:rPr lang="cs-CZ" sz="2800" dirty="0"/>
              <a:t> </a:t>
            </a:r>
            <a:r>
              <a:rPr lang="cs-CZ" sz="2800" b="1" dirty="0" smtClean="0"/>
              <a:t>výuky </a:t>
            </a:r>
            <a:r>
              <a:rPr lang="cs-CZ" sz="2800" b="1" dirty="0"/>
              <a:t>na všech typech škol. Jakékoliv další využití </a:t>
            </a:r>
            <a:r>
              <a:rPr lang="cs-CZ" sz="2800" b="1" dirty="0" smtClean="0"/>
              <a:t>podléhá </a:t>
            </a:r>
            <a:r>
              <a:rPr lang="cs-CZ" sz="2800" b="1" dirty="0"/>
              <a:t>Autorskému </a:t>
            </a:r>
            <a:r>
              <a:rPr lang="cs-CZ" sz="2800" b="1" dirty="0" smtClean="0"/>
              <a:t>zákonu.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162687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506</TotalTime>
  <Words>434</Words>
  <Application>Microsoft Office PowerPoint</Application>
  <PresentationFormat>Předvádění na obrazovce (4:3)</PresentationFormat>
  <Paragraphs>156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Vyjmenovaná  slova po m</vt:lpstr>
      <vt:lpstr>Sestav pyramidy slov</vt:lpstr>
      <vt:lpstr>Utvoř vyjmenovaná slova a napiš k němu 2 slova příbuzná.</vt:lpstr>
      <vt:lpstr>Utvoř alespoň 3 slova příbuzná pomocí předpon a přípon.</vt:lpstr>
      <vt:lpstr>Doplň správně slova do vět.</vt:lpstr>
      <vt:lpstr>Doplňte i/y, í/ý!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 SLOVA PO M</dc:title>
  <dc:creator>Simona</dc:creator>
  <cp:lastModifiedBy>Simona</cp:lastModifiedBy>
  <cp:revision>80</cp:revision>
  <dcterms:created xsi:type="dcterms:W3CDTF">2013-03-10T18:16:49Z</dcterms:created>
  <dcterms:modified xsi:type="dcterms:W3CDTF">2013-07-01T13:43:40Z</dcterms:modified>
</cp:coreProperties>
</file>