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9" r:id="rId4"/>
    <p:sldId id="260" r:id="rId5"/>
    <p:sldId id="262" r:id="rId6"/>
    <p:sldId id="264" r:id="rId7"/>
    <p:sldId id="266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66FF66"/>
    <a:srgbClr val="FF3399"/>
    <a:srgbClr val="A1D9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674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35858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24798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2327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6195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72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44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86006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10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4963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17990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BB4672-E71B-431E-8154-381138DC8F28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71A55C-7212-4FBC-9AA4-A08F2FED8B8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2248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pSp>
        <p:nvGrpSpPr>
          <p:cNvPr id="4" name="Skupina 3"/>
          <p:cNvGrpSpPr/>
          <p:nvPr/>
        </p:nvGrpSpPr>
        <p:grpSpPr>
          <a:xfrm>
            <a:off x="436672" y="188640"/>
            <a:ext cx="8388945" cy="6552997"/>
            <a:chOff x="395536" y="290104"/>
            <a:chExt cx="8388945" cy="6552997"/>
          </a:xfrm>
        </p:grpSpPr>
        <p:graphicFrame>
          <p:nvGraphicFramePr>
            <p:cNvPr id="5" name="Group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4677564"/>
                </p:ext>
              </p:extLst>
            </p:nvPr>
          </p:nvGraphicFramePr>
          <p:xfrm>
            <a:off x="395536" y="1268760"/>
            <a:ext cx="8388945" cy="3670346"/>
          </p:xfrm>
          <a:graphic>
            <a:graphicData uri="http://schemas.openxmlformats.org/drawingml/2006/table">
              <a:tbl>
                <a:tblPr/>
                <a:tblGrid>
                  <a:gridCol w="1993015"/>
                  <a:gridCol w="6395930"/>
                </a:tblGrid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1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FFFFFF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Číslo projektu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lang="cs-CZ" sz="1800" b="1" kern="1200" dirty="0" smtClean="0">
                            <a:solidFill>
                              <a:schemeClr val="tx1"/>
                            </a:solidFill>
                            <a:effectLst/>
                            <a:latin typeface="+mn-lt"/>
                            <a:ea typeface="+mn-ea"/>
                            <a:cs typeface="+mn-cs"/>
                          </a:rPr>
                          <a:t>CZ.1.07/1.4.00/21.2942</a:t>
                        </a:r>
                        <a:endPara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chemeClr val="accent1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školy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Základní škola a mateřská škola, Jičín, 17. listopadu 109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Název materiálu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VY_32_INOVACE_I_ČJ2_12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Autor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Ilona Hatašová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Tematický okruh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Český jazyk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92388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4. ročník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74990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Datum tvorby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72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16. 3. 2013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E8F2FF"/>
                      </a:solidFill>
                    </a:tcPr>
                  </a:tc>
                </a:tr>
                <a:tr h="369997">
                  <a:tc>
                    <a:txBody>
                      <a:bodyPr/>
                      <a:lstStyle/>
                      <a:p>
                        <a:pPr marL="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6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rgbClr val="000000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Anotace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>
                    <a:txBody>
                      <a:bodyPr/>
                      <a:lstStyle/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r>
                          <a:rPr kumimoji="0" lang="cs-CZ" sz="18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Materiál slouží k procvičování vyjmenovaných slov.</a:t>
                        </a:r>
                      </a:p>
                      <a:p>
                        <a:pPr marL="144000" marR="0" lvl="0" indent="0" algn="l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>
                            <a:schemeClr val="bg2"/>
                          </a:buClr>
                          <a:buSzPct val="75000"/>
                          <a:buFont typeface="Wingdings" pitchFamily="2" charset="2"/>
                          <a:buNone/>
                          <a:tabLst/>
                        </a:pPr>
                        <a:endPara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endParaRP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</a:tr>
                <a:tr h="392388">
                  <a:tc gridSpan="2">
                    <a:txBody>
                      <a:bodyPr/>
                      <a:lstStyle/>
                      <a:p>
                        <a:pPr marL="0" marR="0" lvl="0" indent="0" algn="ctr" defTabSz="914400" rtl="0" eaLnBrk="1" fontAlgn="base" latinLnBrk="0" hangingPunct="1">
                          <a:lnSpc>
                            <a:spcPct val="100000"/>
                          </a:lnSpc>
                          <a:spcBef>
                            <a:spcPct val="0"/>
                          </a:spcBef>
                          <a:spcAft>
                            <a:spcPct val="0"/>
                          </a:spcAft>
                          <a:buClrTx/>
                          <a:buSzTx/>
                          <a:buFontTx/>
                          <a:buNone/>
                          <a:tabLst/>
                        </a:pPr>
                        <a:r>
                          <a:rPr kumimoji="0" lang="cs-CZ" sz="1400" b="0" i="0" u="none" strike="noStrike" cap="none" normalizeH="0" baseline="0" dirty="0" smtClean="0">
                            <a:ln>
                              <a:noFill/>
                            </a:ln>
                            <a:solidFill>
                              <a:schemeClr val="tx1"/>
                            </a:solidFill>
                            <a:effectLst/>
                            <a:latin typeface="Arial" charset="0"/>
                            <a:cs typeface="Arial" charset="0"/>
                          </a:rPr>
                          <a:t>Pokud není uvedeno jinak, použitý materiál je z vlastních zdrojů autora. </a:t>
                        </a:r>
                      </a:p>
                    </a:txBody>
                    <a:tcPr horzOverflow="overflow">
                      <a:lnL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L>
                      <a:lnR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R>
                      <a:lnT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T>
                      <a:lnB w="12700" cap="flat" cmpd="sng" algn="ctr">
                        <a:solidFill>
                          <a:schemeClr val="tx1"/>
                        </a:solidFill>
                        <a:prstDash val="solid"/>
                        <a:round/>
                        <a:headEnd type="none" w="med" len="med"/>
                        <a:tailEnd type="none" w="med" len="med"/>
                      </a:lnB>
                      <a:lnTlToBr>
                        <a:noFill/>
                      </a:lnTlToBr>
                      <a:lnBlToTr>
                        <a:noFill/>
                      </a:lnBlToTr>
                      <a:solidFill>
                        <a:srgbClr val="CEE3FF"/>
                      </a:solidFill>
                    </a:tcPr>
                  </a:tc>
                  <a:tc hMerge="1">
                    <a:txBody>
                      <a:bodyPr/>
                      <a:lstStyle/>
                      <a:p>
                        <a:endParaRPr lang="cs-CZ"/>
                      </a:p>
                    </a:txBody>
                    <a:tcPr/>
                  </a:tc>
                </a:tr>
              </a:tbl>
            </a:graphicData>
          </a:graphic>
        </p:graphicFrame>
        <p:sp>
          <p:nvSpPr>
            <p:cNvPr id="6" name="Obdélník 5"/>
            <p:cNvSpPr/>
            <p:nvPr/>
          </p:nvSpPr>
          <p:spPr>
            <a:xfrm>
              <a:off x="467544" y="500798"/>
              <a:ext cx="327031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cs-CZ" sz="2000" b="1" dirty="0"/>
                <a:t>DIGITÁLNÍ UČEBNÍ MATERIÁL</a:t>
              </a:r>
            </a:p>
          </p:txBody>
        </p:sp>
        <p:pic>
          <p:nvPicPr>
            <p:cNvPr id="7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3993" y="5555448"/>
              <a:ext cx="5270296" cy="128765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Obrázek 7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69330" y="290104"/>
              <a:ext cx="1440160" cy="821625"/>
            </a:xfrm>
            <a:prstGeom prst="rect">
              <a:avLst/>
            </a:prstGeom>
            <a:effectLst>
              <a:softEdge rad="12700"/>
            </a:effectLst>
          </p:spPr>
        </p:pic>
      </p:grpSp>
    </p:spTree>
    <p:extLst>
      <p:ext uri="{BB962C8B-B14F-4D97-AF65-F5344CB8AC3E}">
        <p14:creationId xmlns:p14="http://schemas.microsoft.com/office/powerpoint/2010/main" val="1313214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Lucida Handwriting" pitchFamily="66" charset="0"/>
              </a:rPr>
              <a:t>VYJMENOVANÁ SLOVA PO S</a:t>
            </a:r>
            <a:endParaRPr lang="cs-CZ" dirty="0">
              <a:latin typeface="Lucida Handwriting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PRO 4.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962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Tvoř pyramidu!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39552" y="1556792"/>
            <a:ext cx="836327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dirty="0" smtClean="0"/>
              <a:t>             syč                       syn                      sýr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syč                     syn                        sýr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syč                    syn                         sýr</a:t>
            </a:r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            syč                 syn</a:t>
            </a:r>
            <a:endParaRPr lang="cs-CZ" sz="3200" dirty="0"/>
          </a:p>
        </p:txBody>
      </p:sp>
      <p:cxnSp>
        <p:nvCxnSpPr>
          <p:cNvPr id="15" name="Přímá spojnice 14"/>
          <p:cNvCxnSpPr/>
          <p:nvPr/>
        </p:nvCxnSpPr>
        <p:spPr>
          <a:xfrm>
            <a:off x="2312132" y="2588968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096108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2426641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1583777" y="378904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246856" y="3781073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375756" y="379103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699792" y="3799293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4702152" y="260361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024445" y="260361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4499992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4824028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5132457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7452320" y="257693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ovéPole 38"/>
          <p:cNvSpPr txBox="1"/>
          <p:nvPr/>
        </p:nvSpPr>
        <p:spPr>
          <a:xfrm>
            <a:off x="2289339" y="2151784"/>
            <a:ext cx="477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í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2006098" y="2718809"/>
            <a:ext cx="15217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e  t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1148843" y="3303584"/>
            <a:ext cx="22809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 z a       e t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4662010" y="2116359"/>
            <a:ext cx="756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e k</a:t>
            </a:r>
            <a:endParaRPr lang="cs-CZ" sz="3200" dirty="0">
              <a:solidFill>
                <a:srgbClr val="0070C0"/>
              </a:solidFill>
            </a:endParaRPr>
          </a:p>
        </p:txBody>
      </p:sp>
      <p:cxnSp>
        <p:nvCxnSpPr>
          <p:cNvPr id="44" name="Přímá spojnice 43"/>
          <p:cNvCxnSpPr/>
          <p:nvPr/>
        </p:nvCxnSpPr>
        <p:spPr>
          <a:xfrm>
            <a:off x="5420199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4495237" y="3799293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4819273" y="3799293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5127702" y="3799293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ovéPole 48"/>
          <p:cNvSpPr txBox="1"/>
          <p:nvPr/>
        </p:nvSpPr>
        <p:spPr>
          <a:xfrm>
            <a:off x="4381237" y="2718809"/>
            <a:ext cx="21349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 á č e k</a:t>
            </a:r>
            <a:endParaRPr lang="cs-CZ" sz="3200" dirty="0">
              <a:solidFill>
                <a:srgbClr val="0070C0"/>
              </a:solidFill>
            </a:endParaRPr>
          </a:p>
        </p:txBody>
      </p:sp>
      <p:cxnSp>
        <p:nvCxnSpPr>
          <p:cNvPr id="50" name="Přímá spojnice 49"/>
          <p:cNvCxnSpPr/>
          <p:nvPr/>
        </p:nvCxnSpPr>
        <p:spPr>
          <a:xfrm>
            <a:off x="5415444" y="3799293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ovéPole 50"/>
          <p:cNvSpPr txBox="1"/>
          <p:nvPr/>
        </p:nvSpPr>
        <p:spPr>
          <a:xfrm>
            <a:off x="4400799" y="3309300"/>
            <a:ext cx="17461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o v e c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7376465" y="2116358"/>
            <a:ext cx="9001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y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7164288" y="2736559"/>
            <a:ext cx="14401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o v ý</a:t>
            </a:r>
            <a:endParaRPr lang="cs-CZ" sz="3200" dirty="0">
              <a:solidFill>
                <a:srgbClr val="0070C0"/>
              </a:solidFill>
            </a:endParaRPr>
          </a:p>
        </p:txBody>
      </p:sp>
      <p:cxnSp>
        <p:nvCxnSpPr>
          <p:cNvPr id="58" name="Přímá spojnice 57"/>
          <p:cNvCxnSpPr/>
          <p:nvPr/>
        </p:nvCxnSpPr>
        <p:spPr>
          <a:xfrm>
            <a:off x="7236296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7560332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7868761" y="31941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TextovéPole 61"/>
          <p:cNvSpPr txBox="1"/>
          <p:nvPr/>
        </p:nvSpPr>
        <p:spPr>
          <a:xfrm>
            <a:off x="1326885" y="4438760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ODHAL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3992089" y="4437109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ODHAL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622558" y="4437110"/>
            <a:ext cx="25236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ODHAL</a:t>
            </a:r>
            <a:endParaRPr lang="cs-CZ" sz="32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9796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9" grpId="0"/>
      <p:bldP spid="51" grpId="0"/>
      <p:bldP spid="52" grpId="0"/>
      <p:bldP spid="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577" y="0"/>
            <a:ext cx="9375964" cy="1143000"/>
          </a:xfrm>
        </p:spPr>
        <p:txBody>
          <a:bodyPr>
            <a:normAutofit/>
          </a:bodyPr>
          <a:lstStyle/>
          <a:p>
            <a:pPr algn="l"/>
            <a:r>
              <a:rPr lang="cs-CZ" sz="2800" b="1" dirty="0" smtClean="0"/>
              <a:t>Vytvoř slovo stejného a opačného významu ke slovům:</a:t>
            </a:r>
            <a:endParaRPr lang="cs-CZ" sz="2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026568" cy="4525963"/>
          </a:xfrm>
        </p:spPr>
        <p:txBody>
          <a:bodyPr/>
          <a:lstStyle/>
          <a:p>
            <a:r>
              <a:rPr lang="cs-CZ" dirty="0" smtClean="0"/>
              <a:t>sytý</a:t>
            </a:r>
          </a:p>
          <a:p>
            <a:r>
              <a:rPr lang="cs-CZ" dirty="0" smtClean="0"/>
              <a:t>pyšný</a:t>
            </a:r>
          </a:p>
          <a:p>
            <a:r>
              <a:rPr lang="cs-CZ" dirty="0" smtClean="0"/>
              <a:t>blízký</a:t>
            </a:r>
          </a:p>
          <a:p>
            <a:r>
              <a:rPr lang="cs-CZ" dirty="0" smtClean="0"/>
              <a:t>klidný</a:t>
            </a:r>
          </a:p>
          <a:p>
            <a:r>
              <a:rPr lang="cs-CZ" dirty="0" smtClean="0"/>
              <a:t>syrový</a:t>
            </a:r>
          </a:p>
          <a:p>
            <a:r>
              <a:rPr lang="cs-CZ" dirty="0" smtClean="0"/>
              <a:t>vysoký</a:t>
            </a:r>
          </a:p>
          <a:p>
            <a:r>
              <a:rPr lang="cs-CZ" dirty="0" smtClean="0"/>
              <a:t>líný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54197" y="161074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najedený</a:t>
            </a:r>
            <a:endParaRPr lang="cs-CZ" sz="28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36994" y="2101372"/>
            <a:ext cx="2160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namyšlený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354197" y="2624592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nedaleký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53036" y="3125427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vyrovnaný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354197" y="3663075"/>
            <a:ext cx="25202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neuvařený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54197" y="4186295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velký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54197" y="4709515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lenivý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38981" y="1578152"/>
            <a:ext cx="3225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hladový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238981" y="2079812"/>
            <a:ext cx="3153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skromný</a:t>
            </a:r>
            <a:endParaRPr lang="cs-CZ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38982" y="2602207"/>
            <a:ext cx="25778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vzdálený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38982" y="3149445"/>
            <a:ext cx="2795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nervózní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31959" y="3689677"/>
            <a:ext cx="32979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uvařený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235822" y="4212897"/>
            <a:ext cx="26787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malý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238982" y="4736117"/>
            <a:ext cx="1941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pracovitý</a:t>
            </a:r>
            <a:endParaRPr lang="cs-CZ" sz="2800" dirty="0"/>
          </a:p>
        </p:txBody>
      </p:sp>
      <p:cxnSp>
        <p:nvCxnSpPr>
          <p:cNvPr id="37" name="Přímá spojnice 36"/>
          <p:cNvCxnSpPr/>
          <p:nvPr/>
        </p:nvCxnSpPr>
        <p:spPr>
          <a:xfrm>
            <a:off x="4504257" y="1746340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4497234" y="1746340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497234" y="2247265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 flipV="1">
            <a:off x="4490211" y="2247265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4472281" y="2819247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V="1">
            <a:off x="4465258" y="2819247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4454351" y="3337716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4447328" y="3337716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4457862" y="3825273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 flipV="1">
            <a:off x="4450839" y="3825273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4457862" y="4399996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flipV="1">
            <a:off x="4450839" y="4399996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4454351" y="4904070"/>
            <a:ext cx="283567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4447328" y="4904070"/>
            <a:ext cx="290590" cy="2520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Obrázek 31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24" t="3395" r="8091" b="11725"/>
          <a:stretch/>
        </p:blipFill>
        <p:spPr bwMode="auto">
          <a:xfrm>
            <a:off x="7347633" y="5445224"/>
            <a:ext cx="1104265" cy="1097280"/>
          </a:xfrm>
          <a:prstGeom prst="ellipse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6625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Doplňte  slova a spojte je do dvojic.</a:t>
            </a:r>
            <a:endParaRPr lang="cs-C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23528" y="1340768"/>
            <a:ext cx="5688632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   </a:t>
            </a:r>
            <a:r>
              <a:rPr lang="cs-CZ" dirty="0" err="1" smtClean="0"/>
              <a:t>slí</a:t>
            </a:r>
            <a:r>
              <a:rPr lang="cs-CZ" dirty="0" smtClean="0"/>
              <a:t>                        s   </a:t>
            </a:r>
            <a:r>
              <a:rPr lang="cs-CZ" dirty="0" err="1" smtClean="0"/>
              <a:t>čení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s   </a:t>
            </a:r>
            <a:r>
              <a:rPr lang="cs-CZ" dirty="0" err="1" smtClean="0"/>
              <a:t>rové</a:t>
            </a:r>
            <a:r>
              <a:rPr lang="cs-CZ" dirty="0" smtClean="0"/>
              <a:t>                    koňadra</a:t>
            </a:r>
          </a:p>
          <a:p>
            <a:pPr marL="0" indent="0">
              <a:buNone/>
            </a:pPr>
            <a:r>
              <a:rPr lang="cs-CZ" dirty="0" smtClean="0"/>
              <a:t>s   </a:t>
            </a:r>
            <a:r>
              <a:rPr lang="cs-CZ" dirty="0" err="1" smtClean="0"/>
              <a:t>kora</a:t>
            </a:r>
            <a:r>
              <a:rPr lang="cs-CZ" dirty="0" smtClean="0"/>
              <a:t>                    doupě</a:t>
            </a:r>
          </a:p>
          <a:p>
            <a:pPr marL="0" indent="0">
              <a:buNone/>
            </a:pPr>
            <a:r>
              <a:rPr lang="cs-CZ" dirty="0" smtClean="0"/>
              <a:t>s   </a:t>
            </a:r>
            <a:r>
              <a:rPr lang="cs-CZ" dirty="0" err="1" smtClean="0"/>
              <a:t>chravé</a:t>
            </a:r>
            <a:r>
              <a:rPr lang="cs-CZ" dirty="0" smtClean="0"/>
              <a:t>                s   </a:t>
            </a:r>
            <a:r>
              <a:rPr lang="cs-CZ" dirty="0" err="1" smtClean="0"/>
              <a:t>pka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sl</a:t>
            </a:r>
            <a:r>
              <a:rPr lang="cs-CZ" dirty="0" smtClean="0"/>
              <a:t>   šel                      maso</a:t>
            </a:r>
          </a:p>
          <a:p>
            <a:pPr marL="0" indent="0">
              <a:buNone/>
            </a:pPr>
            <a:r>
              <a:rPr lang="cs-CZ" dirty="0" smtClean="0"/>
              <a:t>plná                         počasí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39145" y="1362344"/>
            <a:ext cx="4824536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spěšná                        sníh</a:t>
            </a:r>
          </a:p>
          <a:p>
            <a:pPr marL="0" indent="0">
              <a:buNone/>
            </a:pPr>
            <a:r>
              <a:rPr lang="cs-CZ" dirty="0" smtClean="0"/>
              <a:t>s   </a:t>
            </a:r>
            <a:r>
              <a:rPr lang="cs-CZ" dirty="0" err="1" smtClean="0"/>
              <a:t>pký</a:t>
            </a:r>
            <a:r>
              <a:rPr lang="cs-CZ" dirty="0" smtClean="0"/>
              <a:t>                        s   </a:t>
            </a:r>
            <a:r>
              <a:rPr lang="cs-CZ" dirty="0" err="1" smtClean="0"/>
              <a:t>rku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dětský                       </a:t>
            </a:r>
            <a:r>
              <a:rPr lang="cs-CZ" dirty="0" err="1" smtClean="0"/>
              <a:t>zás</a:t>
            </a:r>
            <a:r>
              <a:rPr lang="cs-CZ" dirty="0" smtClean="0"/>
              <a:t>   </a:t>
            </a:r>
            <a:r>
              <a:rPr lang="cs-CZ" dirty="0" err="1" smtClean="0"/>
              <a:t>lka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zapálil                        s   </a:t>
            </a:r>
            <a:r>
              <a:rPr lang="cs-CZ" dirty="0" err="1" smtClean="0"/>
              <a:t>čka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měs</a:t>
            </a:r>
            <a:r>
              <a:rPr lang="cs-CZ" dirty="0" smtClean="0"/>
              <a:t>   c                       </a:t>
            </a:r>
            <a:r>
              <a:rPr lang="cs-CZ" dirty="0" err="1" smtClean="0"/>
              <a:t>zás</a:t>
            </a:r>
            <a:r>
              <a:rPr lang="cs-CZ" dirty="0" smtClean="0"/>
              <a:t>   p</a:t>
            </a:r>
          </a:p>
          <a:p>
            <a:pPr marL="0" indent="0">
              <a:buNone/>
            </a:pPr>
            <a:r>
              <a:rPr lang="cs-CZ" dirty="0" smtClean="0"/>
              <a:t>houkání                     v úplňku</a:t>
            </a:r>
          </a:p>
          <a:p>
            <a:endParaRPr lang="cs-CZ" dirty="0"/>
          </a:p>
        </p:txBody>
      </p:sp>
      <p:cxnSp>
        <p:nvCxnSpPr>
          <p:cNvPr id="6" name="Přímá spojnice 5"/>
          <p:cNvCxnSpPr/>
          <p:nvPr/>
        </p:nvCxnSpPr>
        <p:spPr>
          <a:xfrm>
            <a:off x="4389334" y="1052736"/>
            <a:ext cx="0" cy="3672408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854877" y="3296135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39552" y="177281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57656" y="227687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561906" y="2780928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585365" y="3284984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651814" y="3789040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3169180" y="3300295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187729" y="175625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004048" y="227687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7810756" y="2276872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100392" y="2780928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5471208" y="3804917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8145644" y="3811666"/>
            <a:ext cx="2160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483578" y="18855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97333" y="241021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06289" y="288894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85365" y="3386519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76164" y="1383489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4921070" y="188034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8070901" y="2410645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776356" y="1906709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i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776356" y="2934869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8080060" y="3424423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397773" y="341216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í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3123151" y="1357126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131840" y="288894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ý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585365" y="5118929"/>
            <a:ext cx="11063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DOPLŇ</a:t>
            </a:r>
            <a:endParaRPr lang="cs-CZ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689821" y="5070113"/>
            <a:ext cx="297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DOPLŇ</a:t>
            </a:r>
            <a:endParaRPr lang="cs-CZ" b="1" dirty="0"/>
          </a:p>
        </p:txBody>
      </p:sp>
      <p:cxnSp>
        <p:nvCxnSpPr>
          <p:cNvPr id="48" name="Přímá spojnice 47"/>
          <p:cNvCxnSpPr/>
          <p:nvPr/>
        </p:nvCxnSpPr>
        <p:spPr>
          <a:xfrm>
            <a:off x="1115616" y="1618736"/>
            <a:ext cx="1872208" cy="1051658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1475656" y="2147174"/>
            <a:ext cx="1512168" cy="1526596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flipV="1">
            <a:off x="1475656" y="2144565"/>
            <a:ext cx="1512168" cy="525352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1835696" y="3150550"/>
            <a:ext cx="1152128" cy="998530"/>
          </a:xfrm>
          <a:prstGeom prst="line">
            <a:avLst/>
          </a:prstGeom>
          <a:ln w="28575">
            <a:solidFill>
              <a:srgbClr val="A1D9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V="1">
            <a:off x="1439652" y="1670741"/>
            <a:ext cx="1584176" cy="2003029"/>
          </a:xfrm>
          <a:prstGeom prst="line">
            <a:avLst/>
          </a:prstGeom>
          <a:ln w="28575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V="1">
            <a:off x="1115616" y="3150550"/>
            <a:ext cx="1872208" cy="99853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5889955" y="1674892"/>
            <a:ext cx="1694507" cy="999176"/>
          </a:xfrm>
          <a:prstGeom prst="line">
            <a:avLst/>
          </a:prstGeom>
          <a:ln w="28575">
            <a:solidFill>
              <a:srgbClr val="A1D91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 flipV="1">
            <a:off x="5817946" y="1674892"/>
            <a:ext cx="1838523" cy="53111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5889955" y="2674068"/>
            <a:ext cx="1766514" cy="999702"/>
          </a:xfrm>
          <a:prstGeom prst="line">
            <a:avLst/>
          </a:prstGeom>
          <a:ln w="28575">
            <a:solidFill>
              <a:srgbClr val="FF339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 flipV="1">
            <a:off x="5889955" y="2206011"/>
            <a:ext cx="1694507" cy="96790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Přímá spojnice 74"/>
          <p:cNvCxnSpPr/>
          <p:nvPr/>
        </p:nvCxnSpPr>
        <p:spPr>
          <a:xfrm>
            <a:off x="5889955" y="3673770"/>
            <a:ext cx="1694507" cy="47531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Přímá spojnice 76"/>
          <p:cNvCxnSpPr/>
          <p:nvPr/>
        </p:nvCxnSpPr>
        <p:spPr>
          <a:xfrm flipV="1">
            <a:off x="6179082" y="3284984"/>
            <a:ext cx="1405380" cy="86409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ovéPole 80"/>
          <p:cNvSpPr txBox="1"/>
          <p:nvPr/>
        </p:nvSpPr>
        <p:spPr>
          <a:xfrm>
            <a:off x="2231740" y="5122835"/>
            <a:ext cx="955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SPOJ</a:t>
            </a:r>
            <a:endParaRPr lang="cs-CZ" sz="2000" b="1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6662453" y="5054724"/>
            <a:ext cx="9559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SPOJ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12675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10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1" fill="hold">
                      <p:stCondLst>
                        <p:cond delay="0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Doplň!</a:t>
            </a:r>
            <a:endParaRPr lang="cs-CZ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836712"/>
            <a:ext cx="8867328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   lnice k s   </a:t>
            </a:r>
            <a:r>
              <a:rPr lang="cs-CZ" dirty="0" err="1" smtClean="0"/>
              <a:t>dlišti</a:t>
            </a:r>
            <a:r>
              <a:rPr lang="cs-CZ" dirty="0" smtClean="0"/>
              <a:t> b   la </a:t>
            </a:r>
            <a:r>
              <a:rPr lang="cs-CZ" dirty="0" err="1" smtClean="0"/>
              <a:t>pos</a:t>
            </a:r>
            <a:r>
              <a:rPr lang="cs-CZ" dirty="0" smtClean="0"/>
              <a:t>   pána p   </a:t>
            </a:r>
            <a:r>
              <a:rPr lang="cs-CZ" dirty="0" err="1" smtClean="0"/>
              <a:t>skem</a:t>
            </a:r>
            <a:r>
              <a:rPr lang="cs-CZ" dirty="0" smtClean="0"/>
              <a:t>. Hostinský s   </a:t>
            </a:r>
            <a:r>
              <a:rPr lang="cs-CZ" dirty="0" err="1" smtClean="0"/>
              <a:t>řil</a:t>
            </a:r>
            <a:r>
              <a:rPr lang="cs-CZ" dirty="0" smtClean="0"/>
              <a:t> sudy na p   </a:t>
            </a:r>
            <a:r>
              <a:rPr lang="cs-CZ" dirty="0" err="1" smtClean="0"/>
              <a:t>vo</a:t>
            </a:r>
            <a:r>
              <a:rPr lang="cs-CZ" dirty="0" smtClean="0"/>
              <a:t>. S   </a:t>
            </a:r>
            <a:r>
              <a:rPr lang="cs-CZ" dirty="0" err="1" smtClean="0"/>
              <a:t>vá</a:t>
            </a:r>
            <a:r>
              <a:rPr lang="cs-CZ" dirty="0" smtClean="0"/>
              <a:t> holub   </a:t>
            </a:r>
            <a:r>
              <a:rPr lang="cs-CZ" dirty="0" err="1" smtClean="0"/>
              <a:t>ce</a:t>
            </a:r>
            <a:r>
              <a:rPr lang="cs-CZ" dirty="0" smtClean="0"/>
              <a:t> doletěla na os   ku. </a:t>
            </a:r>
            <a:r>
              <a:rPr lang="cs-CZ" dirty="0" err="1" smtClean="0"/>
              <a:t>Nezapom</a:t>
            </a:r>
            <a:r>
              <a:rPr lang="cs-CZ" dirty="0" smtClean="0"/>
              <a:t>   </a:t>
            </a:r>
            <a:r>
              <a:rPr lang="cs-CZ" dirty="0" err="1" smtClean="0"/>
              <a:t>nejte</a:t>
            </a:r>
            <a:r>
              <a:rPr lang="cs-CZ" dirty="0" smtClean="0"/>
              <a:t> si </a:t>
            </a:r>
            <a:r>
              <a:rPr lang="cs-CZ" dirty="0" err="1" smtClean="0"/>
              <a:t>om</a:t>
            </a:r>
            <a:r>
              <a:rPr lang="cs-CZ" dirty="0" smtClean="0"/>
              <a:t>   t </a:t>
            </a:r>
            <a:br>
              <a:rPr lang="cs-CZ" dirty="0" smtClean="0"/>
            </a:br>
            <a:r>
              <a:rPr lang="cs-CZ" dirty="0" smtClean="0"/>
              <a:t>s   </a:t>
            </a:r>
            <a:r>
              <a:rPr lang="cs-CZ" dirty="0" err="1" smtClean="0"/>
              <a:t>rové</a:t>
            </a:r>
            <a:r>
              <a:rPr lang="cs-CZ" dirty="0" smtClean="0"/>
              <a:t> ovoce. S   </a:t>
            </a:r>
            <a:r>
              <a:rPr lang="cs-CZ" dirty="0" err="1" smtClean="0"/>
              <a:t>ček</a:t>
            </a:r>
            <a:r>
              <a:rPr lang="cs-CZ" dirty="0" smtClean="0"/>
              <a:t> chytá m   </a:t>
            </a:r>
            <a:r>
              <a:rPr lang="cs-CZ" dirty="0" err="1" smtClean="0"/>
              <a:t>ši</a:t>
            </a:r>
            <a:r>
              <a:rPr lang="cs-CZ" dirty="0" smtClean="0"/>
              <a:t> a hm   z. </a:t>
            </a:r>
            <a:br>
              <a:rPr lang="cs-CZ" dirty="0" smtClean="0"/>
            </a:br>
            <a:r>
              <a:rPr lang="cs-CZ" dirty="0" smtClean="0"/>
              <a:t>Netop   </a:t>
            </a:r>
            <a:r>
              <a:rPr lang="cs-CZ" dirty="0" err="1" smtClean="0"/>
              <a:t>ry</a:t>
            </a:r>
            <a:r>
              <a:rPr lang="cs-CZ" dirty="0" smtClean="0"/>
              <a:t> </a:t>
            </a:r>
            <a:r>
              <a:rPr lang="cs-CZ" dirty="0" err="1" smtClean="0"/>
              <a:t>přiváb</a:t>
            </a:r>
            <a:r>
              <a:rPr lang="cs-CZ" dirty="0" smtClean="0"/>
              <a:t>   </a:t>
            </a:r>
            <a:r>
              <a:rPr lang="cs-CZ" dirty="0" err="1" smtClean="0"/>
              <a:t>lo</a:t>
            </a:r>
            <a:r>
              <a:rPr lang="cs-CZ" dirty="0" smtClean="0"/>
              <a:t> světlo b   </a:t>
            </a:r>
            <a:r>
              <a:rPr lang="cs-CZ" dirty="0" err="1" smtClean="0"/>
              <a:t>tových</a:t>
            </a:r>
            <a:r>
              <a:rPr lang="cs-CZ" dirty="0" smtClean="0"/>
              <a:t> </a:t>
            </a:r>
            <a:r>
              <a:rPr lang="cs-CZ" dirty="0" err="1" smtClean="0"/>
              <a:t>příb</a:t>
            </a:r>
            <a:r>
              <a:rPr lang="cs-CZ" dirty="0" smtClean="0"/>
              <a:t>   </a:t>
            </a:r>
            <a:r>
              <a:rPr lang="cs-CZ" dirty="0" err="1" smtClean="0"/>
              <a:t>tků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Prodavačka </a:t>
            </a:r>
            <a:r>
              <a:rPr lang="cs-CZ" dirty="0" err="1" smtClean="0"/>
              <a:t>odb</a:t>
            </a:r>
            <a:r>
              <a:rPr lang="cs-CZ" dirty="0" smtClean="0"/>
              <a:t>   la </a:t>
            </a:r>
            <a:r>
              <a:rPr lang="cs-CZ" dirty="0" err="1" smtClean="0"/>
              <a:t>Zb</a:t>
            </a:r>
            <a:r>
              <a:rPr lang="cs-CZ" dirty="0" smtClean="0"/>
              <a:t>   </a:t>
            </a:r>
            <a:r>
              <a:rPr lang="cs-CZ" dirty="0" err="1" smtClean="0"/>
              <a:t>ňka</a:t>
            </a:r>
            <a:r>
              <a:rPr lang="cs-CZ" dirty="0" smtClean="0"/>
              <a:t>. Paní S   korová zapomněla m   </a:t>
            </a:r>
            <a:r>
              <a:rPr lang="cs-CZ" dirty="0" err="1" smtClean="0"/>
              <a:t>dlo</a:t>
            </a:r>
            <a:r>
              <a:rPr lang="cs-CZ" dirty="0" smtClean="0"/>
              <a:t> v um   várně. </a:t>
            </a:r>
            <a:r>
              <a:rPr lang="cs-CZ" dirty="0" err="1" smtClean="0"/>
              <a:t>Pampel</a:t>
            </a:r>
            <a:r>
              <a:rPr lang="cs-CZ" dirty="0" smtClean="0"/>
              <a:t>   </a:t>
            </a:r>
            <a:r>
              <a:rPr lang="cs-CZ" dirty="0" err="1" smtClean="0"/>
              <a:t>ška</a:t>
            </a:r>
            <a:r>
              <a:rPr lang="cs-CZ" dirty="0" smtClean="0"/>
              <a:t> a </a:t>
            </a:r>
            <a:br>
              <a:rPr lang="cs-CZ" dirty="0" smtClean="0"/>
            </a:br>
            <a:r>
              <a:rPr lang="cs-CZ" dirty="0" smtClean="0"/>
              <a:t>pel   </a:t>
            </a:r>
            <a:r>
              <a:rPr lang="cs-CZ" dirty="0" err="1" smtClean="0"/>
              <a:t>něk</a:t>
            </a:r>
            <a:r>
              <a:rPr lang="cs-CZ" dirty="0" smtClean="0"/>
              <a:t> jsou léčivé b   liny. Navštívili jsme </a:t>
            </a:r>
            <a:br>
              <a:rPr lang="cs-CZ" dirty="0" smtClean="0"/>
            </a:br>
            <a:r>
              <a:rPr lang="cs-CZ" dirty="0" smtClean="0"/>
              <a:t>ob   </a:t>
            </a:r>
            <a:r>
              <a:rPr lang="cs-CZ" dirty="0" err="1" smtClean="0"/>
              <a:t>dlené</a:t>
            </a:r>
            <a:r>
              <a:rPr lang="cs-CZ" dirty="0" smtClean="0"/>
              <a:t> s   </a:t>
            </a:r>
            <a:r>
              <a:rPr lang="cs-CZ" dirty="0" err="1" smtClean="0"/>
              <a:t>dliště</a:t>
            </a:r>
            <a:r>
              <a:rPr lang="cs-CZ" dirty="0" smtClean="0"/>
              <a:t> s p   </a:t>
            </a:r>
            <a:r>
              <a:rPr lang="cs-CZ" dirty="0" err="1" smtClean="0"/>
              <a:t>skovištěm</a:t>
            </a:r>
            <a:r>
              <a:rPr lang="cs-CZ" dirty="0" smtClean="0"/>
              <a:t>.</a:t>
            </a:r>
            <a:endParaRPr lang="cs-CZ" dirty="0"/>
          </a:p>
        </p:txBody>
      </p:sp>
      <p:cxnSp>
        <p:nvCxnSpPr>
          <p:cNvPr id="23" name="Přímá spojnice 22"/>
          <p:cNvCxnSpPr/>
          <p:nvPr/>
        </p:nvCxnSpPr>
        <p:spPr>
          <a:xfrm>
            <a:off x="1162871" y="52235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971600" y="1268760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2555776" y="129142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3866075" y="12608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150751" y="12608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6532259" y="129142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568733" y="17728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4857201" y="1813411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937321" y="1772816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7608023" y="1782615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3072408" y="227687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513351" y="227687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7599639" y="2295709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>
            <a:off x="874839" y="27809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360440" y="27809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5616536" y="27809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7040578" y="278092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1806224" y="324551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3535343" y="323564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5472520" y="325830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7638910" y="325830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4427984" y="37170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3382362" y="37170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>
            <a:off x="6456984" y="371703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3032212" y="42210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4726142" y="42210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7319991" y="4221088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1299828" y="4725144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4283968" y="4711951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4337756" y="52235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2599620" y="5223592"/>
            <a:ext cx="28803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Skupina 5"/>
          <p:cNvGrpSpPr/>
          <p:nvPr/>
        </p:nvGrpSpPr>
        <p:grpSpPr>
          <a:xfrm>
            <a:off x="874839" y="843552"/>
            <a:ext cx="7187735" cy="4515334"/>
            <a:chOff x="874839" y="834110"/>
            <a:chExt cx="7187735" cy="4515334"/>
          </a:xfrm>
        </p:grpSpPr>
        <p:sp>
          <p:nvSpPr>
            <p:cNvPr id="54" name="TextovéPole 53"/>
            <p:cNvSpPr txBox="1"/>
            <p:nvPr/>
          </p:nvSpPr>
          <p:spPr>
            <a:xfrm>
              <a:off x="951039" y="834114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2555776" y="83566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í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56" name="TextovéPole 55"/>
            <p:cNvSpPr txBox="1"/>
            <p:nvPr/>
          </p:nvSpPr>
          <p:spPr>
            <a:xfrm>
              <a:off x="3860304" y="834110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57" name="TextovéPole 56"/>
            <p:cNvSpPr txBox="1"/>
            <p:nvPr/>
          </p:nvSpPr>
          <p:spPr>
            <a:xfrm>
              <a:off x="5089687" y="83566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58" name="TextovéPole 57"/>
            <p:cNvSpPr txBox="1"/>
            <p:nvPr/>
          </p:nvSpPr>
          <p:spPr>
            <a:xfrm>
              <a:off x="6544634" y="83566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í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59" name="TextovéPole 58"/>
            <p:cNvSpPr txBox="1"/>
            <p:nvPr/>
          </p:nvSpPr>
          <p:spPr>
            <a:xfrm>
              <a:off x="2599620" y="1322783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í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0" name="TextovéPole 59"/>
            <p:cNvSpPr txBox="1"/>
            <p:nvPr/>
          </p:nvSpPr>
          <p:spPr>
            <a:xfrm>
              <a:off x="4857201" y="1347922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7638910" y="1348677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2" name="TextovéPole 61"/>
            <p:cNvSpPr txBox="1"/>
            <p:nvPr/>
          </p:nvSpPr>
          <p:spPr>
            <a:xfrm>
              <a:off x="5513657" y="1844915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í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3" name="TextovéPole 62"/>
            <p:cNvSpPr txBox="1"/>
            <p:nvPr/>
          </p:nvSpPr>
          <p:spPr>
            <a:xfrm>
              <a:off x="7557002" y="1844915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ý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4" name="TextovéPole 63"/>
            <p:cNvSpPr txBox="1"/>
            <p:nvPr/>
          </p:nvSpPr>
          <p:spPr>
            <a:xfrm>
              <a:off x="874839" y="229570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5" name="TextovéPole 64"/>
            <p:cNvSpPr txBox="1"/>
            <p:nvPr/>
          </p:nvSpPr>
          <p:spPr>
            <a:xfrm>
              <a:off x="3314546" y="232733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ý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6" name="TextovéPole 65"/>
            <p:cNvSpPr txBox="1"/>
            <p:nvPr/>
          </p:nvSpPr>
          <p:spPr>
            <a:xfrm>
              <a:off x="5557313" y="229570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7" name="TextovéPole 66"/>
            <p:cNvSpPr txBox="1"/>
            <p:nvPr/>
          </p:nvSpPr>
          <p:spPr>
            <a:xfrm>
              <a:off x="7027568" y="229570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8" name="TextovéPole 67"/>
            <p:cNvSpPr txBox="1"/>
            <p:nvPr/>
          </p:nvSpPr>
          <p:spPr>
            <a:xfrm>
              <a:off x="1742071" y="2808832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ý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69" name="TextovéPole 68"/>
            <p:cNvSpPr txBox="1"/>
            <p:nvPr/>
          </p:nvSpPr>
          <p:spPr>
            <a:xfrm>
              <a:off x="3535343" y="2793831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0" name="TextovéPole 69"/>
            <p:cNvSpPr txBox="1"/>
            <p:nvPr/>
          </p:nvSpPr>
          <p:spPr>
            <a:xfrm>
              <a:off x="5438783" y="2793831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7599639" y="2797203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2958698" y="3781975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ý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3" name="TextovéPole 72"/>
            <p:cNvSpPr txBox="1"/>
            <p:nvPr/>
          </p:nvSpPr>
          <p:spPr>
            <a:xfrm>
              <a:off x="4666023" y="3744832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ý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4" name="TextovéPole 73"/>
            <p:cNvSpPr txBox="1"/>
            <p:nvPr/>
          </p:nvSpPr>
          <p:spPr>
            <a:xfrm>
              <a:off x="4376593" y="3255565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5" name="TextovéPole 74"/>
            <p:cNvSpPr txBox="1"/>
            <p:nvPr/>
          </p:nvSpPr>
          <p:spPr>
            <a:xfrm>
              <a:off x="6456984" y="3295978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ý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6" name="TextovéPole 75"/>
            <p:cNvSpPr txBox="1"/>
            <p:nvPr/>
          </p:nvSpPr>
          <p:spPr>
            <a:xfrm>
              <a:off x="7319991" y="3781976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7" name="TextovéPole 76"/>
            <p:cNvSpPr txBox="1"/>
            <p:nvPr/>
          </p:nvSpPr>
          <p:spPr>
            <a:xfrm>
              <a:off x="1232012" y="4261992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8" name="TextovéPole 77"/>
            <p:cNvSpPr txBox="1"/>
            <p:nvPr/>
          </p:nvSpPr>
          <p:spPr>
            <a:xfrm>
              <a:off x="4242359" y="4261992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79" name="TextovéPole 78"/>
            <p:cNvSpPr txBox="1"/>
            <p:nvPr/>
          </p:nvSpPr>
          <p:spPr>
            <a:xfrm>
              <a:off x="1115616" y="476466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y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80" name="TextovéPole 79"/>
            <p:cNvSpPr txBox="1"/>
            <p:nvPr/>
          </p:nvSpPr>
          <p:spPr>
            <a:xfrm>
              <a:off x="2599620" y="4764668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í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81" name="TextovéPole 80"/>
            <p:cNvSpPr txBox="1"/>
            <p:nvPr/>
          </p:nvSpPr>
          <p:spPr>
            <a:xfrm>
              <a:off x="4356266" y="4764667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í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83" name="TextovéPole 82"/>
            <p:cNvSpPr txBox="1"/>
            <p:nvPr/>
          </p:nvSpPr>
          <p:spPr>
            <a:xfrm>
              <a:off x="3102714" y="1854134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85" name="TextovéPole 84"/>
            <p:cNvSpPr txBox="1"/>
            <p:nvPr/>
          </p:nvSpPr>
          <p:spPr>
            <a:xfrm>
              <a:off x="5949337" y="1347919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  <p:sp>
          <p:nvSpPr>
            <p:cNvPr id="86" name="TextovéPole 85"/>
            <p:cNvSpPr txBox="1"/>
            <p:nvPr/>
          </p:nvSpPr>
          <p:spPr>
            <a:xfrm>
              <a:off x="3350731" y="3295977"/>
              <a:ext cx="42366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>
                  <a:solidFill>
                    <a:srgbClr val="FF0066"/>
                  </a:solidFill>
                </a:rPr>
                <a:t>i</a:t>
              </a:r>
              <a:endParaRPr lang="cs-CZ" sz="3200" dirty="0">
                <a:solidFill>
                  <a:srgbClr val="FF0066"/>
                </a:solidFill>
              </a:endParaRP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6275213" y="5597841"/>
            <a:ext cx="2718750" cy="1080120"/>
            <a:chOff x="6275213" y="5597841"/>
            <a:chExt cx="2718750" cy="1080120"/>
          </a:xfrm>
        </p:grpSpPr>
        <p:sp>
          <p:nvSpPr>
            <p:cNvPr id="11" name="Zaoblený obdélník 10"/>
            <p:cNvSpPr/>
            <p:nvPr/>
          </p:nvSpPr>
          <p:spPr>
            <a:xfrm>
              <a:off x="6275213" y="5597841"/>
              <a:ext cx="2665619" cy="1080120"/>
            </a:xfrm>
            <a:prstGeom prst="roundRect">
              <a:avLst/>
            </a:prstGeom>
            <a:solidFill>
              <a:schemeClr val="accent2">
                <a:lumMod val="50000"/>
              </a:schemeClr>
            </a:solidFill>
            <a:ln>
              <a:solidFill>
                <a:schemeClr val="bg1"/>
              </a:solidFill>
            </a:ln>
          </p:spPr>
          <p:style>
            <a:lnRef idx="1">
              <a:schemeClr val="accent4"/>
            </a:lnRef>
            <a:fillRef idx="2">
              <a:schemeClr val="accent4"/>
            </a:fillRef>
            <a:effectRef idx="1">
              <a:schemeClr val="accent4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srgbClr val="FF0066"/>
                </a:solidFill>
              </a:endParaRPr>
            </a:p>
          </p:txBody>
        </p:sp>
        <p:sp>
          <p:nvSpPr>
            <p:cNvPr id="4" name="TextovéPole 3"/>
            <p:cNvSpPr txBox="1"/>
            <p:nvPr/>
          </p:nvSpPr>
          <p:spPr>
            <a:xfrm>
              <a:off x="6510115" y="5814735"/>
              <a:ext cx="24838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600" dirty="0" smtClean="0">
                  <a:solidFill>
                    <a:schemeClr val="bg1">
                      <a:lumMod val="95000"/>
                    </a:schemeClr>
                  </a:solidFill>
                  <a:latin typeface="Aharoni" pitchFamily="2" charset="-79"/>
                  <a:cs typeface="Aharoni" pitchFamily="2" charset="-79"/>
                </a:rPr>
                <a:t>DOPLNIT </a:t>
              </a:r>
              <a:endParaRPr lang="cs-CZ" sz="3600" dirty="0">
                <a:solidFill>
                  <a:schemeClr val="bg1">
                    <a:lumMod val="95000"/>
                  </a:schemeClr>
                </a:solidFill>
                <a:latin typeface="Aharoni" pitchFamily="2" charset="-79"/>
                <a:cs typeface="Aharoni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3843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cs-CZ" sz="2800" dirty="0"/>
              <a:t>Použité zdroje: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28800"/>
            <a:ext cx="908335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Objekty použité k vytvoření materiálu jsou součástí</a:t>
            </a:r>
            <a:endParaRPr lang="cs-CZ" sz="2800" dirty="0"/>
          </a:p>
          <a:p>
            <a:pPr marL="0" indent="0">
              <a:buNone/>
            </a:pPr>
            <a:r>
              <a:rPr lang="cs-CZ" sz="2800" b="1" dirty="0"/>
              <a:t>SW Microsoft </a:t>
            </a:r>
            <a:r>
              <a:rPr lang="cs-CZ" sz="2800" b="1" dirty="0" err="1"/>
              <a:t>Power</a:t>
            </a:r>
            <a:r>
              <a:rPr lang="cs-CZ" sz="2800" b="1" dirty="0"/>
              <a:t> Point 2010 nebo jsou vlastní </a:t>
            </a:r>
            <a:br>
              <a:rPr lang="cs-CZ" sz="2800" b="1" dirty="0"/>
            </a:br>
            <a:r>
              <a:rPr lang="cs-CZ" sz="2800" b="1" dirty="0"/>
              <a:t>originální tvorbou autora.</a:t>
            </a:r>
            <a:br>
              <a:rPr lang="cs-CZ" sz="2800" b="1" dirty="0"/>
            </a:br>
            <a:r>
              <a:rPr lang="cs-CZ" sz="2800" b="1" dirty="0"/>
              <a:t> </a:t>
            </a:r>
            <a:br>
              <a:rPr lang="cs-CZ" sz="2800" b="1" dirty="0"/>
            </a:br>
            <a:r>
              <a:rPr lang="cs-CZ" sz="2800" b="1" dirty="0"/>
              <a:t> Materiály jsou určeny pro bezplatné používání </a:t>
            </a:r>
            <a:r>
              <a:rPr lang="cs-CZ" sz="2800" b="1" dirty="0" smtClean="0"/>
              <a:t>pro </a:t>
            </a:r>
            <a:r>
              <a:rPr lang="cs-CZ" sz="2800" b="1" dirty="0" smtClean="0"/>
              <a:t>potřeby</a:t>
            </a:r>
            <a:r>
              <a:rPr lang="cs-CZ" sz="2800" dirty="0"/>
              <a:t> </a:t>
            </a:r>
            <a:r>
              <a:rPr lang="cs-CZ" sz="2800" b="1" dirty="0" smtClean="0"/>
              <a:t>výuky </a:t>
            </a:r>
            <a:r>
              <a:rPr lang="cs-CZ" sz="2800" b="1" dirty="0"/>
              <a:t>na všech typech škol. Jakékoliv další využití </a:t>
            </a:r>
            <a:r>
              <a:rPr lang="cs-CZ" sz="2800" b="1" dirty="0" smtClean="0"/>
              <a:t>podléhá</a:t>
            </a:r>
            <a:r>
              <a:rPr lang="cs-CZ" sz="2800" dirty="0"/>
              <a:t> </a:t>
            </a:r>
            <a:r>
              <a:rPr lang="cs-CZ" sz="2800" b="1" dirty="0" smtClean="0"/>
              <a:t>Autorskému zákonu.</a:t>
            </a:r>
            <a:endParaRPr lang="cs-CZ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473533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</TotalTime>
  <Words>290</Words>
  <Application>Microsoft Office PowerPoint</Application>
  <PresentationFormat>Předvádění na obrazovce (4:3)</PresentationFormat>
  <Paragraphs>125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VYJMENOVANÁ SLOVA PO S</vt:lpstr>
      <vt:lpstr>Tvoř pyramidu! </vt:lpstr>
      <vt:lpstr>Vytvoř slovo stejného a opačného významu ke slovům:</vt:lpstr>
      <vt:lpstr> Doplňte  slova a spojte je do dvojic.</vt:lpstr>
      <vt:lpstr>Doplň!</vt:lpstr>
      <vt:lpstr>Použité 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S</dc:title>
  <dc:creator>Simona</dc:creator>
  <cp:lastModifiedBy>Simona</cp:lastModifiedBy>
  <cp:revision>62</cp:revision>
  <dcterms:created xsi:type="dcterms:W3CDTF">2013-03-12T17:56:53Z</dcterms:created>
  <dcterms:modified xsi:type="dcterms:W3CDTF">2013-07-01T13:46:52Z</dcterms:modified>
</cp:coreProperties>
</file>