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4CC36-90F1-47A9-8F22-0F09B8B57A6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A25E6-42BD-45A5-A81D-32987D4D2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30303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4CC36-90F1-47A9-8F22-0F09B8B57A6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A25E6-42BD-45A5-A81D-32987D4D2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3543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4CC36-90F1-47A9-8F22-0F09B8B57A6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A25E6-42BD-45A5-A81D-32987D4D2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19318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4CC36-90F1-47A9-8F22-0F09B8B57A6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A25E6-42BD-45A5-A81D-32987D4D2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39768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4CC36-90F1-47A9-8F22-0F09B8B57A6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A25E6-42BD-45A5-A81D-32987D4D2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363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4CC36-90F1-47A9-8F22-0F09B8B57A6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A25E6-42BD-45A5-A81D-32987D4D2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45037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4CC36-90F1-47A9-8F22-0F09B8B57A6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A25E6-42BD-45A5-A81D-32987D4D2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956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4CC36-90F1-47A9-8F22-0F09B8B57A6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A25E6-42BD-45A5-A81D-32987D4D2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685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4CC36-90F1-47A9-8F22-0F09B8B57A6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A25E6-42BD-45A5-A81D-32987D4D2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9659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4CC36-90F1-47A9-8F22-0F09B8B57A6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A25E6-42BD-45A5-A81D-32987D4D2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8987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4CC36-90F1-47A9-8F22-0F09B8B57A6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A25E6-42BD-45A5-A81D-32987D4D2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7682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4CC36-90F1-47A9-8F22-0F09B8B57A6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CA25E6-42BD-45A5-A81D-32987D4D2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61517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436672" y="188640"/>
            <a:ext cx="8388945" cy="6552997"/>
            <a:chOff x="395536" y="290104"/>
            <a:chExt cx="8388945" cy="6552997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3549723254"/>
                </p:ext>
              </p:extLst>
            </p:nvPr>
          </p:nvGraphicFramePr>
          <p:xfrm>
            <a:off x="395536" y="1268760"/>
            <a:ext cx="8388945" cy="3670346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VY_32_INOVACE_I_ČJ2_13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Ilona Hatašová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Tematický okruh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Český jazyk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3.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13. 3. 2013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8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Žáci si procvičují pravopis </a:t>
                        </a:r>
                        <a:r>
                          <a:rPr kumimoji="0" lang="cs-CZ" sz="18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vyjmenovaných slov.</a:t>
                        </a:r>
                        <a:endPara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endPara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93993" y="5555448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9330" y="290104"/>
              <a:ext cx="1440160" cy="821625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1153446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 3. ROČNÍK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rgbClr val="92D050"/>
                </a:solidFill>
                <a:latin typeface="Ravie" pitchFamily="82" charset="0"/>
                <a:cs typeface="MV Boli" pitchFamily="2" charset="0"/>
              </a:rPr>
              <a:t>Vyjmenovaná slova po V</a:t>
            </a:r>
            <a:endParaRPr lang="cs-CZ" dirty="0">
              <a:solidFill>
                <a:srgbClr val="92D050"/>
              </a:solidFill>
              <a:latin typeface="Ravie" pitchFamily="82" charset="0"/>
              <a:cs typeface="MV Boli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0413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4" y="0"/>
            <a:ext cx="9468544" cy="1143000"/>
          </a:xfrm>
        </p:spPr>
        <p:txBody>
          <a:bodyPr>
            <a:noAutofit/>
          </a:bodyPr>
          <a:lstStyle/>
          <a:p>
            <a:pPr algn="l"/>
            <a:r>
              <a:rPr lang="cs-CZ" sz="30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Vypiš vyjmenovaná slova po v. </a:t>
            </a:r>
            <a:endParaRPr lang="cs-CZ" sz="3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01234"/>
            <a:ext cx="8229600" cy="20448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vy, vysoký, výt, výskat, zvykat, žvýkat, vydra, výr, povyk, výheň, vyžle</a:t>
            </a:r>
          </a:p>
          <a:p>
            <a:pPr marL="0" indent="0">
              <a:buNone/>
            </a:pPr>
            <a:r>
              <a:rPr lang="cs-CZ" sz="2800" dirty="0" smtClean="0"/>
              <a:t>+ slova s předponou vy- , </a:t>
            </a:r>
            <a:r>
              <a:rPr lang="cs-CZ" sz="2800" dirty="0" err="1" smtClean="0"/>
              <a:t>vý</a:t>
            </a:r>
            <a:r>
              <a:rPr lang="cs-CZ" sz="2800" dirty="0" smtClean="0"/>
              <a:t>-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574" y="3057927"/>
            <a:ext cx="1118316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alespoň 3 příbuzná slova k</a:t>
            </a:r>
            <a:r>
              <a:rPr lang="cs-CZ" sz="30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0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vyjmenovanému slovu.</a:t>
            </a:r>
            <a:endParaRPr lang="cs-CZ" sz="3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3664355"/>
            <a:ext cx="1944216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vysoký – </a:t>
            </a:r>
          </a:p>
          <a:p>
            <a:endParaRPr lang="cs-CZ" sz="3000" b="1" dirty="0" smtClean="0"/>
          </a:p>
          <a:p>
            <a:r>
              <a:rPr lang="cs-CZ" sz="3000" b="1" dirty="0" smtClean="0"/>
              <a:t>žvýkat – </a:t>
            </a:r>
          </a:p>
          <a:p>
            <a:endParaRPr lang="cs-CZ" sz="3000" b="1" dirty="0" smtClean="0"/>
          </a:p>
          <a:p>
            <a:r>
              <a:rPr lang="cs-CZ" sz="3000" b="1" dirty="0" smtClean="0"/>
              <a:t>zvykat –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868071" y="3705766"/>
            <a:ext cx="7164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vyvýšená, vysočina, výška, Vyšehrad,  výšina, …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68071" y="4603074"/>
            <a:ext cx="676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přežvýkavec, žvýkačka,  žvýkání, žvýkací, …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24055" y="5471646"/>
            <a:ext cx="7056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návyk, obvyklý, zlozvyk, přivyknout, odvykat, …</a:t>
            </a:r>
            <a:endParaRPr lang="cs-CZ" sz="2800" dirty="0"/>
          </a:p>
        </p:txBody>
      </p:sp>
      <p:pic>
        <p:nvPicPr>
          <p:cNvPr id="11" name="Obrázek 10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97" t="5088" r="7517" b="10108"/>
          <a:stretch/>
        </p:blipFill>
        <p:spPr bwMode="auto">
          <a:xfrm>
            <a:off x="8179611" y="5863477"/>
            <a:ext cx="914424" cy="908640"/>
          </a:xfrm>
          <a:prstGeom prst="ellipse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241107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</a:rPr>
              <a:t>Přesmyčky 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4474840" cy="3701008"/>
          </a:xfrm>
        </p:spPr>
        <p:txBody>
          <a:bodyPr>
            <a:normAutofit/>
          </a:bodyPr>
          <a:lstStyle/>
          <a:p>
            <a:r>
              <a:rPr lang="cs-CZ" dirty="0" smtClean="0"/>
              <a:t>VAŠEVYANÝNI          =                 </a:t>
            </a:r>
          </a:p>
          <a:p>
            <a:r>
              <a:rPr lang="cs-CZ" dirty="0" smtClean="0"/>
              <a:t>LKÝVYBO                  =</a:t>
            </a:r>
          </a:p>
          <a:p>
            <a:r>
              <a:rPr lang="cs-CZ" dirty="0" smtClean="0"/>
              <a:t>VARYD                      =                     </a:t>
            </a:r>
          </a:p>
          <a:p>
            <a:r>
              <a:rPr lang="cs-CZ" dirty="0" smtClean="0"/>
              <a:t>LÝVET                        =                 </a:t>
            </a:r>
          </a:p>
          <a:p>
            <a:r>
              <a:rPr lang="cs-CZ" dirty="0" smtClean="0"/>
              <a:t>LYVELZ                      = </a:t>
            </a:r>
          </a:p>
          <a:p>
            <a:r>
              <a:rPr lang="cs-CZ" dirty="0" smtClean="0"/>
              <a:t>VADINI                      =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71592" y="1625265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VYVÝŠENINA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471592" y="2221074"/>
            <a:ext cx="4176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OBVYKLÝ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520299" y="2755538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VYDRA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532421" y="3369530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VÝLET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558771" y="3945525"/>
            <a:ext cx="16670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VYLEZL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58771" y="4565415"/>
            <a:ext cx="185558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VIDINA</a:t>
            </a:r>
          </a:p>
          <a:p>
            <a:endParaRPr lang="cs-CZ" dirty="0"/>
          </a:p>
        </p:txBody>
      </p:sp>
      <p:pic>
        <p:nvPicPr>
          <p:cNvPr id="1026" name="Picture 2" descr="C:\Users\Simona\AppData\Local\Microsoft\Windows\Temporary Internet Files\Content.IE5\QG7BI0FN\MM90025450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5805264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8102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0902" y="0"/>
            <a:ext cx="8593596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TVOŘ PODSTATNÁ JMÉNA PŘEDPONAMI VY- ,VÝ-</a:t>
            </a:r>
            <a:endParaRPr lang="cs-CZ" sz="32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3668" y="2786206"/>
            <a:ext cx="1831884" cy="75273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hrát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42029" y="1321989"/>
            <a:ext cx="15858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výskot</a:t>
            </a:r>
          </a:p>
        </p:txBody>
      </p:sp>
      <p:sp>
        <p:nvSpPr>
          <p:cNvPr id="5" name="Je rovno 4"/>
          <p:cNvSpPr/>
          <p:nvPr/>
        </p:nvSpPr>
        <p:spPr>
          <a:xfrm>
            <a:off x="4205536" y="1474351"/>
            <a:ext cx="345740" cy="299070"/>
          </a:xfrm>
          <a:prstGeom prst="mathEqua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6" name="Je rovno 5"/>
          <p:cNvSpPr/>
          <p:nvPr/>
        </p:nvSpPr>
        <p:spPr>
          <a:xfrm>
            <a:off x="4179840" y="1940022"/>
            <a:ext cx="345740" cy="299070"/>
          </a:xfrm>
          <a:prstGeom prst="mathEqua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7" name="Je rovno 6"/>
          <p:cNvSpPr/>
          <p:nvPr/>
        </p:nvSpPr>
        <p:spPr>
          <a:xfrm>
            <a:off x="4179840" y="2477194"/>
            <a:ext cx="345740" cy="299070"/>
          </a:xfrm>
          <a:prstGeom prst="mathEqua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8" name="Je rovno 7"/>
          <p:cNvSpPr/>
          <p:nvPr/>
        </p:nvSpPr>
        <p:spPr>
          <a:xfrm>
            <a:off x="4179840" y="2945246"/>
            <a:ext cx="345740" cy="299070"/>
          </a:xfrm>
          <a:prstGeom prst="mathEqua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9" name="Je rovno 8"/>
          <p:cNvSpPr/>
          <p:nvPr/>
        </p:nvSpPr>
        <p:spPr>
          <a:xfrm>
            <a:off x="4196716" y="3379462"/>
            <a:ext cx="345740" cy="299070"/>
          </a:xfrm>
          <a:prstGeom prst="mathEqua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10" name="Je rovno 9"/>
          <p:cNvSpPr/>
          <p:nvPr/>
        </p:nvSpPr>
        <p:spPr>
          <a:xfrm>
            <a:off x="4211960" y="3904106"/>
            <a:ext cx="345740" cy="299070"/>
          </a:xfrm>
          <a:prstGeom prst="mathEqua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11" name="Je rovno 10"/>
          <p:cNvSpPr/>
          <p:nvPr/>
        </p:nvSpPr>
        <p:spPr>
          <a:xfrm>
            <a:off x="4211960" y="4381651"/>
            <a:ext cx="345740" cy="299070"/>
          </a:xfrm>
          <a:prstGeom prst="mathEqua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32236" y="1831528"/>
            <a:ext cx="13305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výlov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845552" y="2286011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výpis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818203" y="2776264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výhra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818203" y="3244316"/>
            <a:ext cx="18345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vynález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818203" y="3761253"/>
            <a:ext cx="18420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výstavba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845552" y="4238799"/>
            <a:ext cx="16046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výjezd</a:t>
            </a:r>
            <a:endParaRPr lang="cs-CZ" sz="3200" dirty="0"/>
          </a:p>
        </p:txBody>
      </p:sp>
      <p:sp>
        <p:nvSpPr>
          <p:cNvPr id="18" name="Zástupný symbol pro obsah 2"/>
          <p:cNvSpPr txBox="1">
            <a:spLocks/>
          </p:cNvSpPr>
          <p:nvPr/>
        </p:nvSpPr>
        <p:spPr>
          <a:xfrm>
            <a:off x="2921678" y="1831528"/>
            <a:ext cx="1440160" cy="87955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lovit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19" name="Zástupný symbol pro obsah 2"/>
          <p:cNvSpPr txBox="1">
            <a:spLocks/>
          </p:cNvSpPr>
          <p:nvPr/>
        </p:nvSpPr>
        <p:spPr>
          <a:xfrm>
            <a:off x="2978291" y="2293974"/>
            <a:ext cx="1831884" cy="71992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psát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20" name="Zástupný symbol pro obsah 2"/>
          <p:cNvSpPr txBox="1">
            <a:spLocks/>
          </p:cNvSpPr>
          <p:nvPr/>
        </p:nvSpPr>
        <p:spPr>
          <a:xfrm>
            <a:off x="2740776" y="3739626"/>
            <a:ext cx="1960887" cy="9486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stavět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21" name="Zástupný symbol pro obsah 2"/>
          <p:cNvSpPr txBox="1">
            <a:spLocks/>
          </p:cNvSpPr>
          <p:nvPr/>
        </p:nvSpPr>
        <p:spPr>
          <a:xfrm>
            <a:off x="2725816" y="3244316"/>
            <a:ext cx="1831884" cy="7590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nalézt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22" name="Zástupný symbol pro obsah 2"/>
          <p:cNvSpPr txBox="1">
            <a:spLocks/>
          </p:cNvSpPr>
          <p:nvPr/>
        </p:nvSpPr>
        <p:spPr>
          <a:xfrm>
            <a:off x="2552946" y="1321989"/>
            <a:ext cx="1831884" cy="50740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výskat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23" name="Zástupný symbol pro obsah 2"/>
          <p:cNvSpPr txBox="1">
            <a:spLocks/>
          </p:cNvSpPr>
          <p:nvPr/>
        </p:nvSpPr>
        <p:spPr>
          <a:xfrm>
            <a:off x="2869779" y="4195255"/>
            <a:ext cx="1831884" cy="9709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jezdit</a:t>
            </a:r>
          </a:p>
        </p:txBody>
      </p:sp>
    </p:spTree>
    <p:extLst>
      <p:ext uri="{BB962C8B-B14F-4D97-AF65-F5344CB8AC3E}">
        <p14:creationId xmlns:p14="http://schemas.microsoft.com/office/powerpoint/2010/main" val="3796051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4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3758" y="0"/>
            <a:ext cx="8686800" cy="1143000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Tvoř slova s předponami vy-, </a:t>
            </a:r>
            <a:r>
              <a:rPr lang="cs-CZ" sz="3200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</a:t>
            </a:r>
            <a:r>
              <a:rPr lang="cs-CZ" sz="32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-,</a:t>
            </a:r>
            <a:br>
              <a:rPr lang="cs-CZ" sz="32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použij i jiné předpony.</a:t>
            </a:r>
            <a:endParaRPr lang="cs-CZ" sz="32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27584" y="1340768"/>
            <a:ext cx="1800200" cy="3196952"/>
          </a:xfrm>
        </p:spPr>
        <p:txBody>
          <a:bodyPr>
            <a:noAutofit/>
          </a:bodyPr>
          <a:lstStyle/>
          <a:p>
            <a:r>
              <a:rPr lang="cs-CZ" sz="3200" dirty="0" err="1" smtClean="0"/>
              <a:t>pis</a:t>
            </a:r>
            <a:r>
              <a:rPr lang="cs-CZ" sz="3200" dirty="0" smtClean="0"/>
              <a:t>:</a:t>
            </a:r>
          </a:p>
          <a:p>
            <a:r>
              <a:rPr lang="cs-CZ" sz="3200" dirty="0" smtClean="0"/>
              <a:t>seju:</a:t>
            </a:r>
          </a:p>
          <a:p>
            <a:r>
              <a:rPr lang="cs-CZ" sz="3200" dirty="0" smtClean="0"/>
              <a:t>jít:</a:t>
            </a:r>
          </a:p>
          <a:p>
            <a:r>
              <a:rPr lang="cs-CZ" sz="3200" dirty="0" smtClean="0"/>
              <a:t>psát:</a:t>
            </a:r>
          </a:p>
          <a:p>
            <a:r>
              <a:rPr lang="cs-CZ" sz="3200" dirty="0" err="1" smtClean="0"/>
              <a:t>kres</a:t>
            </a:r>
            <a:r>
              <a:rPr lang="cs-CZ" sz="3200" dirty="0" smtClean="0"/>
              <a:t>:</a:t>
            </a:r>
          </a:p>
          <a:p>
            <a:r>
              <a:rPr lang="cs-CZ" sz="3200" dirty="0" smtClean="0"/>
              <a:t>leze: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39344" y="1392941"/>
            <a:ext cx="5770984" cy="5760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dirty="0" smtClean="0"/>
              <a:t>výpis, nápis, zápis, přepis,…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626768" y="1916832"/>
            <a:ext cx="5796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vyseji, zaseji, naseji, proseji,…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60594" y="2501607"/>
            <a:ext cx="5904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vyjít, najít, přejít, dojít,…</a:t>
            </a:r>
          </a:p>
        </p:txBody>
      </p:sp>
      <p:sp>
        <p:nvSpPr>
          <p:cNvPr id="8" name="Obdélník 7"/>
          <p:cNvSpPr/>
          <p:nvPr/>
        </p:nvSpPr>
        <p:spPr>
          <a:xfrm>
            <a:off x="2678233" y="3090466"/>
            <a:ext cx="533812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vypsat, napsat, zapsat, upsat,…</a:t>
            </a:r>
          </a:p>
        </p:txBody>
      </p:sp>
      <p:sp>
        <p:nvSpPr>
          <p:cNvPr id="9" name="Obdélník 8"/>
          <p:cNvSpPr/>
          <p:nvPr/>
        </p:nvSpPr>
        <p:spPr>
          <a:xfrm>
            <a:off x="2678233" y="3694154"/>
            <a:ext cx="254236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výkres, nákres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690126" y="4278929"/>
            <a:ext cx="5669419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vyleze, zaleze, doleze, přeleze,…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60277" y="5949280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 </a:t>
            </a:r>
            <a:endParaRPr lang="cs-CZ" sz="2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40968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build="p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4408" y="3076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Doplň </a:t>
            </a:r>
            <a:r>
              <a:rPr lang="cs-CZ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y,ý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/</a:t>
            </a:r>
            <a:r>
              <a:rPr lang="cs-CZ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i,í</a:t>
            </a:r>
            <a:endParaRPr lang="cs-CZ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80427" y="1017742"/>
            <a:ext cx="8291264" cy="3124944"/>
          </a:xfrm>
        </p:spPr>
        <p:txBody>
          <a:bodyPr/>
          <a:lstStyle/>
          <a:p>
            <a:r>
              <a:rPr lang="cs-CZ" dirty="0" smtClean="0"/>
              <a:t>V   tek z V   </a:t>
            </a:r>
            <a:r>
              <a:rPr lang="cs-CZ" dirty="0" err="1" smtClean="0"/>
              <a:t>sočan</a:t>
            </a:r>
            <a:r>
              <a:rPr lang="cs-CZ" dirty="0" smtClean="0"/>
              <a:t>, v   </a:t>
            </a:r>
            <a:r>
              <a:rPr lang="cs-CZ" dirty="0" err="1" smtClean="0"/>
              <a:t>dět</a:t>
            </a:r>
            <a:r>
              <a:rPr lang="cs-CZ" dirty="0" smtClean="0"/>
              <a:t> v   </a:t>
            </a:r>
            <a:r>
              <a:rPr lang="cs-CZ" dirty="0" err="1" smtClean="0"/>
              <a:t>dru</a:t>
            </a:r>
            <a:r>
              <a:rPr lang="cs-CZ" dirty="0" smtClean="0"/>
              <a:t>, v   borný žák, v   </a:t>
            </a:r>
            <a:r>
              <a:rPr lang="cs-CZ" dirty="0" err="1" smtClean="0"/>
              <a:t>chodní</a:t>
            </a:r>
            <a:r>
              <a:rPr lang="cs-CZ" dirty="0" smtClean="0"/>
              <a:t> v   </a:t>
            </a:r>
            <a:r>
              <a:rPr lang="cs-CZ" dirty="0" err="1" smtClean="0"/>
              <a:t>tr</a:t>
            </a:r>
            <a:r>
              <a:rPr lang="cs-CZ" dirty="0" smtClean="0"/>
              <a:t>, v   </a:t>
            </a:r>
            <a:r>
              <a:rPr lang="cs-CZ" dirty="0" err="1" smtClean="0"/>
              <a:t>sí</a:t>
            </a:r>
            <a:r>
              <a:rPr lang="cs-CZ" dirty="0" smtClean="0"/>
              <a:t> na laně, radostně v    skat, v   </a:t>
            </a:r>
            <a:r>
              <a:rPr lang="cs-CZ" dirty="0" err="1" smtClean="0"/>
              <a:t>soký</a:t>
            </a:r>
            <a:r>
              <a:rPr lang="cs-CZ" dirty="0" smtClean="0"/>
              <a:t> </a:t>
            </a:r>
            <a:r>
              <a:rPr lang="cs-CZ" dirty="0" err="1" smtClean="0"/>
              <a:t>sv</a:t>
            </a:r>
            <a:r>
              <a:rPr lang="cs-CZ" dirty="0" smtClean="0"/>
              <a:t>   cen, v   strašený v   r, v   </a:t>
            </a:r>
            <a:r>
              <a:rPr lang="cs-CZ" dirty="0" err="1" smtClean="0"/>
              <a:t>rábět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v   </a:t>
            </a:r>
            <a:r>
              <a:rPr lang="cs-CZ" dirty="0" err="1" smtClean="0"/>
              <a:t>dličku</a:t>
            </a:r>
            <a:r>
              <a:rPr lang="cs-CZ" dirty="0" smtClean="0"/>
              <a:t>, rychle si </a:t>
            </a:r>
            <a:r>
              <a:rPr lang="cs-CZ" dirty="0" err="1" smtClean="0"/>
              <a:t>zv</a:t>
            </a:r>
            <a:r>
              <a:rPr lang="cs-CZ" dirty="0" smtClean="0"/>
              <a:t>   </a:t>
            </a:r>
            <a:r>
              <a:rPr lang="cs-CZ" dirty="0" err="1" smtClean="0"/>
              <a:t>kneš</a:t>
            </a:r>
            <a:r>
              <a:rPr lang="cs-CZ" dirty="0" smtClean="0"/>
              <a:t>, </a:t>
            </a:r>
            <a:r>
              <a:rPr lang="cs-CZ" dirty="0" err="1" smtClean="0"/>
              <a:t>obv</a:t>
            </a:r>
            <a:r>
              <a:rPr lang="cs-CZ" dirty="0" smtClean="0"/>
              <a:t>   </a:t>
            </a:r>
            <a:r>
              <a:rPr lang="cs-CZ" dirty="0" err="1" smtClean="0"/>
              <a:t>klý</a:t>
            </a:r>
            <a:r>
              <a:rPr lang="cs-CZ" dirty="0" smtClean="0"/>
              <a:t> plán, oblíbené </a:t>
            </a:r>
            <a:r>
              <a:rPr lang="cs-CZ" dirty="0" err="1" smtClean="0"/>
              <a:t>žv</a:t>
            </a:r>
            <a:r>
              <a:rPr lang="cs-CZ" dirty="0" smtClean="0"/>
              <a:t>   kačky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938843" y="1478389"/>
            <a:ext cx="2880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306995" y="1478955"/>
            <a:ext cx="2880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891171" y="1478389"/>
            <a:ext cx="2880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045678" y="1478955"/>
            <a:ext cx="2880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267435" y="1479521"/>
            <a:ext cx="2880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893234" y="1982445"/>
            <a:ext cx="2880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595027" y="1982445"/>
            <a:ext cx="2880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467507" y="1982445"/>
            <a:ext cx="2880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7275547" y="1955302"/>
            <a:ext cx="2880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893234" y="2449191"/>
            <a:ext cx="2880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340709" y="2473212"/>
            <a:ext cx="2880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603139" y="2451717"/>
            <a:ext cx="2880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475347" y="2449191"/>
            <a:ext cx="2880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287295" y="2449191"/>
            <a:ext cx="2880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916812" y="2966728"/>
            <a:ext cx="2880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135120" y="2977110"/>
            <a:ext cx="2880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979403" y="2966728"/>
            <a:ext cx="2880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573323" y="3422605"/>
            <a:ext cx="2880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>
            <a:off x="251797" y="3999325"/>
            <a:ext cx="8291264" cy="3127744"/>
            <a:chOff x="251797" y="3999325"/>
            <a:chExt cx="8291264" cy="3127744"/>
          </a:xfrm>
        </p:grpSpPr>
        <p:sp>
          <p:nvSpPr>
            <p:cNvPr id="97" name="Zástupný symbol pro obsah 4"/>
            <p:cNvSpPr txBox="1">
              <a:spLocks/>
            </p:cNvSpPr>
            <p:nvPr/>
          </p:nvSpPr>
          <p:spPr>
            <a:xfrm>
              <a:off x="251797" y="4002125"/>
              <a:ext cx="8291264" cy="3124944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342900" indent="-3429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dirty="0" smtClean="0"/>
                <a:t>V   tek z V   </a:t>
              </a:r>
              <a:r>
                <a:rPr lang="cs-CZ" dirty="0" err="1" smtClean="0"/>
                <a:t>sočan</a:t>
              </a:r>
              <a:r>
                <a:rPr lang="cs-CZ" dirty="0" smtClean="0"/>
                <a:t>, v   </a:t>
              </a:r>
              <a:r>
                <a:rPr lang="cs-CZ" dirty="0" err="1" smtClean="0"/>
                <a:t>dět</a:t>
              </a:r>
              <a:r>
                <a:rPr lang="cs-CZ" dirty="0" smtClean="0"/>
                <a:t> v   </a:t>
              </a:r>
              <a:r>
                <a:rPr lang="cs-CZ" dirty="0" err="1" smtClean="0"/>
                <a:t>dru</a:t>
              </a:r>
              <a:r>
                <a:rPr lang="cs-CZ" dirty="0" smtClean="0"/>
                <a:t>, v   borný žák, v   </a:t>
              </a:r>
              <a:r>
                <a:rPr lang="cs-CZ" dirty="0" err="1" smtClean="0"/>
                <a:t>chodní</a:t>
              </a:r>
              <a:r>
                <a:rPr lang="cs-CZ" dirty="0" smtClean="0"/>
                <a:t> v   </a:t>
              </a:r>
              <a:r>
                <a:rPr lang="cs-CZ" dirty="0" err="1" smtClean="0"/>
                <a:t>tr</a:t>
              </a:r>
              <a:r>
                <a:rPr lang="cs-CZ" dirty="0" smtClean="0"/>
                <a:t>, v   </a:t>
              </a:r>
              <a:r>
                <a:rPr lang="cs-CZ" dirty="0" err="1" smtClean="0"/>
                <a:t>sí</a:t>
              </a:r>
              <a:r>
                <a:rPr lang="cs-CZ" dirty="0" smtClean="0"/>
                <a:t> na laně, radostně v    skat, v   </a:t>
              </a:r>
              <a:r>
                <a:rPr lang="cs-CZ" dirty="0" err="1" smtClean="0"/>
                <a:t>soký</a:t>
              </a:r>
              <a:r>
                <a:rPr lang="cs-CZ" dirty="0" smtClean="0"/>
                <a:t> </a:t>
              </a:r>
              <a:r>
                <a:rPr lang="cs-CZ" dirty="0" err="1" smtClean="0"/>
                <a:t>sv</a:t>
              </a:r>
              <a:r>
                <a:rPr lang="cs-CZ" dirty="0" smtClean="0"/>
                <a:t>   cen, v   strašený v   r, v   </a:t>
              </a:r>
              <a:r>
                <a:rPr lang="cs-CZ" dirty="0" err="1" smtClean="0"/>
                <a:t>rábět</a:t>
              </a:r>
              <a:r>
                <a:rPr lang="cs-CZ" dirty="0" smtClean="0"/>
                <a:t> </a:t>
              </a:r>
              <a:br>
                <a:rPr lang="cs-CZ" dirty="0" smtClean="0"/>
              </a:br>
              <a:r>
                <a:rPr lang="cs-CZ" dirty="0" smtClean="0"/>
                <a:t>v   </a:t>
              </a:r>
              <a:r>
                <a:rPr lang="cs-CZ" dirty="0" err="1" smtClean="0"/>
                <a:t>dličku</a:t>
              </a:r>
              <a:r>
                <a:rPr lang="cs-CZ" dirty="0" smtClean="0"/>
                <a:t>, rychle si </a:t>
              </a:r>
              <a:r>
                <a:rPr lang="cs-CZ" dirty="0" err="1" smtClean="0"/>
                <a:t>zv</a:t>
              </a:r>
              <a:r>
                <a:rPr lang="cs-CZ" dirty="0" smtClean="0"/>
                <a:t>   </a:t>
              </a:r>
              <a:r>
                <a:rPr lang="cs-CZ" dirty="0" err="1" smtClean="0"/>
                <a:t>kneš</a:t>
              </a:r>
              <a:r>
                <a:rPr lang="cs-CZ" dirty="0" smtClean="0"/>
                <a:t>, </a:t>
              </a:r>
              <a:r>
                <a:rPr lang="cs-CZ" dirty="0" err="1" smtClean="0"/>
                <a:t>obv</a:t>
              </a:r>
              <a:r>
                <a:rPr lang="cs-CZ" dirty="0" smtClean="0"/>
                <a:t>   </a:t>
              </a:r>
              <a:r>
                <a:rPr lang="cs-CZ" dirty="0" err="1" smtClean="0"/>
                <a:t>klý</a:t>
              </a:r>
              <a:r>
                <a:rPr lang="cs-CZ" dirty="0" smtClean="0"/>
                <a:t> plán, oblíbené </a:t>
              </a:r>
              <a:r>
                <a:rPr lang="cs-CZ" dirty="0" err="1" smtClean="0"/>
                <a:t>žv</a:t>
              </a:r>
              <a:r>
                <a:rPr lang="cs-CZ" dirty="0" smtClean="0"/>
                <a:t>   kačky</a:t>
              </a:r>
              <a:endParaRPr lang="cs-CZ" dirty="0"/>
            </a:p>
          </p:txBody>
        </p:sp>
        <p:cxnSp>
          <p:nvCxnSpPr>
            <p:cNvPr id="98" name="Přímá spojnice 97"/>
            <p:cNvCxnSpPr/>
            <p:nvPr/>
          </p:nvCxnSpPr>
          <p:spPr>
            <a:xfrm>
              <a:off x="910213" y="4462772"/>
              <a:ext cx="288032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Přímá spojnice 98"/>
            <p:cNvCxnSpPr/>
            <p:nvPr/>
          </p:nvCxnSpPr>
          <p:spPr>
            <a:xfrm>
              <a:off x="2278365" y="4463338"/>
              <a:ext cx="288032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Přímá spojnice 99"/>
            <p:cNvCxnSpPr/>
            <p:nvPr/>
          </p:nvCxnSpPr>
          <p:spPr>
            <a:xfrm>
              <a:off x="3862541" y="4462772"/>
              <a:ext cx="288032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Přímá spojnice 100"/>
            <p:cNvCxnSpPr/>
            <p:nvPr/>
          </p:nvCxnSpPr>
          <p:spPr>
            <a:xfrm>
              <a:off x="5017048" y="4463338"/>
              <a:ext cx="288032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Přímá spojnice 101"/>
            <p:cNvCxnSpPr/>
            <p:nvPr/>
          </p:nvCxnSpPr>
          <p:spPr>
            <a:xfrm>
              <a:off x="6238805" y="4463904"/>
              <a:ext cx="288032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Přímá spojnice 102"/>
            <p:cNvCxnSpPr/>
            <p:nvPr/>
          </p:nvCxnSpPr>
          <p:spPr>
            <a:xfrm>
              <a:off x="864604" y="4966828"/>
              <a:ext cx="288032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Přímá spojnice 103"/>
            <p:cNvCxnSpPr/>
            <p:nvPr/>
          </p:nvCxnSpPr>
          <p:spPr>
            <a:xfrm>
              <a:off x="2566397" y="4966828"/>
              <a:ext cx="288032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Přímá spojnice 104"/>
            <p:cNvCxnSpPr/>
            <p:nvPr/>
          </p:nvCxnSpPr>
          <p:spPr>
            <a:xfrm>
              <a:off x="3438877" y="4966828"/>
              <a:ext cx="288032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Přímá spojnice 105"/>
            <p:cNvCxnSpPr/>
            <p:nvPr/>
          </p:nvCxnSpPr>
          <p:spPr>
            <a:xfrm>
              <a:off x="7246917" y="4939685"/>
              <a:ext cx="288032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Přímá spojnice 106"/>
            <p:cNvCxnSpPr/>
            <p:nvPr/>
          </p:nvCxnSpPr>
          <p:spPr>
            <a:xfrm>
              <a:off x="864604" y="5433574"/>
              <a:ext cx="288032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Přímá spojnice 107"/>
            <p:cNvCxnSpPr/>
            <p:nvPr/>
          </p:nvCxnSpPr>
          <p:spPr>
            <a:xfrm>
              <a:off x="2312079" y="5457595"/>
              <a:ext cx="288032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Přímá spojnice 108"/>
            <p:cNvCxnSpPr/>
            <p:nvPr/>
          </p:nvCxnSpPr>
          <p:spPr>
            <a:xfrm>
              <a:off x="3574509" y="5436100"/>
              <a:ext cx="288032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Přímá spojnice 109"/>
            <p:cNvCxnSpPr/>
            <p:nvPr/>
          </p:nvCxnSpPr>
          <p:spPr>
            <a:xfrm>
              <a:off x="5446717" y="5433574"/>
              <a:ext cx="288032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Přímá spojnice 110"/>
            <p:cNvCxnSpPr/>
            <p:nvPr/>
          </p:nvCxnSpPr>
          <p:spPr>
            <a:xfrm>
              <a:off x="6258665" y="5433574"/>
              <a:ext cx="288032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Přímá spojnice 111"/>
            <p:cNvCxnSpPr/>
            <p:nvPr/>
          </p:nvCxnSpPr>
          <p:spPr>
            <a:xfrm>
              <a:off x="888182" y="5951111"/>
              <a:ext cx="288032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Přímá spojnice 112"/>
            <p:cNvCxnSpPr/>
            <p:nvPr/>
          </p:nvCxnSpPr>
          <p:spPr>
            <a:xfrm>
              <a:off x="4106490" y="5961493"/>
              <a:ext cx="288032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Přímá spojnice 113"/>
            <p:cNvCxnSpPr/>
            <p:nvPr/>
          </p:nvCxnSpPr>
          <p:spPr>
            <a:xfrm>
              <a:off x="5950773" y="5951111"/>
              <a:ext cx="288032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Přímá spojnice 114"/>
            <p:cNvCxnSpPr/>
            <p:nvPr/>
          </p:nvCxnSpPr>
          <p:spPr>
            <a:xfrm>
              <a:off x="2544693" y="6406988"/>
              <a:ext cx="288032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6" name="TextovéPole 115"/>
            <p:cNvSpPr txBox="1"/>
            <p:nvPr/>
          </p:nvSpPr>
          <p:spPr>
            <a:xfrm>
              <a:off x="870017" y="3999325"/>
              <a:ext cx="36842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í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  <p:sp>
          <p:nvSpPr>
            <p:cNvPr id="117" name="TextovéPole 116"/>
            <p:cNvSpPr txBox="1"/>
            <p:nvPr/>
          </p:nvSpPr>
          <p:spPr>
            <a:xfrm>
              <a:off x="2238169" y="3999325"/>
              <a:ext cx="36842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y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  <p:sp>
          <p:nvSpPr>
            <p:cNvPr id="118" name="TextovéPole 117"/>
            <p:cNvSpPr txBox="1"/>
            <p:nvPr/>
          </p:nvSpPr>
          <p:spPr>
            <a:xfrm>
              <a:off x="3882082" y="4028632"/>
              <a:ext cx="36842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i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  <p:sp>
          <p:nvSpPr>
            <p:cNvPr id="119" name="TextovéPole 118"/>
            <p:cNvSpPr txBox="1"/>
            <p:nvPr/>
          </p:nvSpPr>
          <p:spPr>
            <a:xfrm>
              <a:off x="4976852" y="4014549"/>
              <a:ext cx="36842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y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  <p:sp>
          <p:nvSpPr>
            <p:cNvPr id="120" name="TextovéPole 119"/>
            <p:cNvSpPr txBox="1"/>
            <p:nvPr/>
          </p:nvSpPr>
          <p:spPr>
            <a:xfrm>
              <a:off x="2544693" y="4505584"/>
              <a:ext cx="36842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í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  <p:sp>
          <p:nvSpPr>
            <p:cNvPr id="121" name="TextovéPole 120"/>
            <p:cNvSpPr txBox="1"/>
            <p:nvPr/>
          </p:nvSpPr>
          <p:spPr>
            <a:xfrm>
              <a:off x="6178273" y="4014548"/>
              <a:ext cx="36842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ý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  <p:sp>
          <p:nvSpPr>
            <p:cNvPr id="122" name="TextovéPole 121"/>
            <p:cNvSpPr txBox="1"/>
            <p:nvPr/>
          </p:nvSpPr>
          <p:spPr>
            <a:xfrm>
              <a:off x="829821" y="4505584"/>
              <a:ext cx="36842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ý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  <p:sp>
          <p:nvSpPr>
            <p:cNvPr id="123" name="TextovéPole 122"/>
            <p:cNvSpPr txBox="1"/>
            <p:nvPr/>
          </p:nvSpPr>
          <p:spPr>
            <a:xfrm>
              <a:off x="3438878" y="4495291"/>
              <a:ext cx="36842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i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  <p:sp>
          <p:nvSpPr>
            <p:cNvPr id="124" name="TextovéPole 123"/>
            <p:cNvSpPr txBox="1"/>
            <p:nvPr/>
          </p:nvSpPr>
          <p:spPr>
            <a:xfrm>
              <a:off x="2526201" y="5951110"/>
              <a:ext cx="36842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ý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  <p:sp>
          <p:nvSpPr>
            <p:cNvPr id="125" name="TextovéPole 124"/>
            <p:cNvSpPr txBox="1"/>
            <p:nvPr/>
          </p:nvSpPr>
          <p:spPr>
            <a:xfrm>
              <a:off x="5910577" y="5485814"/>
              <a:ext cx="36842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y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  <p:sp>
          <p:nvSpPr>
            <p:cNvPr id="126" name="TextovéPole 125"/>
            <p:cNvSpPr txBox="1"/>
            <p:nvPr/>
          </p:nvSpPr>
          <p:spPr>
            <a:xfrm>
              <a:off x="4069760" y="5490214"/>
              <a:ext cx="36842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y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  <p:sp>
          <p:nvSpPr>
            <p:cNvPr id="127" name="TextovéPole 126"/>
            <p:cNvSpPr txBox="1"/>
            <p:nvPr/>
          </p:nvSpPr>
          <p:spPr>
            <a:xfrm>
              <a:off x="910213" y="5493327"/>
              <a:ext cx="36842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i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  <p:sp>
          <p:nvSpPr>
            <p:cNvPr id="128" name="TextovéPole 127"/>
            <p:cNvSpPr txBox="1"/>
            <p:nvPr/>
          </p:nvSpPr>
          <p:spPr>
            <a:xfrm>
              <a:off x="3534313" y="4966828"/>
              <a:ext cx="36842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y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  <p:sp>
          <p:nvSpPr>
            <p:cNvPr id="129" name="TextovéPole 128"/>
            <p:cNvSpPr txBox="1"/>
            <p:nvPr/>
          </p:nvSpPr>
          <p:spPr>
            <a:xfrm>
              <a:off x="5406521" y="4966828"/>
              <a:ext cx="36842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ý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  <p:sp>
          <p:nvSpPr>
            <p:cNvPr id="130" name="TextovéPole 129"/>
            <p:cNvSpPr txBox="1"/>
            <p:nvPr/>
          </p:nvSpPr>
          <p:spPr>
            <a:xfrm>
              <a:off x="6199414" y="4990305"/>
              <a:ext cx="36842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y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  <p:sp>
          <p:nvSpPr>
            <p:cNvPr id="131" name="TextovéPole 130"/>
            <p:cNvSpPr txBox="1"/>
            <p:nvPr/>
          </p:nvSpPr>
          <p:spPr>
            <a:xfrm>
              <a:off x="847986" y="4990304"/>
              <a:ext cx="36842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y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  <p:sp>
          <p:nvSpPr>
            <p:cNvPr id="132" name="TextovéPole 131"/>
            <p:cNvSpPr txBox="1"/>
            <p:nvPr/>
          </p:nvSpPr>
          <p:spPr>
            <a:xfrm>
              <a:off x="2271883" y="5004895"/>
              <a:ext cx="36842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í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  <p:sp>
          <p:nvSpPr>
            <p:cNvPr id="133" name="TextovéPole 132"/>
            <p:cNvSpPr txBox="1"/>
            <p:nvPr/>
          </p:nvSpPr>
          <p:spPr>
            <a:xfrm>
              <a:off x="7220314" y="4487655"/>
              <a:ext cx="36842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ý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7631832" y="2565248"/>
            <a:ext cx="1512168" cy="1512168"/>
            <a:chOff x="7631832" y="2565248"/>
            <a:chExt cx="1512168" cy="1512168"/>
          </a:xfrm>
        </p:grpSpPr>
        <p:sp>
          <p:nvSpPr>
            <p:cNvPr id="4" name="Slunce 3"/>
            <p:cNvSpPr/>
            <p:nvPr/>
          </p:nvSpPr>
          <p:spPr>
            <a:xfrm>
              <a:off x="7631832" y="2565248"/>
              <a:ext cx="1512168" cy="1512168"/>
            </a:xfrm>
            <a:prstGeom prst="sun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8125759" y="2859667"/>
              <a:ext cx="524313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r>
                <a:rPr lang="cs-CZ" sz="5400" b="1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D</a:t>
              </a:r>
              <a:endPara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42196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Objekty použité k vytvoření materiálu jsou </a:t>
            </a:r>
            <a:r>
              <a:rPr lang="cs-CZ" sz="2800" b="1" dirty="0" smtClean="0"/>
              <a:t>součástí SW </a:t>
            </a:r>
            <a:r>
              <a:rPr lang="cs-CZ" sz="2800" b="1" dirty="0"/>
              <a:t>Microsoft </a:t>
            </a:r>
            <a:r>
              <a:rPr lang="cs-CZ" sz="2800" b="1" dirty="0" err="1"/>
              <a:t>Power</a:t>
            </a:r>
            <a:r>
              <a:rPr lang="cs-CZ" sz="2800" b="1" dirty="0"/>
              <a:t> Point 2010 nebo jsou vlastní </a:t>
            </a:r>
            <a:r>
              <a:rPr lang="cs-CZ" sz="2800" b="1" dirty="0" smtClean="0"/>
              <a:t>originální </a:t>
            </a:r>
            <a:r>
              <a:rPr lang="cs-CZ" sz="2800" b="1" dirty="0"/>
              <a:t>tvorbou autora.</a:t>
            </a:r>
            <a:br>
              <a:rPr lang="cs-CZ" sz="2800" b="1" dirty="0"/>
            </a:br>
            <a:r>
              <a:rPr lang="cs-CZ" sz="2800" b="1" dirty="0"/>
              <a:t> </a:t>
            </a:r>
            <a:br>
              <a:rPr lang="cs-CZ" sz="2800" b="1" dirty="0"/>
            </a:br>
            <a:r>
              <a:rPr lang="cs-CZ" sz="2800" b="1" dirty="0"/>
              <a:t> Materiály jsou určeny pro bezplatné používání pro   </a:t>
            </a:r>
            <a:r>
              <a:rPr lang="cs-CZ" sz="2800" b="1" dirty="0" smtClean="0"/>
              <a:t>potřeby</a:t>
            </a:r>
            <a:r>
              <a:rPr lang="cs-CZ" sz="2800" dirty="0"/>
              <a:t> </a:t>
            </a:r>
            <a:r>
              <a:rPr lang="cs-CZ" sz="2800" b="1" dirty="0" smtClean="0"/>
              <a:t>výuky </a:t>
            </a:r>
            <a:r>
              <a:rPr lang="cs-CZ" sz="2800" b="1" dirty="0"/>
              <a:t>na všech typech škol. Jakékoliv další využití </a:t>
            </a:r>
            <a:r>
              <a:rPr lang="cs-CZ" sz="2800" b="1" dirty="0" smtClean="0"/>
              <a:t>podléhá</a:t>
            </a:r>
            <a:r>
              <a:rPr lang="cs-CZ" sz="2800" dirty="0"/>
              <a:t> </a:t>
            </a:r>
            <a:r>
              <a:rPr lang="cs-CZ" sz="2800" b="1" dirty="0" smtClean="0"/>
              <a:t>Autorskému zákonu.</a:t>
            </a:r>
            <a:endParaRPr lang="cs-CZ" sz="2800" b="1" dirty="0" smtClean="0"/>
          </a:p>
        </p:txBody>
      </p:sp>
    </p:spTree>
    <p:extLst>
      <p:ext uri="{BB962C8B-B14F-4D97-AF65-F5344CB8AC3E}">
        <p14:creationId xmlns:p14="http://schemas.microsoft.com/office/powerpoint/2010/main" val="2897832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375</Words>
  <Application>Microsoft Office PowerPoint</Application>
  <PresentationFormat>Předvádění na obrazovce (4:3)</PresentationFormat>
  <Paragraphs>98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Vyjmenovaná slova po V</vt:lpstr>
      <vt:lpstr>Vypiš vyjmenovaná slova po v. </vt:lpstr>
      <vt:lpstr>Přesmyčky </vt:lpstr>
      <vt:lpstr>TVOŘ PODSTATNÁ JMÉNA PŘEDPONAMI VY- ,VÝ-</vt:lpstr>
      <vt:lpstr>Tvoř slova s předponami vy-, vý-, použij i jiné předpony.</vt:lpstr>
      <vt:lpstr>Doplň y,ý/i,í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V</dc:title>
  <dc:creator>Simona</dc:creator>
  <cp:lastModifiedBy>Simona</cp:lastModifiedBy>
  <cp:revision>15</cp:revision>
  <dcterms:created xsi:type="dcterms:W3CDTF">2013-03-15T14:49:44Z</dcterms:created>
  <dcterms:modified xsi:type="dcterms:W3CDTF">2013-07-01T13:47:34Z</dcterms:modified>
</cp:coreProperties>
</file>