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9"/>
  </p:notesMasterIdLst>
  <p:sldIdLst>
    <p:sldId id="266" r:id="rId2"/>
    <p:sldId id="256" r:id="rId3"/>
    <p:sldId id="260" r:id="rId4"/>
    <p:sldId id="261" r:id="rId5"/>
    <p:sldId id="263" r:id="rId6"/>
    <p:sldId id="265" r:id="rId7"/>
    <p:sldId id="26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7A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79" autoAdjust="0"/>
    <p:restoredTop sz="94660"/>
  </p:normalViewPr>
  <p:slideViewPr>
    <p:cSldViewPr>
      <p:cViewPr varScale="1">
        <p:scale>
          <a:sx n="69" d="100"/>
          <a:sy n="69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8F6B6A-F7D3-42D5-8454-6ADF90005D5A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024CC9-963F-4DDC-9ED6-AF2DB9E62F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52382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8FCC8-0934-4539-8A3D-13482814FF1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3EAD1-3ABF-4F7F-BCAC-6ACC01AA98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2375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8FCC8-0934-4539-8A3D-13482814FF1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3EAD1-3ABF-4F7F-BCAC-6ACC01AA98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9677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8FCC8-0934-4539-8A3D-13482814FF1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3EAD1-3ABF-4F7F-BCAC-6ACC01AA98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3988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8FCC8-0934-4539-8A3D-13482814FF1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3EAD1-3ABF-4F7F-BCAC-6ACC01AA98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4107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8FCC8-0934-4539-8A3D-13482814FF1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3EAD1-3ABF-4F7F-BCAC-6ACC01AA98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1949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8FCC8-0934-4539-8A3D-13482814FF1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3EAD1-3ABF-4F7F-BCAC-6ACC01AA98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5564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8FCC8-0934-4539-8A3D-13482814FF1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3EAD1-3ABF-4F7F-BCAC-6ACC01AA98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5867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8FCC8-0934-4539-8A3D-13482814FF1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3EAD1-3ABF-4F7F-BCAC-6ACC01AA98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4312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8FCC8-0934-4539-8A3D-13482814FF1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3EAD1-3ABF-4F7F-BCAC-6ACC01AA98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054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8FCC8-0934-4539-8A3D-13482814FF1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3EAD1-3ABF-4F7F-BCAC-6ACC01AA98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2160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8FCC8-0934-4539-8A3D-13482814FF1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3EAD1-3ABF-4F7F-BCAC-6ACC01AA98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758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8FCC8-0934-4539-8A3D-13482814FF1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53EAD1-3ABF-4F7F-BCAC-6ACC01AA98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23796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436672" y="188640"/>
            <a:ext cx="8388945" cy="6552997"/>
            <a:chOff x="395536" y="290104"/>
            <a:chExt cx="8388945" cy="6552997"/>
          </a:xfrm>
        </p:grpSpPr>
        <p:graphicFrame>
          <p:nvGraphicFramePr>
            <p:cNvPr id="5" name="Group 4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87905228"/>
                </p:ext>
              </p:extLst>
            </p:nvPr>
          </p:nvGraphicFramePr>
          <p:xfrm>
            <a:off x="395536" y="1268760"/>
            <a:ext cx="8388945" cy="3670346"/>
          </p:xfrm>
          <a:graphic>
            <a:graphicData uri="http://schemas.openxmlformats.org/drawingml/2006/table">
              <a:tbl>
                <a:tblPr/>
                <a:tblGrid>
                  <a:gridCol w="1993015"/>
                  <a:gridCol w="6395930"/>
                </a:tblGrid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Číslo projektu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lang="cs-CZ" sz="1800" b="1" kern="1200" dirty="0" smtClean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CZ.1.07/1.4.00/21.2942</a:t>
                        </a:r>
                        <a:endPara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školy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Základní škola a mateřská škola, Jičín, 17. listopadu 109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materiálu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VY_32_INOVACE_I_ČJ2_14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Autor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Ilona Hatašová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Tematický okruh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Český jazyk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4. 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74990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Datum tvorby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16. 3. 2013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69997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Anotace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r>
                          <a:rPr kumimoji="0" lang="cs-CZ" sz="18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Materiál slouží k procvičování vyjmenovaných slov.</a:t>
                        </a:r>
                      </a:p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endPara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4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Pokud není uvedeno jinak, použitý materiál je z vlastních zdrojů autora.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endParaRPr lang="cs-CZ"/>
                      </a:p>
                    </a:txBody>
                    <a:tcPr/>
                  </a:tc>
                </a:tr>
              </a:tbl>
            </a:graphicData>
          </a:graphic>
        </p:graphicFrame>
        <p:sp>
          <p:nvSpPr>
            <p:cNvPr id="6" name="Obdélník 5"/>
            <p:cNvSpPr/>
            <p:nvPr/>
          </p:nvSpPr>
          <p:spPr>
            <a:xfrm>
              <a:off x="467544" y="500798"/>
              <a:ext cx="327031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cs-CZ" sz="2000" b="1" dirty="0"/>
                <a:t>DIGITÁLNÍ UČEBNÍ MATERIÁL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3993" y="5555448"/>
              <a:ext cx="5270296" cy="128765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Obrázek 7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69330" y="290104"/>
              <a:ext cx="1440160" cy="821625"/>
            </a:xfrm>
            <a:prstGeom prst="rect">
              <a:avLst/>
            </a:prstGeom>
            <a:effectLst>
              <a:softEdge rad="12700"/>
            </a:effectLst>
          </p:spPr>
        </p:pic>
      </p:grpSp>
    </p:spTree>
    <p:extLst>
      <p:ext uri="{BB962C8B-B14F-4D97-AF65-F5344CB8AC3E}">
        <p14:creationId xmlns:p14="http://schemas.microsoft.com/office/powerpoint/2010/main" val="2131458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92D050"/>
                </a:solidFill>
                <a:latin typeface="Ravie" pitchFamily="82" charset="0"/>
                <a:cs typeface="MV Boli" pitchFamily="2" charset="0"/>
              </a:rPr>
              <a:t>Vyjmenovaná slova po V</a:t>
            </a:r>
            <a:endParaRPr lang="cs-CZ" dirty="0">
              <a:solidFill>
                <a:srgbClr val="92D050"/>
              </a:solidFill>
              <a:latin typeface="Ravie" pitchFamily="82" charset="0"/>
              <a:cs typeface="MV Boli" pitchFamily="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PRO 4.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0092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5942" y="-171400"/>
            <a:ext cx="8229600" cy="1161791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Utvoř slova s předponami vy- </a:t>
            </a:r>
            <a:r>
              <a:rPr lang="cs-CZ" sz="28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cs-CZ" sz="28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</a:t>
            </a:r>
            <a:r>
              <a:rPr lang="cs-CZ" sz="28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 a věty s těmito slovy.</a:t>
            </a:r>
            <a:br>
              <a:rPr lang="cs-CZ" sz="28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8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Vyber věty ve správném pořadí.</a:t>
            </a:r>
            <a:endParaRPr lang="cs-CZ" sz="2800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62524" y="884039"/>
            <a:ext cx="2016224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stříhat   -</a:t>
            </a:r>
          </a:p>
          <a:p>
            <a:pPr marL="0" indent="0">
              <a:buNone/>
            </a:pPr>
            <a:r>
              <a:rPr lang="cs-CZ" dirty="0" smtClean="0"/>
              <a:t>hodit     - </a:t>
            </a:r>
          </a:p>
          <a:p>
            <a:pPr marL="0" indent="0">
              <a:buNone/>
            </a:pPr>
            <a:r>
              <a:rPr lang="cs-CZ" dirty="0" smtClean="0"/>
              <a:t>dech     -</a:t>
            </a:r>
          </a:p>
          <a:p>
            <a:pPr marL="0" indent="0">
              <a:buNone/>
            </a:pPr>
            <a:r>
              <a:rPr lang="cs-CZ" dirty="0" smtClean="0"/>
              <a:t>hrát       -</a:t>
            </a:r>
          </a:p>
          <a:p>
            <a:pPr marL="0" indent="0">
              <a:buNone/>
            </a:pPr>
            <a:r>
              <a:rPr lang="cs-CZ" dirty="0" smtClean="0"/>
              <a:t>běh       -</a:t>
            </a:r>
          </a:p>
          <a:p>
            <a:pPr marL="0" indent="0">
              <a:buNone/>
            </a:pPr>
            <a:r>
              <a:rPr lang="cs-CZ" dirty="0" smtClean="0"/>
              <a:t>lézt        -</a:t>
            </a:r>
          </a:p>
          <a:p>
            <a:pPr marL="0" indent="0">
              <a:buNone/>
            </a:pPr>
            <a:r>
              <a:rPr lang="cs-CZ" dirty="0" smtClean="0"/>
              <a:t>učit       -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940999" y="860904"/>
            <a:ext cx="1800200" cy="41491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vystříhat</a:t>
            </a:r>
          </a:p>
          <a:p>
            <a:pPr marL="0" indent="0">
              <a:buNone/>
            </a:pPr>
            <a:r>
              <a:rPr lang="cs-CZ" dirty="0" smtClean="0"/>
              <a:t>vyhodit</a:t>
            </a:r>
          </a:p>
          <a:p>
            <a:pPr marL="0" indent="0">
              <a:buNone/>
            </a:pPr>
            <a:r>
              <a:rPr lang="cs-CZ" dirty="0" smtClean="0"/>
              <a:t>výdech</a:t>
            </a:r>
          </a:p>
          <a:p>
            <a:pPr marL="0" indent="0">
              <a:buNone/>
            </a:pPr>
            <a:r>
              <a:rPr lang="cs-CZ" dirty="0" smtClean="0"/>
              <a:t>vyhrát</a:t>
            </a:r>
          </a:p>
          <a:p>
            <a:pPr marL="0" indent="0">
              <a:buNone/>
            </a:pPr>
            <a:r>
              <a:rPr lang="cs-CZ" dirty="0" smtClean="0"/>
              <a:t>výběh</a:t>
            </a:r>
          </a:p>
          <a:p>
            <a:pPr marL="0" indent="0">
              <a:buNone/>
            </a:pPr>
            <a:r>
              <a:rPr lang="cs-CZ" dirty="0" smtClean="0"/>
              <a:t>vylézt</a:t>
            </a:r>
          </a:p>
          <a:p>
            <a:pPr marL="0" indent="0">
              <a:buNone/>
            </a:pPr>
            <a:r>
              <a:rPr lang="cs-CZ" dirty="0" smtClean="0"/>
              <a:t>vyučit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645883" y="903040"/>
            <a:ext cx="5148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Včera jsem vystříhala obrázky z papíru.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645883" y="1405615"/>
            <a:ext cx="50259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Zítra budu vyhazovat odpadky.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645883" y="1940769"/>
            <a:ext cx="4881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 józe jsme cvičili nádech a výdech.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623593" y="2468147"/>
            <a:ext cx="4881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Při každé hře jde o to, jak vyhrát.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645883" y="2978498"/>
            <a:ext cx="5112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 farmách mají zvířata velký výběh.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15146" y="3495328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Mým snem je vylézt na vrchol hory.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610451" y="3976444"/>
            <a:ext cx="610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Moje kamarádka se vyučila prodavačkou.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18445" y="4588230"/>
            <a:ext cx="46695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Včera jsem vystříhala obrázky z papíru.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499992" y="5364341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Zítra budu vyhazovat odpadky.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262086" y="6290552"/>
            <a:ext cx="39615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Na józe jsme cvičili nádech a výdech.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05303" y="6324894"/>
            <a:ext cx="38333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Při každé hře jde o to, jak vyhrát.</a:t>
            </a:r>
            <a:endParaRPr lang="cs-CZ" sz="2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54386" y="5364341"/>
            <a:ext cx="4107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Na farmách mají zvířata velký výběh.</a:t>
            </a:r>
            <a:endParaRPr lang="cs-CZ" sz="2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957830" y="5765999"/>
            <a:ext cx="39615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Mým snem je vylézt na vrchol hory.</a:t>
            </a:r>
            <a:endParaRPr lang="cs-CZ" sz="20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166890" y="4907497"/>
            <a:ext cx="4501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Moje kamarádka se vyučila prodavačkou.</a:t>
            </a:r>
            <a:endParaRPr lang="cs-CZ" sz="2000" dirty="0"/>
          </a:p>
        </p:txBody>
      </p:sp>
      <p:pic>
        <p:nvPicPr>
          <p:cNvPr id="20" name="Obrázek 19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95" t="11313" r="5671" b="20812"/>
          <a:stretch/>
        </p:blipFill>
        <p:spPr bwMode="auto">
          <a:xfrm>
            <a:off x="7953374" y="4467116"/>
            <a:ext cx="1104265" cy="1097280"/>
          </a:xfrm>
          <a:prstGeom prst="ellipse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83205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"/>
                            </p:stCondLst>
                            <p:childTnLst>
                              <p:par>
                                <p:cTn id="8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000"/>
                            </p:stCondLst>
                            <p:childTnLst>
                              <p:par>
                                <p:cTn id="9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 uiExpand="1" build="p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Tvoř slovní spojení s oběma slovy:</a:t>
            </a:r>
            <a:endParaRPr lang="cs-CZ" sz="36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31640" y="1412776"/>
            <a:ext cx="4038600" cy="4525963"/>
          </a:xfrm>
        </p:spPr>
        <p:txBody>
          <a:bodyPr/>
          <a:lstStyle/>
          <a:p>
            <a:r>
              <a:rPr lang="cs-CZ" dirty="0" smtClean="0"/>
              <a:t>výt – Vít</a:t>
            </a:r>
          </a:p>
          <a:p>
            <a:r>
              <a:rPr lang="cs-CZ" dirty="0" smtClean="0"/>
              <a:t>výška – vížka</a:t>
            </a:r>
          </a:p>
          <a:p>
            <a:r>
              <a:rPr lang="cs-CZ" dirty="0" smtClean="0"/>
              <a:t>výš – víš</a:t>
            </a:r>
          </a:p>
          <a:p>
            <a:r>
              <a:rPr lang="cs-CZ" dirty="0" smtClean="0"/>
              <a:t>výr – vír</a:t>
            </a:r>
          </a:p>
          <a:p>
            <a:r>
              <a:rPr lang="cs-CZ" dirty="0" smtClean="0"/>
              <a:t>vysel – visel</a:t>
            </a:r>
          </a:p>
          <a:p>
            <a:r>
              <a:rPr lang="cs-CZ" dirty="0" smtClean="0"/>
              <a:t>vydal – vídal</a:t>
            </a:r>
          </a:p>
          <a:p>
            <a:r>
              <a:rPr lang="cs-CZ" dirty="0" smtClean="0"/>
              <a:t>vyla – vila – víla</a:t>
            </a:r>
          </a:p>
          <a:p>
            <a:r>
              <a:rPr lang="cs-CZ" dirty="0" smtClean="0"/>
              <a:t>výskat - víska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54775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Doplň slabiky vy, </a:t>
            </a:r>
            <a:r>
              <a:rPr lang="cs-CZ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vý</a:t>
            </a:r>
            <a:r>
              <a:rPr lang="cs-CZ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/ </a:t>
            </a:r>
            <a:r>
              <a:rPr lang="cs-CZ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vi</a:t>
            </a:r>
            <a:r>
              <a:rPr lang="cs-CZ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, ví</a:t>
            </a:r>
            <a:endParaRPr lang="cs-CZ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-180528" y="1484784"/>
            <a:ext cx="932452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	</a:t>
            </a:r>
            <a:r>
              <a:rPr lang="cs-CZ" sz="3000" dirty="0" err="1" smtClean="0"/>
              <a:t>směch</a:t>
            </a:r>
            <a:r>
              <a:rPr lang="cs-CZ" sz="3000" dirty="0" smtClean="0"/>
              <a:t>,      dle,      tah,       plata,       stavba,      </a:t>
            </a:r>
            <a:r>
              <a:rPr lang="cs-CZ" sz="3000" dirty="0" err="1" smtClean="0"/>
              <a:t>těz</a:t>
            </a:r>
            <a:r>
              <a:rPr lang="cs-CZ" sz="3000" dirty="0" smtClean="0"/>
              <a:t>,                    	</a:t>
            </a:r>
            <a:br>
              <a:rPr lang="cs-CZ" sz="3000" dirty="0" smtClean="0"/>
            </a:br>
            <a:r>
              <a:rPr lang="cs-CZ" sz="3000" dirty="0" smtClean="0"/>
              <a:t>           mysl,      </a:t>
            </a:r>
            <a:r>
              <a:rPr lang="cs-CZ" sz="3000" dirty="0" err="1" smtClean="0"/>
              <a:t>ce</a:t>
            </a:r>
            <a:r>
              <a:rPr lang="cs-CZ" sz="3000" dirty="0" smtClean="0"/>
              <a:t>,       sušený,       táhne,       </a:t>
            </a:r>
            <a:r>
              <a:rPr lang="cs-CZ" sz="3000" dirty="0" err="1" smtClean="0"/>
              <a:t>táme</a:t>
            </a:r>
            <a:r>
              <a:rPr lang="cs-CZ" sz="3000" dirty="0" smtClean="0"/>
              <a:t>,      </a:t>
            </a:r>
            <a:r>
              <a:rPr lang="cs-CZ" sz="3000" dirty="0" err="1" smtClean="0"/>
              <a:t>čko</a:t>
            </a:r>
            <a:r>
              <a:rPr lang="cs-CZ" sz="3000" dirty="0" smtClean="0"/>
              <a:t>,               	</a:t>
            </a:r>
            <a:br>
              <a:rPr lang="cs-CZ" sz="3000" dirty="0" smtClean="0"/>
            </a:br>
            <a:r>
              <a:rPr lang="cs-CZ" sz="3000" dirty="0" smtClean="0"/>
              <a:t>           lákat,      </a:t>
            </a:r>
            <a:r>
              <a:rPr lang="cs-CZ" sz="3000" dirty="0" err="1" smtClean="0"/>
              <a:t>kres</a:t>
            </a:r>
            <a:r>
              <a:rPr lang="cs-CZ" sz="3000" dirty="0" smtClean="0"/>
              <a:t>,      </a:t>
            </a:r>
            <a:r>
              <a:rPr lang="cs-CZ" sz="3000" dirty="0" err="1" smtClean="0"/>
              <a:t>nout</a:t>
            </a:r>
            <a:r>
              <a:rPr lang="cs-CZ" sz="3000" dirty="0" smtClean="0"/>
              <a:t> se,      </a:t>
            </a:r>
            <a:r>
              <a:rPr lang="cs-CZ" sz="3000" dirty="0" err="1" smtClean="0"/>
              <a:t>dlička</a:t>
            </a:r>
            <a:r>
              <a:rPr lang="cs-CZ" sz="3000" dirty="0" smtClean="0"/>
              <a:t>,      nice, </a:t>
            </a:r>
            <a:r>
              <a:rPr lang="cs-CZ" sz="3000" dirty="0"/>
              <a:t> </a:t>
            </a:r>
            <a:r>
              <a:rPr lang="cs-CZ" sz="3000" dirty="0" smtClean="0"/>
              <a:t>     </a:t>
            </a:r>
            <a:r>
              <a:rPr lang="cs-CZ" sz="3000" dirty="0" err="1" smtClean="0"/>
              <a:t>ola</a:t>
            </a:r>
            <a:r>
              <a:rPr lang="cs-CZ" sz="3000" dirty="0" smtClean="0"/>
              <a:t>, </a:t>
            </a:r>
            <a:br>
              <a:rPr lang="cs-CZ" sz="3000" dirty="0" smtClean="0"/>
            </a:br>
            <a:r>
              <a:rPr lang="cs-CZ" sz="3000" dirty="0" smtClean="0"/>
              <a:t>           </a:t>
            </a:r>
          </a:p>
          <a:p>
            <a:pPr marL="0" indent="0">
              <a:buNone/>
            </a:pPr>
            <a:r>
              <a:rPr lang="cs-CZ" sz="3000" dirty="0"/>
              <a:t> </a:t>
            </a:r>
            <a:r>
              <a:rPr lang="cs-CZ" sz="3000" dirty="0" smtClean="0"/>
              <a:t>          nález,       prodat,      fuk,      </a:t>
            </a:r>
            <a:r>
              <a:rPr lang="cs-CZ" sz="3000" dirty="0" err="1" smtClean="0"/>
              <a:t>šně</a:t>
            </a:r>
            <a:r>
              <a:rPr lang="cs-CZ" sz="3000" dirty="0" smtClean="0"/>
              <a:t>,       váznout</a:t>
            </a:r>
            <a:endParaRPr lang="cs-CZ" sz="3000" dirty="0"/>
          </a:p>
        </p:txBody>
      </p:sp>
      <p:cxnSp>
        <p:nvCxnSpPr>
          <p:cNvPr id="12" name="Přímá spojnice 11"/>
          <p:cNvCxnSpPr/>
          <p:nvPr/>
        </p:nvCxnSpPr>
        <p:spPr>
          <a:xfrm>
            <a:off x="1820468" y="4875617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1985120" y="2011194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3045647" y="1973593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4221368" y="1973593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701411" y="1989617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7359467" y="1995172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308364" y="1995172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333427" y="2924944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1662255" y="2924944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2711965" y="2924944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4453137" y="2929492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5999820" y="2906331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7423759" y="2929492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351263" y="3828140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1683964" y="3868974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2963993" y="3831602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4725424" y="3845457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6203414" y="3831602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333427" y="4883289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3509272" y="4883289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4618106" y="4875617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5827304" y="4875617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7552343" y="3845457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ovéPole 37"/>
          <p:cNvSpPr txBox="1"/>
          <p:nvPr/>
        </p:nvSpPr>
        <p:spPr>
          <a:xfrm>
            <a:off x="3018729" y="3387208"/>
            <a:ext cx="63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solidFill>
                  <a:srgbClr val="92D050"/>
                </a:solidFill>
              </a:rPr>
              <a:t>vi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303409" y="1523195"/>
            <a:ext cx="63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100" dirty="0" err="1" smtClean="0">
                <a:solidFill>
                  <a:srgbClr val="92D050"/>
                </a:solidFill>
              </a:rPr>
              <a:t>vý</a:t>
            </a:r>
            <a:endParaRPr lang="cs-CZ" sz="3100" dirty="0">
              <a:solidFill>
                <a:srgbClr val="92D05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1962971" y="1540049"/>
            <a:ext cx="63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solidFill>
                  <a:srgbClr val="92D050"/>
                </a:solidFill>
              </a:rPr>
              <a:t>vi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2980201" y="1523194"/>
            <a:ext cx="63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solidFill>
                  <a:srgbClr val="92D050"/>
                </a:solidFill>
              </a:rPr>
              <a:t>vý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4175358" y="1523192"/>
            <a:ext cx="63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solidFill>
                  <a:srgbClr val="92D050"/>
                </a:solidFill>
              </a:rPr>
              <a:t>vý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5683500" y="1500770"/>
            <a:ext cx="63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solidFill>
                  <a:srgbClr val="92D050"/>
                </a:solidFill>
              </a:rPr>
              <a:t>vý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7359467" y="1523191"/>
            <a:ext cx="63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92D050"/>
                </a:solidFill>
              </a:rPr>
              <a:t>ví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2707211" y="2443317"/>
            <a:ext cx="63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92D050"/>
                </a:solidFill>
              </a:rPr>
              <a:t>vy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4409104" y="2443316"/>
            <a:ext cx="63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92D050"/>
                </a:solidFill>
              </a:rPr>
              <a:t>vy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6029311" y="2443317"/>
            <a:ext cx="63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92D050"/>
                </a:solidFill>
              </a:rPr>
              <a:t>ví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428021" y="2435328"/>
            <a:ext cx="63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92D050"/>
                </a:solidFill>
              </a:rPr>
              <a:t>ví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33427" y="3375489"/>
            <a:ext cx="63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92D050"/>
                </a:solidFill>
              </a:rPr>
              <a:t>vy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662255" y="3346244"/>
            <a:ext cx="63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solidFill>
                  <a:srgbClr val="92D050"/>
                </a:solidFill>
              </a:rPr>
              <a:t>vý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742196" y="3375489"/>
            <a:ext cx="63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solidFill>
                  <a:srgbClr val="92D050"/>
                </a:solidFill>
              </a:rPr>
              <a:t>vi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6235908" y="3375489"/>
            <a:ext cx="63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solidFill>
                  <a:srgbClr val="92D050"/>
                </a:solidFill>
              </a:rPr>
              <a:t>vi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7552343" y="3375489"/>
            <a:ext cx="63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solidFill>
                  <a:srgbClr val="92D050"/>
                </a:solidFill>
              </a:rPr>
              <a:t>vi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1777321" y="4395359"/>
            <a:ext cx="63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92D050"/>
                </a:solidFill>
              </a:rPr>
              <a:t>vy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444980" y="4396314"/>
            <a:ext cx="63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solidFill>
                  <a:srgbClr val="92D050"/>
                </a:solidFill>
              </a:rPr>
              <a:t>vý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4648859" y="4395362"/>
            <a:ext cx="63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solidFill>
                  <a:srgbClr val="92D050"/>
                </a:solidFill>
              </a:rPr>
              <a:t>vi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763012" y="4395361"/>
            <a:ext cx="63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92D050"/>
                </a:solidFill>
              </a:rPr>
              <a:t>vy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351263" y="4395360"/>
            <a:ext cx="63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92D050"/>
                </a:solidFill>
              </a:rPr>
              <a:t>vy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1668800" y="2443317"/>
            <a:ext cx="63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92D050"/>
                </a:solidFill>
              </a:rPr>
              <a:t>ví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67" name="TextovéPole 66"/>
          <p:cNvSpPr txBox="1"/>
          <p:nvPr/>
        </p:nvSpPr>
        <p:spPr>
          <a:xfrm>
            <a:off x="351263" y="2418730"/>
            <a:ext cx="63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solidFill>
                  <a:srgbClr val="92D050"/>
                </a:solidFill>
              </a:rPr>
              <a:t>vý</a:t>
            </a:r>
            <a:endParaRPr lang="cs-CZ" sz="3200" dirty="0">
              <a:solidFill>
                <a:srgbClr val="92D050"/>
              </a:solidFill>
            </a:endParaRPr>
          </a:p>
        </p:txBody>
      </p:sp>
      <p:pic>
        <p:nvPicPr>
          <p:cNvPr id="62" name="Obrázek 6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7" t="4789" r="2890" b="14864"/>
          <a:stretch/>
        </p:blipFill>
        <p:spPr bwMode="auto">
          <a:xfrm>
            <a:off x="7508528" y="5463733"/>
            <a:ext cx="1104265" cy="1104265"/>
          </a:xfrm>
          <a:prstGeom prst="ellipse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34843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</p:childTnLst>
        </p:cTn>
      </p:par>
    </p:tnLst>
    <p:bldLst>
      <p:bldP spid="38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1" grpId="0"/>
      <p:bldP spid="66" grpId="0"/>
      <p:bldP spid="6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Doplň </a:t>
            </a:r>
            <a:r>
              <a:rPr lang="cs-CZ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y,ý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/</a:t>
            </a:r>
            <a:r>
              <a:rPr lang="cs-CZ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i,í</a:t>
            </a:r>
            <a:endParaRPr lang="cs-CZ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Pan V   skočil si v   stavěl v   </a:t>
            </a:r>
            <a:r>
              <a:rPr lang="cs-CZ" dirty="0" err="1" smtClean="0"/>
              <a:t>lu</a:t>
            </a:r>
            <a:r>
              <a:rPr lang="cs-CZ" dirty="0" smtClean="0"/>
              <a:t> s malou v   </a:t>
            </a:r>
            <a:r>
              <a:rPr lang="cs-CZ" dirty="0" err="1" smtClean="0"/>
              <a:t>žkou</a:t>
            </a:r>
            <a:r>
              <a:rPr lang="cs-CZ" dirty="0" smtClean="0"/>
              <a:t>.</a:t>
            </a:r>
            <a:br>
              <a:rPr lang="cs-CZ" dirty="0" smtClean="0"/>
            </a:br>
            <a:r>
              <a:rPr lang="cs-CZ" dirty="0" smtClean="0"/>
              <a:t>Na V   </a:t>
            </a:r>
            <a:r>
              <a:rPr lang="cs-CZ" dirty="0" err="1" smtClean="0"/>
              <a:t>sočině</a:t>
            </a:r>
            <a:r>
              <a:rPr lang="cs-CZ" dirty="0" smtClean="0"/>
              <a:t> jsme v   děli malou v   </a:t>
            </a:r>
            <a:r>
              <a:rPr lang="cs-CZ" dirty="0" err="1" smtClean="0"/>
              <a:t>sku</a:t>
            </a:r>
            <a:r>
              <a:rPr lang="cs-CZ" dirty="0" smtClean="0"/>
              <a:t>. B   dlíme na s   dl   </a:t>
            </a:r>
            <a:r>
              <a:rPr lang="cs-CZ" dirty="0" err="1" smtClean="0"/>
              <a:t>šti</a:t>
            </a:r>
            <a:r>
              <a:rPr lang="cs-CZ" dirty="0"/>
              <a:t> </a:t>
            </a:r>
            <a:r>
              <a:rPr lang="cs-CZ" dirty="0" err="1" smtClean="0"/>
              <a:t>bl</a:t>
            </a:r>
            <a:r>
              <a:rPr lang="cs-CZ" dirty="0" smtClean="0"/>
              <a:t>   </a:t>
            </a:r>
            <a:r>
              <a:rPr lang="cs-CZ" dirty="0" err="1" smtClean="0"/>
              <a:t>zko</a:t>
            </a:r>
            <a:r>
              <a:rPr lang="cs-CZ" dirty="0" smtClean="0"/>
              <a:t> </a:t>
            </a:r>
            <a:r>
              <a:rPr lang="cs-CZ" dirty="0" err="1" smtClean="0"/>
              <a:t>parčíka</a:t>
            </a:r>
            <a:r>
              <a:rPr lang="cs-CZ" dirty="0"/>
              <a:t>.</a:t>
            </a:r>
            <a:r>
              <a:rPr lang="cs-CZ" dirty="0" smtClean="0"/>
              <a:t> </a:t>
            </a:r>
            <a:r>
              <a:rPr lang="cs-CZ" dirty="0" err="1" smtClean="0"/>
              <a:t>Nas</a:t>
            </a:r>
            <a:r>
              <a:rPr lang="cs-CZ" dirty="0" smtClean="0"/>
              <a:t>   </a:t>
            </a:r>
            <a:r>
              <a:rPr lang="cs-CZ" dirty="0" err="1" smtClean="0"/>
              <a:t>cený</a:t>
            </a:r>
            <a:r>
              <a:rPr lang="cs-CZ" dirty="0" smtClean="0"/>
              <a:t>  s   </a:t>
            </a:r>
            <a:r>
              <a:rPr lang="cs-CZ" dirty="0" err="1" smtClean="0"/>
              <a:t>nek</a:t>
            </a:r>
            <a:r>
              <a:rPr lang="cs-CZ" dirty="0" smtClean="0"/>
              <a:t> kašle a s   </a:t>
            </a:r>
            <a:r>
              <a:rPr lang="cs-CZ" dirty="0" err="1" smtClean="0"/>
              <a:t>pe</a:t>
            </a:r>
            <a:r>
              <a:rPr lang="cs-CZ" dirty="0" smtClean="0"/>
              <a:t>. Auto dostalo na </a:t>
            </a:r>
            <a:r>
              <a:rPr lang="cs-CZ" dirty="0" err="1" smtClean="0"/>
              <a:t>pos</a:t>
            </a:r>
            <a:r>
              <a:rPr lang="cs-CZ" dirty="0" smtClean="0"/>
              <a:t>   </a:t>
            </a:r>
            <a:r>
              <a:rPr lang="cs-CZ" dirty="0" err="1" smtClean="0"/>
              <a:t>pané</a:t>
            </a:r>
            <a:r>
              <a:rPr lang="cs-CZ" dirty="0" smtClean="0"/>
              <a:t> s   lnici </a:t>
            </a:r>
            <a:r>
              <a:rPr lang="cs-CZ" dirty="0" err="1" smtClean="0"/>
              <a:t>sm</a:t>
            </a:r>
            <a:r>
              <a:rPr lang="cs-CZ" dirty="0" smtClean="0"/>
              <a:t>    k. L   </a:t>
            </a:r>
            <a:r>
              <a:rPr lang="cs-CZ" dirty="0" err="1" smtClean="0"/>
              <a:t>žaři</a:t>
            </a:r>
            <a:r>
              <a:rPr lang="cs-CZ" dirty="0" smtClean="0"/>
              <a:t> m   </a:t>
            </a:r>
            <a:r>
              <a:rPr lang="cs-CZ" dirty="0" err="1" smtClean="0"/>
              <a:t>vají</a:t>
            </a:r>
            <a:r>
              <a:rPr lang="cs-CZ" dirty="0" smtClean="0"/>
              <a:t> </a:t>
            </a:r>
            <a:r>
              <a:rPr lang="cs-CZ" dirty="0" err="1" smtClean="0"/>
              <a:t>obv</a:t>
            </a:r>
            <a:r>
              <a:rPr lang="cs-CZ" dirty="0" smtClean="0"/>
              <a:t>   kle velkou s   </a:t>
            </a:r>
            <a:r>
              <a:rPr lang="cs-CZ" dirty="0" err="1" smtClean="0"/>
              <a:t>lu</a:t>
            </a:r>
            <a:r>
              <a:rPr lang="cs-CZ" dirty="0" smtClean="0"/>
              <a:t> v rukách. B   l b   ch rád, </a:t>
            </a:r>
            <a:r>
              <a:rPr lang="cs-CZ" dirty="0" err="1" smtClean="0"/>
              <a:t>kdyb</a:t>
            </a:r>
            <a:r>
              <a:rPr lang="cs-CZ" dirty="0" smtClean="0"/>
              <a:t>   s m     </a:t>
            </a:r>
            <a:r>
              <a:rPr lang="cs-CZ" dirty="0" err="1" smtClean="0"/>
              <a:t>nev</a:t>
            </a:r>
            <a:r>
              <a:rPr lang="cs-CZ" dirty="0" smtClean="0"/>
              <a:t>   kal. </a:t>
            </a:r>
            <a:br>
              <a:rPr lang="cs-CZ" dirty="0" smtClean="0"/>
            </a:br>
            <a:r>
              <a:rPr lang="cs-CZ" dirty="0" err="1" smtClean="0"/>
              <a:t>Zb</a:t>
            </a:r>
            <a:r>
              <a:rPr lang="cs-CZ" dirty="0" smtClean="0"/>
              <a:t>   šek m   val </a:t>
            </a:r>
            <a:r>
              <a:rPr lang="cs-CZ" dirty="0" err="1" smtClean="0"/>
              <a:t>neobv</a:t>
            </a:r>
            <a:r>
              <a:rPr lang="cs-CZ" dirty="0" smtClean="0"/>
              <a:t>   </a:t>
            </a:r>
            <a:r>
              <a:rPr lang="cs-CZ" dirty="0" err="1" smtClean="0"/>
              <a:t>klý</a:t>
            </a:r>
            <a:r>
              <a:rPr lang="cs-CZ" dirty="0" smtClean="0"/>
              <a:t> </a:t>
            </a:r>
            <a:r>
              <a:rPr lang="cs-CZ" dirty="0" err="1" smtClean="0"/>
              <a:t>zv</a:t>
            </a:r>
            <a:r>
              <a:rPr lang="cs-CZ" dirty="0" smtClean="0"/>
              <a:t>   k. Na </a:t>
            </a:r>
            <a:r>
              <a:rPr lang="cs-CZ" dirty="0" err="1" smtClean="0"/>
              <a:t>pastv</a:t>
            </a:r>
            <a:r>
              <a:rPr lang="cs-CZ" dirty="0" smtClean="0"/>
              <a:t>   ně nad malou v   </a:t>
            </a:r>
            <a:r>
              <a:rPr lang="cs-CZ" dirty="0" err="1" smtClean="0"/>
              <a:t>skou</a:t>
            </a:r>
            <a:r>
              <a:rPr lang="cs-CZ" dirty="0"/>
              <a:t> </a:t>
            </a:r>
            <a:r>
              <a:rPr lang="cs-CZ" dirty="0" err="1" smtClean="0"/>
              <a:t>přežv</a:t>
            </a:r>
            <a:r>
              <a:rPr lang="cs-CZ" dirty="0" smtClean="0"/>
              <a:t>   koval dob   tek. M   lan</a:t>
            </a:r>
            <a:br>
              <a:rPr lang="cs-CZ" dirty="0" smtClean="0"/>
            </a:br>
            <a:r>
              <a:rPr lang="cs-CZ" dirty="0" smtClean="0"/>
              <a:t>rozezná v   </a:t>
            </a:r>
            <a:r>
              <a:rPr lang="cs-CZ" dirty="0" err="1" smtClean="0"/>
              <a:t>ra</a:t>
            </a:r>
            <a:r>
              <a:rPr lang="cs-CZ" dirty="0" smtClean="0"/>
              <a:t> od s   </a:t>
            </a:r>
            <a:r>
              <a:rPr lang="cs-CZ" dirty="0" err="1" smtClean="0"/>
              <a:t>čka</a:t>
            </a:r>
            <a:r>
              <a:rPr lang="cs-CZ" dirty="0" smtClean="0"/>
              <a:t>.  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1475656" y="191683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3307069" y="191683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4788024" y="191683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7020272" y="192280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1300971" y="242088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3788296" y="242088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6084168" y="242088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7337848" y="242685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1187624" y="292494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1763688" y="292494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2843808" y="294884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796136" y="292494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7153636" y="294884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1894965" y="342900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6084168" y="339911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7421651" y="339911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1075874" y="390371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1966863" y="3875275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3267436" y="3875275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4788024" y="3875275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6908595" y="391855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2077416" y="436510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2714201" y="436510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4982308" y="436510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5885421" y="435543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6940934" y="436510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1012939" y="486916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2182997" y="486916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4076328" y="4858653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5251504" y="4858653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7318793" y="486916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2584594" y="537321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4622558" y="537321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6433828" y="537321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ovéPole 42"/>
          <p:cNvSpPr txBox="1"/>
          <p:nvPr/>
        </p:nvSpPr>
        <p:spPr>
          <a:xfrm>
            <a:off x="4036132" y="4417768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y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1435460" y="1484784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y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3251070" y="1490899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y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4761759" y="1462716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i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7049707" y="1484783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í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1300971" y="1980127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y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796858" y="1980127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i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084168" y="1980127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í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7297652" y="1945264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y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219890" y="2480972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í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803884" y="2480971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i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872738" y="2453053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í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5715744" y="2480972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y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7103317" y="2480972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y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1926667" y="2948844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í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6043972" y="2953490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y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7381455" y="2962655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i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1035678" y="3453045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y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1893204" y="3453044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y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3267436" y="3450395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í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726378" y="3420035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y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6926561" y="3460540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í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2037220" y="3918556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y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7" name="TextovéPole 66"/>
          <p:cNvSpPr txBox="1"/>
          <p:nvPr/>
        </p:nvSpPr>
        <p:spPr>
          <a:xfrm>
            <a:off x="2674005" y="3918556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y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8" name="TextovéPole 67"/>
          <p:cNvSpPr txBox="1"/>
          <p:nvPr/>
        </p:nvSpPr>
        <p:spPr>
          <a:xfrm>
            <a:off x="4982308" y="3919536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y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5845225" y="3932747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i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0" name="TextovéPole 69"/>
          <p:cNvSpPr txBox="1"/>
          <p:nvPr/>
        </p:nvSpPr>
        <p:spPr>
          <a:xfrm>
            <a:off x="6895929" y="3938191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y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932656" y="4417769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y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2" name="TextovéPole 71"/>
          <p:cNvSpPr txBox="1"/>
          <p:nvPr/>
        </p:nvSpPr>
        <p:spPr>
          <a:xfrm>
            <a:off x="2164759" y="4441814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í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5211308" y="4417767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y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7330407" y="4405863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i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6" name="TextovéPole 75"/>
          <p:cNvSpPr txBox="1"/>
          <p:nvPr/>
        </p:nvSpPr>
        <p:spPr>
          <a:xfrm>
            <a:off x="2584594" y="4943003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í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6418550" y="4925872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y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4577547" y="4943002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y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79" name="Přímá spojnice 78"/>
          <p:cNvCxnSpPr/>
          <p:nvPr/>
        </p:nvCxnSpPr>
        <p:spPr>
          <a:xfrm>
            <a:off x="7772762" y="534287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nice 79"/>
          <p:cNvCxnSpPr/>
          <p:nvPr/>
        </p:nvCxnSpPr>
        <p:spPr>
          <a:xfrm>
            <a:off x="2067000" y="585682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Přímá spojnice 80"/>
          <p:cNvCxnSpPr/>
          <p:nvPr/>
        </p:nvCxnSpPr>
        <p:spPr>
          <a:xfrm>
            <a:off x="3460069" y="584225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ovéPole 81"/>
          <p:cNvSpPr txBox="1"/>
          <p:nvPr/>
        </p:nvSpPr>
        <p:spPr>
          <a:xfrm>
            <a:off x="3435554" y="5408494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ý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2051738" y="5407895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ý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5" name="TextovéPole 84"/>
          <p:cNvSpPr txBox="1"/>
          <p:nvPr/>
        </p:nvSpPr>
        <p:spPr>
          <a:xfrm>
            <a:off x="7772762" y="4869160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i</a:t>
            </a:r>
            <a:endParaRPr lang="cs-CZ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84" name="Obrázek 8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08" t="14538" r="18386" b="18500"/>
          <a:stretch/>
        </p:blipFill>
        <p:spPr bwMode="auto">
          <a:xfrm>
            <a:off x="7666076" y="5680026"/>
            <a:ext cx="1133475" cy="1111885"/>
          </a:xfrm>
          <a:prstGeom prst="ellipse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16420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</p:childTnLst>
        </p:cTn>
      </p:par>
    </p:tnLst>
    <p:bldLst>
      <p:bldP spid="43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4" grpId="0"/>
      <p:bldP spid="75" grpId="0"/>
      <p:bldP spid="76" grpId="0"/>
      <p:bldP spid="77" grpId="0"/>
      <p:bldP spid="78" grpId="0"/>
      <p:bldP spid="82" grpId="0"/>
      <p:bldP spid="83" grpId="0"/>
      <p:bldP spid="8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/>
              <a:t>Použité zdroje: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/>
              <a:t>Objekty použité k vytvoření materiálu jsou </a:t>
            </a:r>
            <a:r>
              <a:rPr lang="cs-CZ" sz="2800" b="1" dirty="0" smtClean="0"/>
              <a:t>součástí</a:t>
            </a:r>
            <a:r>
              <a:rPr lang="cs-CZ" sz="2800" dirty="0"/>
              <a:t> </a:t>
            </a:r>
            <a:r>
              <a:rPr lang="cs-CZ" sz="2800" b="1" dirty="0" smtClean="0"/>
              <a:t>SW </a:t>
            </a:r>
            <a:r>
              <a:rPr lang="cs-CZ" sz="2800" b="1" dirty="0"/>
              <a:t>Microsoft </a:t>
            </a:r>
            <a:r>
              <a:rPr lang="cs-CZ" sz="2800" b="1" dirty="0" err="1"/>
              <a:t>Power</a:t>
            </a:r>
            <a:r>
              <a:rPr lang="cs-CZ" sz="2800" b="1" dirty="0"/>
              <a:t> Point 2010 nebo jsou vlastní </a:t>
            </a:r>
            <a:r>
              <a:rPr lang="cs-CZ" sz="2800" b="1" dirty="0" smtClean="0"/>
              <a:t>originální </a:t>
            </a:r>
            <a:r>
              <a:rPr lang="cs-CZ" sz="2800" b="1" dirty="0"/>
              <a:t>tvorbou autora.</a:t>
            </a:r>
            <a:br>
              <a:rPr lang="cs-CZ" sz="2800" b="1" dirty="0"/>
            </a:br>
            <a:r>
              <a:rPr lang="cs-CZ" sz="2800" b="1" dirty="0"/>
              <a:t> </a:t>
            </a:r>
            <a:br>
              <a:rPr lang="cs-CZ" sz="2800" b="1" dirty="0"/>
            </a:br>
            <a:r>
              <a:rPr lang="cs-CZ" sz="2800" b="1" dirty="0"/>
              <a:t> Materiály jsou určeny pro bezplatné používání pro   </a:t>
            </a:r>
            <a:r>
              <a:rPr lang="cs-CZ" sz="2800" b="1" dirty="0" smtClean="0"/>
              <a:t>potřeby</a:t>
            </a:r>
            <a:r>
              <a:rPr lang="cs-CZ" sz="2800" dirty="0"/>
              <a:t> </a:t>
            </a:r>
            <a:r>
              <a:rPr lang="cs-CZ" sz="2800" b="1" dirty="0" smtClean="0"/>
              <a:t>výuky </a:t>
            </a:r>
            <a:r>
              <a:rPr lang="cs-CZ" sz="2800" b="1" dirty="0"/>
              <a:t>na všech typech škol. Jakékoliv další využití </a:t>
            </a:r>
            <a:r>
              <a:rPr lang="cs-CZ" sz="2800" b="1" dirty="0" smtClean="0"/>
              <a:t>podléhá</a:t>
            </a:r>
            <a:r>
              <a:rPr lang="cs-CZ" sz="2800" dirty="0"/>
              <a:t> </a:t>
            </a:r>
            <a:r>
              <a:rPr lang="cs-CZ" sz="2800" b="1" dirty="0" smtClean="0"/>
              <a:t>Autorskému zákonu.</a:t>
            </a:r>
            <a:endParaRPr lang="cs-CZ" sz="2800" b="1" dirty="0"/>
          </a:p>
          <a:p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2558025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353</TotalTime>
  <Words>341</Words>
  <Application>Microsoft Office PowerPoint</Application>
  <PresentationFormat>Předvádění na obrazovce (4:3)</PresentationFormat>
  <Paragraphs>125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Vyjmenovaná slova po V</vt:lpstr>
      <vt:lpstr>Utvoř slova s předponami vy- , vý-  a věty s těmito slovy. Vyber věty ve správném pořadí.</vt:lpstr>
      <vt:lpstr>Tvoř slovní spojení s oběma slovy:</vt:lpstr>
      <vt:lpstr>Doplň slabiky vy, vý/ vi, ví</vt:lpstr>
      <vt:lpstr>Doplň y,ý/i,í</vt:lpstr>
      <vt:lpstr>Použité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Simona</dc:creator>
  <cp:lastModifiedBy>Simona</cp:lastModifiedBy>
  <cp:revision>65</cp:revision>
  <dcterms:created xsi:type="dcterms:W3CDTF">2013-03-14T13:25:50Z</dcterms:created>
  <dcterms:modified xsi:type="dcterms:W3CDTF">2013-07-01T13:48:18Z</dcterms:modified>
</cp:coreProperties>
</file>