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1143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234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517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38414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210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00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539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786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5595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8218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605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CD4DDB-C63C-4398-BCCB-D989F1A1B01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6D11FD-B027-4738-9234-088E2CCAD3D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78718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939304128"/>
                </p:ext>
              </p:extLst>
            </p:nvPr>
          </p:nvGraphicFramePr>
          <p:xfrm>
            <a:off x="395536" y="1268760"/>
            <a:ext cx="8388945" cy="3670346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2">
                                <a:lumMod val="20000"/>
                                <a:lumOff val="80000"/>
                              </a:schemeClr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2">
                              <a:lumMod val="20000"/>
                              <a:lumOff val="80000"/>
                            </a:schemeClr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VY_32_INOVACE_I_ČJ2_15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3.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13. 3. 2013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8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Žáci si procvičují </a:t>
                        </a: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pravopis vyjmenovaných slov.</a:t>
                        </a:r>
                        <a:endPara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endPara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>
                  <a:solidFill>
                    <a:srgbClr val="FFFFFF"/>
                  </a:solidFill>
                </a:rPr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905995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Papyrus" pitchFamily="66" charset="0"/>
              </a:rPr>
              <a:t>Vyjmenovaná slova po Z</a:t>
            </a:r>
            <a:endParaRPr lang="cs-CZ" sz="54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Papyru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985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5527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Napiš vyjmenovaná slova po 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892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solidFill>
                  <a:srgbClr val="FFFFFF"/>
                </a:solidFill>
              </a:rPr>
              <a:t>b</a:t>
            </a:r>
            <a:r>
              <a:rPr lang="cs-CZ" sz="2800" dirty="0" smtClean="0">
                <a:solidFill>
                  <a:srgbClr val="FFFFFF"/>
                </a:solidFill>
              </a:rPr>
              <a:t>rzy, jazyk, nazývat se, Ruzyně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5865" y="2103186"/>
            <a:ext cx="84969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Znáš další vlastní jména z vyjmenovaných slov?</a:t>
            </a:r>
            <a:endParaRPr lang="cs-CZ" sz="32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5865" y="2941100"/>
            <a:ext cx="7128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Přibyslav, Bylany, Hrabyně, </a:t>
            </a:r>
            <a:r>
              <a:rPr lang="cs-CZ" sz="2800" smtClean="0">
                <a:solidFill>
                  <a:srgbClr val="FFFFFF"/>
                </a:solidFill>
              </a:rPr>
              <a:t>Litomyšl, Ruzyně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3867853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daná slova vytvoř věty</a:t>
            </a:r>
            <a:endParaRPr lang="cs-CZ" sz="32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5471" y="4653135"/>
            <a:ext cx="68604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nazývat                          </a:t>
            </a:r>
            <a:r>
              <a:rPr lang="cs-CZ" sz="2800" dirty="0" err="1" smtClean="0">
                <a:solidFill>
                  <a:srgbClr val="FFFFFF"/>
                </a:solidFill>
              </a:rPr>
              <a:t>nazívat</a:t>
            </a:r>
            <a:endParaRPr lang="cs-CZ" sz="2800" dirty="0" smtClean="0">
              <a:solidFill>
                <a:srgbClr val="FFFFFF"/>
              </a:solidFill>
            </a:endParaRPr>
          </a:p>
          <a:p>
            <a:endParaRPr lang="cs-CZ" sz="2800" dirty="0" smtClean="0">
              <a:solidFill>
                <a:srgbClr val="FFFFFF"/>
              </a:solidFill>
            </a:endParaRPr>
          </a:p>
          <a:p>
            <a:r>
              <a:rPr lang="cs-CZ" sz="2800" dirty="0" smtClean="0">
                <a:solidFill>
                  <a:srgbClr val="FFFFFF"/>
                </a:solidFill>
              </a:rPr>
              <a:t>brzy                                brzičko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8" name="Násobení 7"/>
          <p:cNvSpPr/>
          <p:nvPr/>
        </p:nvSpPr>
        <p:spPr>
          <a:xfrm>
            <a:off x="3886037" y="4387216"/>
            <a:ext cx="1152128" cy="1916832"/>
          </a:xfrm>
          <a:prstGeom prst="mathMultiply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2089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7021" y="-99392"/>
            <a:ext cx="8229600" cy="114300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Roztřiďte a přiřaďte slova</a:t>
            </a:r>
            <a:endParaRPr lang="cs-CZ" sz="40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37831" y="806623"/>
            <a:ext cx="8712968" cy="120401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brzy	      jazyk           nazývat</a:t>
            </a:r>
            <a:r>
              <a:rPr lang="cs-CZ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Ruzyně       </a:t>
            </a:r>
            <a:r>
              <a:rPr lang="cs-CZ" b="1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</a:t>
            </a:r>
            <a:r>
              <a:rPr lang="cs-CZ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b="1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zí</a:t>
            </a:r>
            <a:endParaRPr lang="cs-CZ" b="1" dirty="0" smtClean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671381" y="3605570"/>
            <a:ext cx="7845868" cy="308678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100097" y="6018861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brzičko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347825" y="377484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jazýček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75637" y="546183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zisk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33856" y="4080192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vyzývat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523809" y="351323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zítra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807978" y="6040160"/>
            <a:ext cx="204726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jazykověda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611533" y="4544319"/>
            <a:ext cx="1620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vyzývavý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03316" y="5985054"/>
            <a:ext cx="15757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ozývat se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200348" y="3853461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vozík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00097" y="4834245"/>
            <a:ext cx="15155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ruzyňské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11941" y="5357465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zima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307785" y="4603412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FF"/>
                </a:solidFill>
              </a:rPr>
              <a:t>jazyková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41432" y="1350438"/>
            <a:ext cx="16549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r</a:t>
            </a:r>
            <a:r>
              <a:rPr lang="cs-CZ" sz="2800" dirty="0" smtClean="0"/>
              <a:t>uzyňské 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682036" y="2979267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brzičko  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10482" y="1350438"/>
            <a:ext cx="2276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jazyková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13096" y="2208002"/>
            <a:ext cx="2276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jazykověda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29864" y="1799547"/>
            <a:ext cx="22761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jazýček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89398" y="1296091"/>
            <a:ext cx="2196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vyzývat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589398" y="1722314"/>
            <a:ext cx="2196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ozývat  se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68629" y="2151387"/>
            <a:ext cx="2196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vyzývavý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698552" y="1316704"/>
            <a:ext cx="2196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zima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698552" y="1722314"/>
            <a:ext cx="10981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zisk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682036" y="2151387"/>
            <a:ext cx="2196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vozík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698552" y="2593752"/>
            <a:ext cx="21962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zítra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512613" y="3457340"/>
            <a:ext cx="696024" cy="3235018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20000"/>
                    <a:lumOff val="8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HOTOVO</a:t>
            </a:r>
            <a:endParaRPr lang="cs-CZ" sz="2800" b="1" dirty="0">
              <a:solidFill>
                <a:schemeClr val="tx2">
                  <a:lumMod val="20000"/>
                  <a:lumOff val="8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4956" y="3998331"/>
            <a:ext cx="2228850" cy="2295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47455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"/>
                            </p:stCondLst>
                            <p:childTnLst>
                              <p:par>
                                <p:cTn id="5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500"/>
                            </p:stCondLst>
                            <p:childTnLst>
                              <p:par>
                                <p:cTn id="6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500"/>
                            </p:stCondLst>
                            <p:childTnLst>
                              <p:par>
                                <p:cTn id="7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500"/>
                            </p:stCondLst>
                            <p:childTnLst>
                              <p:par>
                                <p:cTn id="9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500"/>
                            </p:stCondLst>
                            <p:childTnLst>
                              <p:par>
                                <p:cTn id="10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500"/>
                            </p:stCondLst>
                            <p:childTnLst>
                              <p:par>
                                <p:cTn id="11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</a:t>
            </a:r>
            <a:r>
              <a:rPr lang="cs-CZ" b="1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i,í</a:t>
            </a:r>
            <a:r>
              <a:rPr lang="cs-CZ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b="1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y,ý</a:t>
            </a:r>
            <a:endParaRPr lang="cs-CZ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95711"/>
            <a:ext cx="8229600" cy="28369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FFFF"/>
                </a:solidFill>
              </a:rPr>
              <a:t>Z   tra večer, </a:t>
            </a:r>
            <a:r>
              <a:rPr lang="cs-CZ" dirty="0" err="1" smtClean="0">
                <a:solidFill>
                  <a:srgbClr val="FFFFFF"/>
                </a:solidFill>
              </a:rPr>
              <a:t>jaz</a:t>
            </a:r>
            <a:r>
              <a:rPr lang="cs-CZ" dirty="0" smtClean="0">
                <a:solidFill>
                  <a:srgbClr val="FFFFFF"/>
                </a:solidFill>
              </a:rPr>
              <a:t>    ková škola, vyz   vat na souboj, nízká z   </a:t>
            </a:r>
            <a:r>
              <a:rPr lang="cs-CZ" dirty="0" err="1" smtClean="0">
                <a:solidFill>
                  <a:srgbClr val="FFFFFF"/>
                </a:solidFill>
              </a:rPr>
              <a:t>dka</a:t>
            </a:r>
            <a:r>
              <a:rPr lang="cs-CZ" dirty="0" smtClean="0">
                <a:solidFill>
                  <a:srgbClr val="FFFFFF"/>
                </a:solidFill>
              </a:rPr>
              <a:t>, z   val únavou, stále se oz   val, blíží se z   </a:t>
            </a:r>
            <a:r>
              <a:rPr lang="cs-CZ" dirty="0" err="1" smtClean="0">
                <a:solidFill>
                  <a:srgbClr val="FFFFFF"/>
                </a:solidFill>
              </a:rPr>
              <a:t>ma</a:t>
            </a:r>
            <a:r>
              <a:rPr lang="cs-CZ" dirty="0" smtClean="0">
                <a:solidFill>
                  <a:srgbClr val="FFFFFF"/>
                </a:solidFill>
              </a:rPr>
              <a:t>, </a:t>
            </a:r>
            <a:r>
              <a:rPr lang="cs-CZ" dirty="0" err="1" smtClean="0">
                <a:solidFill>
                  <a:srgbClr val="FFFFFF"/>
                </a:solidFill>
              </a:rPr>
              <a:t>brz</a:t>
            </a:r>
            <a:r>
              <a:rPr lang="cs-CZ" dirty="0" smtClean="0">
                <a:solidFill>
                  <a:srgbClr val="FFFFFF"/>
                </a:solidFill>
              </a:rPr>
              <a:t>   </a:t>
            </a:r>
            <a:r>
              <a:rPr lang="cs-CZ" dirty="0" err="1" smtClean="0">
                <a:solidFill>
                  <a:srgbClr val="FFFFFF"/>
                </a:solidFill>
              </a:rPr>
              <a:t>čko</a:t>
            </a:r>
            <a:r>
              <a:rPr lang="cs-CZ" dirty="0" smtClean="0">
                <a:solidFill>
                  <a:srgbClr val="FFFFFF"/>
                </a:solidFill>
              </a:rPr>
              <a:t> se uzdravíš, v   hlídka na </a:t>
            </a:r>
            <a:br>
              <a:rPr lang="cs-CZ" dirty="0" smtClean="0">
                <a:solidFill>
                  <a:srgbClr val="FFFFFF"/>
                </a:solidFill>
              </a:rPr>
            </a:br>
            <a:r>
              <a:rPr lang="cs-CZ" dirty="0" smtClean="0">
                <a:solidFill>
                  <a:srgbClr val="FFFFFF"/>
                </a:solidFill>
              </a:rPr>
              <a:t>Ruz   ň, s   </a:t>
            </a:r>
            <a:r>
              <a:rPr lang="cs-CZ" dirty="0" err="1" smtClean="0">
                <a:solidFill>
                  <a:srgbClr val="FFFFFF"/>
                </a:solidFill>
              </a:rPr>
              <a:t>kory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přez</a:t>
            </a:r>
            <a:r>
              <a:rPr lang="cs-CZ" dirty="0" smtClean="0">
                <a:solidFill>
                  <a:srgbClr val="FFFFFF"/>
                </a:solidFill>
              </a:rPr>
              <a:t>   </a:t>
            </a:r>
            <a:r>
              <a:rPr lang="cs-CZ" dirty="0" err="1" smtClean="0">
                <a:solidFill>
                  <a:srgbClr val="FFFFFF"/>
                </a:solidFill>
              </a:rPr>
              <a:t>mují</a:t>
            </a:r>
            <a:r>
              <a:rPr lang="cs-CZ" dirty="0" smtClean="0">
                <a:solidFill>
                  <a:srgbClr val="FFFFFF"/>
                </a:solidFill>
              </a:rPr>
              <a:t>, </a:t>
            </a:r>
            <a:r>
              <a:rPr lang="cs-CZ" dirty="0" err="1" smtClean="0">
                <a:solidFill>
                  <a:srgbClr val="FFFFFF"/>
                </a:solidFill>
              </a:rPr>
              <a:t>brz</a:t>
            </a:r>
            <a:r>
              <a:rPr lang="cs-CZ" dirty="0" smtClean="0">
                <a:solidFill>
                  <a:srgbClr val="FFFFFF"/>
                </a:solidFill>
              </a:rPr>
              <a:t>     se uvidíme</a:t>
            </a:r>
            <a:endParaRPr lang="cs-CZ" dirty="0">
              <a:solidFill>
                <a:srgbClr val="FFFFFF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489692" y="3225481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765920" y="1756358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3142184" y="1756358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5878488" y="1756358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630016" y="226041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854152" y="226041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824754" y="226041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197968" y="276447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89267" y="276447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749462" y="2749027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1163452" y="3253083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98694" y="3253083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790256" y="3253083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Skupina 3"/>
          <p:cNvGrpSpPr/>
          <p:nvPr/>
        </p:nvGrpSpPr>
        <p:grpSpPr>
          <a:xfrm>
            <a:off x="462007" y="4298331"/>
            <a:ext cx="8229600" cy="2836912"/>
            <a:chOff x="462007" y="4298331"/>
            <a:chExt cx="8229600" cy="2836912"/>
          </a:xfrm>
        </p:grpSpPr>
        <p:sp>
          <p:nvSpPr>
            <p:cNvPr id="40" name="Zástupný symbol pro obsah 2"/>
            <p:cNvSpPr txBox="1">
              <a:spLocks/>
            </p:cNvSpPr>
            <p:nvPr/>
          </p:nvSpPr>
          <p:spPr>
            <a:xfrm>
              <a:off x="462007" y="4298331"/>
              <a:ext cx="8229600" cy="2836912"/>
            </a:xfrm>
            <a:prstGeom prst="rect">
              <a:avLst/>
            </a:prstGeom>
          </p:spPr>
          <p:txBody>
            <a:bodyPr vert="horz" lIns="91440" tIns="45720" rIns="91440" bIns="45720" rtlCol="0">
              <a:normAutofit/>
            </a:bodyPr>
            <a:lstStyle>
              <a:lvl1pPr marL="342900" indent="-3429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spcBef>
                  <a:spcPct val="200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>
                <a:buFont typeface="Arial" pitchFamily="34" charset="0"/>
                <a:buNone/>
              </a:pPr>
              <a:r>
                <a:rPr lang="cs-CZ" dirty="0" smtClean="0">
                  <a:solidFill>
                    <a:srgbClr val="FFFFFF"/>
                  </a:solidFill>
                </a:rPr>
                <a:t>Z   tra večer, </a:t>
              </a:r>
              <a:r>
                <a:rPr lang="cs-CZ" dirty="0" err="1" smtClean="0">
                  <a:solidFill>
                    <a:srgbClr val="FFFFFF"/>
                  </a:solidFill>
                </a:rPr>
                <a:t>jaz</a:t>
              </a:r>
              <a:r>
                <a:rPr lang="cs-CZ" dirty="0" smtClean="0">
                  <a:solidFill>
                    <a:srgbClr val="FFFFFF"/>
                  </a:solidFill>
                </a:rPr>
                <a:t>    ková škola, vyz   vat na souboj, nízká z   </a:t>
              </a:r>
              <a:r>
                <a:rPr lang="cs-CZ" dirty="0" err="1" smtClean="0">
                  <a:solidFill>
                    <a:srgbClr val="FFFFFF"/>
                  </a:solidFill>
                </a:rPr>
                <a:t>dka</a:t>
              </a:r>
              <a:r>
                <a:rPr lang="cs-CZ" dirty="0" smtClean="0">
                  <a:solidFill>
                    <a:srgbClr val="FFFFFF"/>
                  </a:solidFill>
                </a:rPr>
                <a:t>, z   val únavou, stále se oz   val, blíží se z   </a:t>
              </a:r>
              <a:r>
                <a:rPr lang="cs-CZ" dirty="0" err="1" smtClean="0">
                  <a:solidFill>
                    <a:srgbClr val="FFFFFF"/>
                  </a:solidFill>
                </a:rPr>
                <a:t>ma</a:t>
              </a:r>
              <a:r>
                <a:rPr lang="cs-CZ" dirty="0" smtClean="0">
                  <a:solidFill>
                    <a:srgbClr val="FFFFFF"/>
                  </a:solidFill>
                </a:rPr>
                <a:t>, </a:t>
              </a:r>
              <a:r>
                <a:rPr lang="cs-CZ" dirty="0" err="1" smtClean="0">
                  <a:solidFill>
                    <a:srgbClr val="FFFFFF"/>
                  </a:solidFill>
                </a:rPr>
                <a:t>brz</a:t>
              </a:r>
              <a:r>
                <a:rPr lang="cs-CZ" dirty="0" smtClean="0">
                  <a:solidFill>
                    <a:srgbClr val="FFFFFF"/>
                  </a:solidFill>
                </a:rPr>
                <a:t>   </a:t>
              </a:r>
              <a:r>
                <a:rPr lang="cs-CZ" dirty="0" err="1" smtClean="0">
                  <a:solidFill>
                    <a:srgbClr val="FFFFFF"/>
                  </a:solidFill>
                </a:rPr>
                <a:t>čko</a:t>
              </a:r>
              <a:r>
                <a:rPr lang="cs-CZ" dirty="0" smtClean="0">
                  <a:solidFill>
                    <a:srgbClr val="FFFFFF"/>
                  </a:solidFill>
                </a:rPr>
                <a:t> se uzdravíš, v   hlídka na </a:t>
              </a:r>
              <a:br>
                <a:rPr lang="cs-CZ" dirty="0" smtClean="0">
                  <a:solidFill>
                    <a:srgbClr val="FFFFFF"/>
                  </a:solidFill>
                </a:rPr>
              </a:br>
              <a:r>
                <a:rPr lang="cs-CZ" dirty="0" smtClean="0">
                  <a:solidFill>
                    <a:srgbClr val="FFFFFF"/>
                  </a:solidFill>
                </a:rPr>
                <a:t>Ruz   ň, s   </a:t>
              </a:r>
              <a:r>
                <a:rPr lang="cs-CZ" dirty="0" err="1" smtClean="0">
                  <a:solidFill>
                    <a:srgbClr val="FFFFFF"/>
                  </a:solidFill>
                </a:rPr>
                <a:t>kory</a:t>
              </a:r>
              <a:r>
                <a:rPr lang="cs-CZ" dirty="0" smtClean="0">
                  <a:solidFill>
                    <a:srgbClr val="FFFFFF"/>
                  </a:solidFill>
                </a:rPr>
                <a:t> </a:t>
              </a:r>
              <a:r>
                <a:rPr lang="cs-CZ" dirty="0" err="1" smtClean="0">
                  <a:solidFill>
                    <a:srgbClr val="FFFFFF"/>
                  </a:solidFill>
                </a:rPr>
                <a:t>přez</a:t>
              </a:r>
              <a:r>
                <a:rPr lang="cs-CZ" dirty="0" smtClean="0">
                  <a:solidFill>
                    <a:srgbClr val="FFFFFF"/>
                  </a:solidFill>
                </a:rPr>
                <a:t>   </a:t>
              </a:r>
              <a:r>
                <a:rPr lang="cs-CZ" dirty="0" err="1" smtClean="0">
                  <a:solidFill>
                    <a:srgbClr val="FFFFFF"/>
                  </a:solidFill>
                </a:rPr>
                <a:t>mují</a:t>
              </a:r>
              <a:r>
                <a:rPr lang="cs-CZ" dirty="0" smtClean="0">
                  <a:solidFill>
                    <a:srgbClr val="FFFFFF"/>
                  </a:solidFill>
                </a:rPr>
                <a:t>, </a:t>
              </a:r>
              <a:r>
                <a:rPr lang="cs-CZ" dirty="0" err="1" smtClean="0">
                  <a:solidFill>
                    <a:srgbClr val="FFFFFF"/>
                  </a:solidFill>
                </a:rPr>
                <a:t>brz</a:t>
              </a:r>
              <a:r>
                <a:rPr lang="cs-CZ" dirty="0" smtClean="0">
                  <a:solidFill>
                    <a:srgbClr val="FFFFFF"/>
                  </a:solidFill>
                </a:rPr>
                <a:t>     se uvidíme</a:t>
              </a:r>
              <a:endParaRPr lang="cs-CZ" dirty="0">
                <a:solidFill>
                  <a:srgbClr val="FFFFFF"/>
                </a:solidFill>
              </a:endParaRPr>
            </a:p>
          </p:txBody>
        </p:sp>
        <p:cxnSp>
          <p:nvCxnSpPr>
            <p:cNvPr id="45" name="Přímá spojnice 44"/>
            <p:cNvCxnSpPr/>
            <p:nvPr/>
          </p:nvCxnSpPr>
          <p:spPr>
            <a:xfrm>
              <a:off x="5571635" y="6228101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760383" y="4758978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3136647" y="4758978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5872951" y="4758978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1624479" y="5263034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2848615" y="5263034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6819217" y="5211732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1192431" y="5767090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>
              <a:off x="2683730" y="5767090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>
              <a:off x="5743925" y="5751647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>
              <a:off x="1157915" y="6255703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1993157" y="6255703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3784719" y="6255703"/>
              <a:ext cx="288032" cy="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8" name="TextovéPole 57"/>
            <p:cNvSpPr txBox="1"/>
            <p:nvPr/>
          </p:nvSpPr>
          <p:spPr>
            <a:xfrm>
              <a:off x="723091" y="4326929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í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59" name="TextovéPole 58"/>
            <p:cNvSpPr txBox="1"/>
            <p:nvPr/>
          </p:nvSpPr>
          <p:spPr>
            <a:xfrm>
              <a:off x="3108492" y="4326930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60" name="TextovéPole 59"/>
            <p:cNvSpPr txBox="1"/>
            <p:nvPr/>
          </p:nvSpPr>
          <p:spPr>
            <a:xfrm>
              <a:off x="5777724" y="4304465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ý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61" name="TextovéPole 60"/>
            <p:cNvSpPr txBox="1"/>
            <p:nvPr/>
          </p:nvSpPr>
          <p:spPr>
            <a:xfrm>
              <a:off x="1591571" y="4827522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í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2834316" y="4799523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í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6762244" y="4804659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ý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1162016" y="5326033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i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65" name="TextovéPole 64"/>
            <p:cNvSpPr txBox="1"/>
            <p:nvPr/>
          </p:nvSpPr>
          <p:spPr>
            <a:xfrm>
              <a:off x="2658161" y="5326032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i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5706233" y="5300402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1078575" y="5767090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1912511" y="5791664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ý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3801550" y="5800393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i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5466990" y="5771943"/>
              <a:ext cx="478486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>
                  <a:solidFill>
                    <a:srgbClr val="FFFF00"/>
                  </a:solidFill>
                </a:rPr>
                <a:t>y</a:t>
              </a:r>
              <a:endParaRPr lang="cs-CZ" sz="3200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5859667" y="3325343"/>
            <a:ext cx="3085764" cy="936104"/>
            <a:chOff x="5753704" y="3225481"/>
            <a:chExt cx="3085764" cy="936104"/>
          </a:xfrm>
        </p:grpSpPr>
        <p:sp>
          <p:nvSpPr>
            <p:cNvPr id="21" name="Vývojový diagram: rozhodnutí 20"/>
            <p:cNvSpPr/>
            <p:nvPr/>
          </p:nvSpPr>
          <p:spPr>
            <a:xfrm>
              <a:off x="5753704" y="3225481"/>
              <a:ext cx="3085764" cy="936104"/>
            </a:xfrm>
            <a:prstGeom prst="flowChartDecision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bdélník 17"/>
            <p:cNvSpPr/>
            <p:nvPr/>
          </p:nvSpPr>
          <p:spPr>
            <a:xfrm>
              <a:off x="5983252" y="3501008"/>
              <a:ext cx="2514956" cy="584775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wrap="square" lIns="91440" tIns="45720" rIns="91440" bIns="45720">
              <a:spAutoFit/>
              <a:scene3d>
                <a:camera prst="orthographicFront"/>
                <a:lightRig rig="flat" dir="t">
                  <a:rot lat="0" lon="0" rev="18900000"/>
                </a:lightRig>
              </a:scene3d>
              <a:sp3d extrusionH="31750" contourW="6350" prstMaterial="powder">
                <a:bevelT w="19050" h="19050" prst="angle"/>
                <a:contourClr>
                  <a:schemeClr val="accent3">
                    <a:tint val="100000"/>
                    <a:shade val="100000"/>
                    <a:satMod val="100000"/>
                    <a:hueMod val="100000"/>
                  </a:schemeClr>
                </a:contourClr>
              </a:sp3d>
            </a:bodyPr>
            <a:lstStyle/>
            <a:p>
              <a:pPr algn="ctr"/>
              <a:r>
                <a:rPr lang="cs-CZ" sz="3200" b="1" dirty="0" smtClean="0">
                  <a:ln/>
                  <a:solidFill>
                    <a:schemeClr val="accent3"/>
                  </a:solidFill>
                  <a:latin typeface="Segoe Script" pitchFamily="34" charset="0"/>
                </a:rPr>
                <a:t>DOPLŇ</a:t>
              </a:r>
              <a:endParaRPr lang="cs-CZ" sz="3200" b="1" dirty="0">
                <a:ln/>
                <a:solidFill>
                  <a:schemeClr val="accent3"/>
                </a:solidFill>
                <a:latin typeface="Segoe Script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9386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55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</a:t>
            </a:r>
            <a:r>
              <a:rPr lang="cs-CZ" b="1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i,í</a:t>
            </a:r>
            <a:r>
              <a:rPr lang="cs-CZ" b="1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b="1" dirty="0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y,ý</a:t>
            </a:r>
            <a:r>
              <a:rPr lang="cs-CZ" b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opakování.</a:t>
            </a:r>
            <a:endParaRPr lang="cs-CZ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2463" y="1166018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FFFF"/>
                </a:solidFill>
              </a:rPr>
              <a:t>Ve starob   </a:t>
            </a:r>
            <a:r>
              <a:rPr lang="cs-CZ" dirty="0" err="1" smtClean="0">
                <a:solidFill>
                  <a:srgbClr val="FFFFFF"/>
                </a:solidFill>
              </a:rPr>
              <a:t>lé</a:t>
            </a:r>
            <a:r>
              <a:rPr lang="cs-CZ" dirty="0" smtClean="0">
                <a:solidFill>
                  <a:srgbClr val="FFFFFF"/>
                </a:solidFill>
              </a:rPr>
              <a:t> ml   </a:t>
            </a:r>
            <a:r>
              <a:rPr lang="cs-CZ" dirty="0" err="1" smtClean="0">
                <a:solidFill>
                  <a:srgbClr val="FFFFFF"/>
                </a:solidFill>
              </a:rPr>
              <a:t>nici</a:t>
            </a:r>
            <a:r>
              <a:rPr lang="cs-CZ" dirty="0" smtClean="0">
                <a:solidFill>
                  <a:srgbClr val="FFFFFF"/>
                </a:solidFill>
              </a:rPr>
              <a:t> se musí </a:t>
            </a:r>
            <a:r>
              <a:rPr lang="cs-CZ" dirty="0" err="1" smtClean="0">
                <a:solidFill>
                  <a:srgbClr val="FFFFFF"/>
                </a:solidFill>
              </a:rPr>
              <a:t>seml</a:t>
            </a:r>
            <a:r>
              <a:rPr lang="cs-CZ" dirty="0" smtClean="0">
                <a:solidFill>
                  <a:srgbClr val="FFFFFF"/>
                </a:solidFill>
              </a:rPr>
              <a:t>   t ob   </a:t>
            </a:r>
            <a:r>
              <a:rPr lang="cs-CZ" dirty="0" err="1" smtClean="0">
                <a:solidFill>
                  <a:srgbClr val="FFFFFF"/>
                </a:solidFill>
              </a:rPr>
              <a:t>lí</a:t>
            </a:r>
            <a:r>
              <a:rPr lang="cs-CZ" dirty="0" smtClean="0">
                <a:solidFill>
                  <a:srgbClr val="FFFFFF"/>
                </a:solidFill>
              </a:rPr>
              <a:t>. Děti hlas   tě </a:t>
            </a:r>
            <a:r>
              <a:rPr lang="cs-CZ" dirty="0" err="1" smtClean="0">
                <a:solidFill>
                  <a:srgbClr val="FFFFFF"/>
                </a:solidFill>
              </a:rPr>
              <a:t>pov</a:t>
            </a:r>
            <a:r>
              <a:rPr lang="cs-CZ" dirty="0" smtClean="0">
                <a:solidFill>
                  <a:srgbClr val="FFFFFF"/>
                </a:solidFill>
              </a:rPr>
              <a:t>   kovaly na </a:t>
            </a:r>
            <a:r>
              <a:rPr lang="cs-CZ" dirty="0" err="1" smtClean="0">
                <a:solidFill>
                  <a:srgbClr val="FFFFFF"/>
                </a:solidFill>
              </a:rPr>
              <a:t>bl</a:t>
            </a:r>
            <a:r>
              <a:rPr lang="cs-CZ" dirty="0" smtClean="0">
                <a:solidFill>
                  <a:srgbClr val="FFFFFF"/>
                </a:solidFill>
              </a:rPr>
              <a:t>   </a:t>
            </a:r>
            <a:r>
              <a:rPr lang="cs-CZ" dirty="0" err="1" smtClean="0">
                <a:solidFill>
                  <a:srgbClr val="FFFFFF"/>
                </a:solidFill>
              </a:rPr>
              <a:t>zkém</a:t>
            </a:r>
            <a:r>
              <a:rPr lang="cs-CZ" dirty="0" smtClean="0">
                <a:solidFill>
                  <a:srgbClr val="FFFFFF"/>
                </a:solidFill>
              </a:rPr>
              <a:t> s   dl   </a:t>
            </a:r>
            <a:r>
              <a:rPr lang="cs-CZ" dirty="0" err="1" smtClean="0">
                <a:solidFill>
                  <a:srgbClr val="FFFFFF"/>
                </a:solidFill>
              </a:rPr>
              <a:t>šti</a:t>
            </a:r>
            <a:r>
              <a:rPr lang="cs-CZ" dirty="0" smtClean="0">
                <a:solidFill>
                  <a:srgbClr val="FFFFFF"/>
                </a:solidFill>
              </a:rPr>
              <a:t>. Chtěl b   ch m   t b   </a:t>
            </a:r>
            <a:r>
              <a:rPr lang="cs-CZ" dirty="0" err="1" smtClean="0">
                <a:solidFill>
                  <a:srgbClr val="FFFFFF"/>
                </a:solidFill>
              </a:rPr>
              <a:t>lého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ps</a:t>
            </a:r>
            <a:r>
              <a:rPr lang="cs-CZ" dirty="0" smtClean="0">
                <a:solidFill>
                  <a:srgbClr val="FFFFFF"/>
                </a:solidFill>
              </a:rPr>
              <a:t>   </a:t>
            </a:r>
            <a:r>
              <a:rPr lang="cs-CZ" dirty="0" err="1" smtClean="0">
                <a:solidFill>
                  <a:srgbClr val="FFFFFF"/>
                </a:solidFill>
              </a:rPr>
              <a:t>čka</a:t>
            </a:r>
            <a:r>
              <a:rPr lang="cs-CZ" dirty="0" smtClean="0">
                <a:solidFill>
                  <a:srgbClr val="FFFFFF"/>
                </a:solidFill>
              </a:rPr>
              <a:t>. Z L   tom   šle se vrátíme </a:t>
            </a:r>
            <a:r>
              <a:rPr lang="cs-CZ" dirty="0" err="1" smtClean="0">
                <a:solidFill>
                  <a:srgbClr val="FFFFFF"/>
                </a:solidFill>
              </a:rPr>
              <a:t>poz</a:t>
            </a:r>
            <a:r>
              <a:rPr lang="cs-CZ" dirty="0" smtClean="0">
                <a:solidFill>
                  <a:srgbClr val="FFFFFF"/>
                </a:solidFill>
              </a:rPr>
              <a:t>   tří. V   </a:t>
            </a:r>
            <a:r>
              <a:rPr lang="cs-CZ" dirty="0" err="1" smtClean="0">
                <a:solidFill>
                  <a:srgbClr val="FFFFFF"/>
                </a:solidFill>
              </a:rPr>
              <a:t>barv</a:t>
            </a:r>
            <a:r>
              <a:rPr lang="cs-CZ" dirty="0" smtClean="0">
                <a:solidFill>
                  <a:srgbClr val="FFFFFF"/>
                </a:solidFill>
              </a:rPr>
              <a:t>   l </a:t>
            </a:r>
            <a:r>
              <a:rPr lang="cs-CZ" dirty="0" err="1" smtClean="0">
                <a:solidFill>
                  <a:srgbClr val="FFFFFF"/>
                </a:solidFill>
              </a:rPr>
              <a:t>černob</a:t>
            </a:r>
            <a:r>
              <a:rPr lang="cs-CZ" dirty="0" smtClean="0">
                <a:solidFill>
                  <a:srgbClr val="FFFFFF"/>
                </a:solidFill>
              </a:rPr>
              <a:t>   </a:t>
            </a:r>
            <a:r>
              <a:rPr lang="cs-CZ" dirty="0" err="1" smtClean="0">
                <a:solidFill>
                  <a:srgbClr val="FFFFFF"/>
                </a:solidFill>
              </a:rPr>
              <a:t>lý</a:t>
            </a:r>
            <a:r>
              <a:rPr lang="cs-CZ" dirty="0" smtClean="0">
                <a:solidFill>
                  <a:srgbClr val="FFFFFF"/>
                </a:solidFill>
              </a:rPr>
              <a:t> obrázek </a:t>
            </a:r>
            <a:br>
              <a:rPr lang="cs-CZ" dirty="0" smtClean="0">
                <a:solidFill>
                  <a:srgbClr val="FFFFFF"/>
                </a:solidFill>
              </a:rPr>
            </a:br>
            <a:r>
              <a:rPr lang="cs-CZ" dirty="0" smtClean="0">
                <a:solidFill>
                  <a:srgbClr val="FFFFFF"/>
                </a:solidFill>
              </a:rPr>
              <a:t>s    </a:t>
            </a:r>
            <a:r>
              <a:rPr lang="cs-CZ" dirty="0" err="1" smtClean="0">
                <a:solidFill>
                  <a:srgbClr val="FFFFFF"/>
                </a:solidFill>
              </a:rPr>
              <a:t>sla</a:t>
            </a:r>
            <a:r>
              <a:rPr lang="cs-CZ" dirty="0" smtClean="0">
                <a:solidFill>
                  <a:srgbClr val="FFFFFF"/>
                </a:solidFill>
              </a:rPr>
              <a:t>. L   stí v </a:t>
            </a:r>
            <a:r>
              <a:rPr lang="cs-CZ" dirty="0" err="1" smtClean="0">
                <a:solidFill>
                  <a:srgbClr val="FFFFFF"/>
                </a:solidFill>
              </a:rPr>
              <a:t>ul</a:t>
            </a:r>
            <a:r>
              <a:rPr lang="cs-CZ" dirty="0" smtClean="0">
                <a:solidFill>
                  <a:srgbClr val="FFFFFF"/>
                </a:solidFill>
              </a:rPr>
              <a:t>   </a:t>
            </a:r>
            <a:r>
              <a:rPr lang="cs-CZ" dirty="0" err="1" smtClean="0">
                <a:solidFill>
                  <a:srgbClr val="FFFFFF"/>
                </a:solidFill>
              </a:rPr>
              <a:t>čce</a:t>
            </a:r>
            <a:r>
              <a:rPr lang="cs-CZ" dirty="0" smtClean="0">
                <a:solidFill>
                  <a:srgbClr val="FFFFFF"/>
                </a:solidFill>
              </a:rPr>
              <a:t> se </a:t>
            </a:r>
            <a:r>
              <a:rPr lang="cs-CZ" dirty="0" err="1" smtClean="0">
                <a:solidFill>
                  <a:srgbClr val="FFFFFF"/>
                </a:solidFill>
              </a:rPr>
              <a:t>zav</a:t>
            </a:r>
            <a:r>
              <a:rPr lang="cs-CZ" dirty="0" smtClean="0">
                <a:solidFill>
                  <a:srgbClr val="FFFFFF"/>
                </a:solidFill>
              </a:rPr>
              <a:t>   </a:t>
            </a:r>
            <a:r>
              <a:rPr lang="cs-CZ" dirty="0" err="1" smtClean="0">
                <a:solidFill>
                  <a:srgbClr val="FFFFFF"/>
                </a:solidFill>
              </a:rPr>
              <a:t>řilo</a:t>
            </a:r>
            <a:r>
              <a:rPr lang="cs-CZ" dirty="0" smtClean="0">
                <a:solidFill>
                  <a:srgbClr val="FFFFFF"/>
                </a:solidFill>
              </a:rPr>
              <a:t>. V   dali jsme se na V   </a:t>
            </a:r>
            <a:r>
              <a:rPr lang="cs-CZ" dirty="0" err="1" smtClean="0">
                <a:solidFill>
                  <a:srgbClr val="FFFFFF"/>
                </a:solidFill>
              </a:rPr>
              <a:t>sočinu</a:t>
            </a:r>
            <a:r>
              <a:rPr lang="cs-CZ" dirty="0" smtClean="0">
                <a:solidFill>
                  <a:srgbClr val="FFFFFF"/>
                </a:solidFill>
              </a:rPr>
              <a:t>, b   l to v   dařený v   let. Tatínek </a:t>
            </a:r>
            <a:br>
              <a:rPr lang="cs-CZ" dirty="0" smtClean="0">
                <a:solidFill>
                  <a:srgbClr val="FFFFFF"/>
                </a:solidFill>
              </a:rPr>
            </a:br>
            <a:r>
              <a:rPr lang="cs-CZ" dirty="0" err="1" smtClean="0">
                <a:solidFill>
                  <a:srgbClr val="FFFFFF"/>
                </a:solidFill>
              </a:rPr>
              <a:t>sl</a:t>
            </a:r>
            <a:r>
              <a:rPr lang="cs-CZ" dirty="0" smtClean="0">
                <a:solidFill>
                  <a:srgbClr val="FFFFFF"/>
                </a:solidFill>
              </a:rPr>
              <a:t>   b   l mam   </a:t>
            </a:r>
            <a:r>
              <a:rPr lang="cs-CZ" dirty="0" err="1" smtClean="0">
                <a:solidFill>
                  <a:srgbClr val="FFFFFF"/>
                </a:solidFill>
              </a:rPr>
              <a:t>nce</a:t>
            </a:r>
            <a:r>
              <a:rPr lang="cs-CZ" dirty="0" smtClean="0">
                <a:solidFill>
                  <a:srgbClr val="FFFFFF"/>
                </a:solidFill>
              </a:rPr>
              <a:t> </a:t>
            </a:r>
            <a:r>
              <a:rPr lang="cs-CZ" dirty="0" err="1" smtClean="0">
                <a:solidFill>
                  <a:srgbClr val="FFFFFF"/>
                </a:solidFill>
              </a:rPr>
              <a:t>nab</a:t>
            </a:r>
            <a:r>
              <a:rPr lang="cs-CZ" dirty="0" smtClean="0">
                <a:solidFill>
                  <a:srgbClr val="FFFFFF"/>
                </a:solidFill>
              </a:rPr>
              <a:t>   l   t stěnu v kuchyni. </a:t>
            </a:r>
            <a:br>
              <a:rPr lang="cs-CZ" dirty="0" smtClean="0">
                <a:solidFill>
                  <a:srgbClr val="FFFFFF"/>
                </a:solidFill>
              </a:rPr>
            </a:br>
            <a:r>
              <a:rPr lang="cs-CZ" dirty="0" smtClean="0">
                <a:solidFill>
                  <a:srgbClr val="FFFFFF"/>
                </a:solidFill>
              </a:rPr>
              <a:t>Ml   </a:t>
            </a:r>
            <a:r>
              <a:rPr lang="cs-CZ" dirty="0" err="1" smtClean="0">
                <a:solidFill>
                  <a:srgbClr val="FFFFFF"/>
                </a:solidFill>
              </a:rPr>
              <a:t>nář</a:t>
            </a:r>
            <a:r>
              <a:rPr lang="cs-CZ" dirty="0" smtClean="0">
                <a:solidFill>
                  <a:srgbClr val="FFFFFF"/>
                </a:solidFill>
              </a:rPr>
              <a:t> z </a:t>
            </a:r>
            <a:r>
              <a:rPr lang="cs-CZ" dirty="0" err="1" smtClean="0">
                <a:solidFill>
                  <a:srgbClr val="FFFFFF"/>
                </a:solidFill>
              </a:rPr>
              <a:t>bl</a:t>
            </a:r>
            <a:r>
              <a:rPr lang="cs-CZ" dirty="0" smtClean="0">
                <a:solidFill>
                  <a:srgbClr val="FFFFFF"/>
                </a:solidFill>
              </a:rPr>
              <a:t>   </a:t>
            </a:r>
            <a:r>
              <a:rPr lang="cs-CZ" dirty="0" err="1" smtClean="0">
                <a:solidFill>
                  <a:srgbClr val="FFFFFF"/>
                </a:solidFill>
              </a:rPr>
              <a:t>zkého</a:t>
            </a:r>
            <a:r>
              <a:rPr lang="cs-CZ" dirty="0" smtClean="0">
                <a:solidFill>
                  <a:srgbClr val="FFFFFF"/>
                </a:solidFill>
              </a:rPr>
              <a:t> ml   na měl vrásky na </a:t>
            </a:r>
            <a:br>
              <a:rPr lang="cs-CZ" dirty="0" smtClean="0">
                <a:solidFill>
                  <a:srgbClr val="FFFFFF"/>
                </a:solidFill>
              </a:rPr>
            </a:br>
            <a:r>
              <a:rPr lang="cs-CZ" dirty="0" err="1" smtClean="0">
                <a:solidFill>
                  <a:srgbClr val="FFFFFF"/>
                </a:solidFill>
              </a:rPr>
              <a:t>obl</a:t>
            </a:r>
            <a:r>
              <a:rPr lang="cs-CZ" dirty="0" smtClean="0">
                <a:solidFill>
                  <a:srgbClr val="FFFFFF"/>
                </a:solidFill>
              </a:rPr>
              <a:t>   </a:t>
            </a:r>
            <a:r>
              <a:rPr lang="cs-CZ" dirty="0" err="1" smtClean="0">
                <a:solidFill>
                  <a:srgbClr val="FFFFFF"/>
                </a:solidFill>
              </a:rPr>
              <a:t>čeji</a:t>
            </a:r>
            <a:r>
              <a:rPr lang="cs-CZ" dirty="0" smtClean="0">
                <a:solidFill>
                  <a:srgbClr val="FFFFFF"/>
                </a:solidFill>
              </a:rPr>
              <a:t>. V   </a:t>
            </a:r>
            <a:r>
              <a:rPr lang="cs-CZ" dirty="0" err="1" smtClean="0">
                <a:solidFill>
                  <a:srgbClr val="FFFFFF"/>
                </a:solidFill>
              </a:rPr>
              <a:t>ly</a:t>
            </a:r>
            <a:r>
              <a:rPr lang="cs-CZ" dirty="0" smtClean="0">
                <a:solidFill>
                  <a:srgbClr val="FFFFFF"/>
                </a:solidFill>
              </a:rPr>
              <a:t> patří mezi v   m   </a:t>
            </a:r>
            <a:r>
              <a:rPr lang="cs-CZ" dirty="0" err="1" smtClean="0">
                <a:solidFill>
                  <a:srgbClr val="FFFFFF"/>
                </a:solidFill>
              </a:rPr>
              <a:t>šlené</a:t>
            </a:r>
            <a:r>
              <a:rPr lang="cs-CZ" dirty="0" smtClean="0">
                <a:solidFill>
                  <a:srgbClr val="FFFFFF"/>
                </a:solidFill>
              </a:rPr>
              <a:t> pohádkové b   </a:t>
            </a:r>
            <a:r>
              <a:rPr lang="cs-CZ" dirty="0" err="1" smtClean="0">
                <a:solidFill>
                  <a:srgbClr val="FFFFFF"/>
                </a:solidFill>
              </a:rPr>
              <a:t>tosti</a:t>
            </a:r>
            <a:r>
              <a:rPr lang="cs-CZ" dirty="0" smtClean="0">
                <a:solidFill>
                  <a:srgbClr val="FFFFFF"/>
                </a:solidFill>
              </a:rPr>
              <a:t>.</a:t>
            </a:r>
            <a:endParaRPr lang="cs-CZ" dirty="0">
              <a:solidFill>
                <a:srgbClr val="FFFFFF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054987" y="1578812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126759" y="1578812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6295111" y="155440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7159207" y="158843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2470847" y="203011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254551" y="2001677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4719319" y="2001677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151095" y="2037536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727159" y="2037536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50495" y="2462162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836858" y="2434342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2568404" y="2434342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990855" y="2434342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5524292" y="2462162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6439127" y="245969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2470847" y="289421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3558807" y="289421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583687" y="289421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159479" y="289421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50495" y="3326258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910971" y="3326258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3261230" y="3326258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142983" y="3326258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357283" y="3326258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1262935" y="3758306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2982743" y="3758306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4107396" y="3758306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5831850" y="3758306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750495" y="419035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1254551" y="419623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2568404" y="419623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4151639" y="419623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565758" y="4196234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966519" y="4639732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486560" y="468236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4190401" y="4625868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2300119" y="505445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4871719" y="505445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543818" y="505445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750495" y="5558506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1038527" y="5060330"/>
            <a:ext cx="288032" cy="0"/>
          </a:xfrm>
          <a:prstGeom prst="line">
            <a:avLst/>
          </a:prstGeom>
          <a:ln w="28575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3126759" y="1162214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ý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049253" y="1110587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248673" y="1110587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106372" y="1162214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201843" y="1554404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2478169" y="1551994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719319" y="1578812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116624" y="1591002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680721" y="1593575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702460" y="2001677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1810010" y="2023534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527739" y="1998872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64" name="TextovéPole 63"/>
          <p:cNvSpPr txBox="1"/>
          <p:nvPr/>
        </p:nvSpPr>
        <p:spPr>
          <a:xfrm>
            <a:off x="3961185" y="1980546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406072" y="2018217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5507618" y="1998550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427594" y="2459694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528503" y="2430811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4537249" y="2462162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6151095" y="2462162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655268" y="2889887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1894077" y="2886243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3256605" y="2894210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5066720" y="2896782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6317123" y="2863547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201843" y="3321935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2982743" y="3302104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4055460" y="3326258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79" name="TextovéPole 78"/>
          <p:cNvSpPr txBox="1"/>
          <p:nvPr/>
        </p:nvSpPr>
        <p:spPr>
          <a:xfrm>
            <a:off x="5770187" y="3332228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ý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80" name="TextovéPole 79"/>
          <p:cNvSpPr txBox="1"/>
          <p:nvPr/>
        </p:nvSpPr>
        <p:spPr>
          <a:xfrm>
            <a:off x="756757" y="3758305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81" name="TextovéPole 80"/>
          <p:cNvSpPr txBox="1"/>
          <p:nvPr/>
        </p:nvSpPr>
        <p:spPr>
          <a:xfrm>
            <a:off x="1262935" y="3758306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82" name="TextovéPole 81"/>
          <p:cNvSpPr txBox="1"/>
          <p:nvPr/>
        </p:nvSpPr>
        <p:spPr>
          <a:xfrm>
            <a:off x="2588151" y="3771912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83" name="TextovéPole 82"/>
          <p:cNvSpPr txBox="1"/>
          <p:nvPr/>
        </p:nvSpPr>
        <p:spPr>
          <a:xfrm>
            <a:off x="4136432" y="3771912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84" name="TextovéPole 83"/>
          <p:cNvSpPr txBox="1"/>
          <p:nvPr/>
        </p:nvSpPr>
        <p:spPr>
          <a:xfrm>
            <a:off x="4565758" y="3771911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85" name="TextovéPole 84"/>
          <p:cNvSpPr txBox="1"/>
          <p:nvPr/>
        </p:nvSpPr>
        <p:spPr>
          <a:xfrm>
            <a:off x="940106" y="4198756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86" name="TextovéPole 85"/>
          <p:cNvSpPr txBox="1"/>
          <p:nvPr/>
        </p:nvSpPr>
        <p:spPr>
          <a:xfrm>
            <a:off x="2411053" y="4225650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87" name="TextovéPole 86"/>
          <p:cNvSpPr txBox="1"/>
          <p:nvPr/>
        </p:nvSpPr>
        <p:spPr>
          <a:xfrm>
            <a:off x="4165648" y="4198756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ý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88" name="TextovéPole 87"/>
          <p:cNvSpPr txBox="1"/>
          <p:nvPr/>
        </p:nvSpPr>
        <p:spPr>
          <a:xfrm>
            <a:off x="1072481" y="4612838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i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89" name="TextovéPole 88"/>
          <p:cNvSpPr txBox="1"/>
          <p:nvPr/>
        </p:nvSpPr>
        <p:spPr>
          <a:xfrm>
            <a:off x="2300604" y="4612837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í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90" name="TextovéPole 89"/>
          <p:cNvSpPr txBox="1"/>
          <p:nvPr/>
        </p:nvSpPr>
        <p:spPr>
          <a:xfrm>
            <a:off x="4863335" y="4639732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91" name="TextovéPole 90"/>
          <p:cNvSpPr txBox="1"/>
          <p:nvPr/>
        </p:nvSpPr>
        <p:spPr>
          <a:xfrm>
            <a:off x="5429065" y="4639732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sp>
        <p:nvSpPr>
          <p:cNvPr id="92" name="TextovéPole 91"/>
          <p:cNvSpPr txBox="1"/>
          <p:nvPr/>
        </p:nvSpPr>
        <p:spPr>
          <a:xfrm>
            <a:off x="700863" y="5085459"/>
            <a:ext cx="478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99"/>
                </a:solidFill>
              </a:rPr>
              <a:t>y</a:t>
            </a:r>
            <a:endParaRPr lang="cs-CZ" sz="3200" dirty="0">
              <a:solidFill>
                <a:srgbClr val="FFFF99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5448872" y="5558506"/>
            <a:ext cx="3708421" cy="1110854"/>
            <a:chOff x="5448872" y="5558506"/>
            <a:chExt cx="3708421" cy="1110854"/>
          </a:xfrm>
        </p:grpSpPr>
        <p:sp>
          <p:nvSpPr>
            <p:cNvPr id="94" name="Ovál 93"/>
            <p:cNvSpPr/>
            <p:nvPr/>
          </p:nvSpPr>
          <p:spPr>
            <a:xfrm>
              <a:off x="5448872" y="5558506"/>
              <a:ext cx="3420670" cy="1110854"/>
            </a:xfrm>
            <a:prstGeom prst="ellipse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5" name="TextovéPole 94"/>
            <p:cNvSpPr txBox="1"/>
            <p:nvPr/>
          </p:nvSpPr>
          <p:spPr>
            <a:xfrm>
              <a:off x="5831850" y="5856948"/>
              <a:ext cx="332544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  <a:scene3d>
                <a:camera prst="orthographicFront"/>
                <a:lightRig rig="soft" dir="tl">
                  <a:rot lat="0" lon="0" rev="0"/>
                </a:lightRig>
              </a:scene3d>
              <a:sp3d contourW="25400" prstMaterial="matte">
                <a:bevelT w="25400" h="55880" prst="artDeco"/>
                <a:contourClr>
                  <a:schemeClr val="accent2">
                    <a:tint val="20000"/>
                  </a:schemeClr>
                </a:contourClr>
              </a:sp3d>
            </a:bodyPr>
            <a:lstStyle/>
            <a:p>
              <a:r>
                <a:rPr lang="cs-CZ" sz="2800" b="1" spc="50" dirty="0" smtClean="0">
                  <a:ln w="11430"/>
                  <a:gradFill>
                    <a:gsLst>
                      <a:gs pos="25000">
                        <a:schemeClr val="accent2">
                          <a:satMod val="155000"/>
                        </a:schemeClr>
                      </a:gs>
                      <a:gs pos="100000">
                        <a:schemeClr val="accent2">
                          <a:shade val="45000"/>
                          <a:satMod val="165000"/>
                        </a:schemeClr>
                      </a:gs>
                    </a:gsLst>
                    <a:lin ang="5400000"/>
                  </a:gradFill>
                  <a:effectLst>
                    <a:outerShdw blurRad="76200" dist="50800" dir="5400000" algn="tl" rotWithShape="0">
                      <a:srgbClr val="000000">
                        <a:alpha val="65000"/>
                      </a:srgbClr>
                    </a:outerShdw>
                  </a:effectLst>
                </a:rPr>
                <a:t>Doplň písmeno</a:t>
              </a:r>
              <a:endPara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58218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4" fill="hold">
                      <p:stCondLst>
                        <p:cond delay="indefinite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5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7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8" fill="hold">
                      <p:stCondLst>
                        <p:cond delay="indefinite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4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0" dur="500" fill="hold"/>
                                        <p:tgtEl>
                                          <p:spTgt spid="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2" fill="hold">
                      <p:stCondLst>
                        <p:cond delay="indefinite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6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7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8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2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3" fill="hold">
                      <p:stCondLst>
                        <p:cond delay="indefinite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9" grpId="0"/>
      <p:bldP spid="52" grpId="0"/>
      <p:bldP spid="53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4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  <p:bldP spid="83" grpId="0"/>
      <p:bldP spid="84" grpId="0"/>
      <p:bldP spid="85" grpId="0"/>
      <p:bldP spid="86" grpId="0"/>
      <p:bldP spid="87" grpId="0"/>
      <p:bldP spid="88" grpId="0"/>
      <p:bldP spid="89" grpId="0"/>
      <p:bldP spid="90" grpId="0"/>
      <p:bldP spid="91" grpId="0"/>
      <p:bldP spid="9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>
                <a:solidFill>
                  <a:srgbClr val="FFFFFF"/>
                </a:solidFill>
              </a:rPr>
              <a:t>Použité zdroje:</a:t>
            </a:r>
            <a:endParaRPr lang="cs-CZ" sz="2800" dirty="0">
              <a:solidFill>
                <a:srgbClr val="FFFF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>
                <a:solidFill>
                  <a:srgbClr val="FFFFFF"/>
                </a:solidFill>
              </a:rPr>
              <a:t>Objekty použité k vytvoření materiálu jsou </a:t>
            </a:r>
            <a:r>
              <a:rPr lang="cs-CZ" sz="2800" b="1" dirty="0" smtClean="0">
                <a:solidFill>
                  <a:srgbClr val="FFFFFF"/>
                </a:solidFill>
              </a:rPr>
              <a:t>součástí</a:t>
            </a: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SW </a:t>
            </a:r>
            <a:r>
              <a:rPr lang="cs-CZ" sz="2800" b="1" dirty="0">
                <a:solidFill>
                  <a:srgbClr val="FFFFFF"/>
                </a:solidFill>
              </a:rPr>
              <a:t>Microsoft </a:t>
            </a:r>
            <a:r>
              <a:rPr lang="cs-CZ" sz="2800" b="1" dirty="0" err="1">
                <a:solidFill>
                  <a:srgbClr val="FFFFFF"/>
                </a:solidFill>
              </a:rPr>
              <a:t>Power</a:t>
            </a:r>
            <a:r>
              <a:rPr lang="cs-CZ" sz="2800" b="1" dirty="0">
                <a:solidFill>
                  <a:srgbClr val="FFFFFF"/>
                </a:solidFill>
              </a:rPr>
              <a:t> Point 2010 nebo jsou vlastní </a:t>
            </a:r>
            <a:r>
              <a:rPr lang="cs-CZ" sz="2800" b="1" dirty="0" smtClean="0">
                <a:solidFill>
                  <a:srgbClr val="FFFFFF"/>
                </a:solidFill>
              </a:rPr>
              <a:t>originální </a:t>
            </a:r>
            <a:r>
              <a:rPr lang="cs-CZ" sz="2800" b="1" dirty="0">
                <a:solidFill>
                  <a:srgbClr val="FFFFFF"/>
                </a:solidFill>
              </a:rPr>
              <a:t>tvorbou autora.</a:t>
            </a:r>
            <a:br>
              <a:rPr lang="cs-CZ" sz="2800" b="1" dirty="0">
                <a:solidFill>
                  <a:srgbClr val="FFFFFF"/>
                </a:solidFill>
              </a:rPr>
            </a:br>
            <a:r>
              <a:rPr lang="cs-CZ" sz="2800" b="1" dirty="0">
                <a:solidFill>
                  <a:srgbClr val="FFFFFF"/>
                </a:solidFill>
              </a:rPr>
              <a:t> </a:t>
            </a:r>
            <a:br>
              <a:rPr lang="cs-CZ" sz="2800" b="1" dirty="0">
                <a:solidFill>
                  <a:srgbClr val="FFFFFF"/>
                </a:solidFill>
              </a:rPr>
            </a:br>
            <a:r>
              <a:rPr lang="cs-CZ" sz="2800" b="1" dirty="0">
                <a:solidFill>
                  <a:srgbClr val="FFFFFF"/>
                </a:solidFill>
              </a:rPr>
              <a:t> Materiály jsou určeny pro bezplatné používání pro   </a:t>
            </a:r>
            <a:r>
              <a:rPr lang="cs-CZ" sz="2800" b="1" dirty="0" smtClean="0">
                <a:solidFill>
                  <a:srgbClr val="FFFFFF"/>
                </a:solidFill>
              </a:rPr>
              <a:t>potřeby </a:t>
            </a:r>
            <a:r>
              <a:rPr lang="cs-CZ" sz="2800" b="1" dirty="0">
                <a:solidFill>
                  <a:srgbClr val="FFFFFF"/>
                </a:solidFill>
              </a:rPr>
              <a:t>výuky na všech typech škol. Jakékoliv další využití </a:t>
            </a:r>
            <a:r>
              <a:rPr lang="cs-CZ" sz="2800" b="1" dirty="0" smtClean="0">
                <a:solidFill>
                  <a:srgbClr val="FFFFFF"/>
                </a:solidFill>
              </a:rPr>
              <a:t>podléhá</a:t>
            </a:r>
            <a:r>
              <a:rPr lang="cs-CZ" sz="2800" dirty="0">
                <a:solidFill>
                  <a:srgbClr val="FFFFFF"/>
                </a:solidFill>
              </a:rPr>
              <a:t> </a:t>
            </a:r>
            <a:r>
              <a:rPr lang="cs-CZ" sz="2800" b="1" dirty="0" smtClean="0">
                <a:solidFill>
                  <a:srgbClr val="FFFFFF"/>
                </a:solidFill>
              </a:rPr>
              <a:t>Autorskému zákonu.</a:t>
            </a:r>
            <a:endParaRPr lang="cs-CZ" sz="2800" b="1" dirty="0">
              <a:solidFill>
                <a:srgbClr val="FFFFFF"/>
              </a:solidFill>
            </a:endParaRPr>
          </a:p>
          <a:p>
            <a:endParaRPr lang="cs-CZ" sz="2800" dirty="0" smtClean="0">
              <a:solidFill>
                <a:srgbClr val="FFFFFF"/>
              </a:solidFill>
            </a:endParaRPr>
          </a:p>
          <a:p>
            <a:endParaRPr lang="cs-CZ" sz="2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09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8">
      <a:dk1>
        <a:sysClr val="windowText" lastClr="000000"/>
      </a:dk1>
      <a:lt1>
        <a:srgbClr val="000000"/>
      </a:lt1>
      <a:dk2>
        <a:srgbClr val="72002E"/>
      </a:dk2>
      <a:lt2>
        <a:srgbClr val="FF70AA"/>
      </a:lt2>
      <a:accent1>
        <a:srgbClr val="72002E"/>
      </a:accent1>
      <a:accent2>
        <a:srgbClr val="FF287F"/>
      </a:accent2>
      <a:accent3>
        <a:srgbClr val="99003E"/>
      </a:accent3>
      <a:accent4>
        <a:srgbClr val="FF287F"/>
      </a:accent4>
      <a:accent5>
        <a:srgbClr val="72002E"/>
      </a:accent5>
      <a:accent6>
        <a:srgbClr val="6161FF"/>
      </a:accent6>
      <a:hlink>
        <a:srgbClr val="630064"/>
      </a:hlink>
      <a:folHlink>
        <a:srgbClr val="31AEE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395</TotalTime>
  <Words>346</Words>
  <Application>Microsoft Office PowerPoint</Application>
  <PresentationFormat>Předvádění na obrazovce (4:3)</PresentationFormat>
  <Paragraphs>117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Vyjmenovaná slova po Z</vt:lpstr>
      <vt:lpstr>Napiš vyjmenovaná slova po Z</vt:lpstr>
      <vt:lpstr>Roztřiďte a přiřaďte slova</vt:lpstr>
      <vt:lpstr>Doplň i,í/y,ý</vt:lpstr>
      <vt:lpstr>Doplň i,í/y,ý – opakování.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Z</dc:title>
  <dc:creator>Simona</dc:creator>
  <cp:lastModifiedBy>Simona</cp:lastModifiedBy>
  <cp:revision>55</cp:revision>
  <dcterms:created xsi:type="dcterms:W3CDTF">2013-03-14T19:28:01Z</dcterms:created>
  <dcterms:modified xsi:type="dcterms:W3CDTF">2013-07-01T13:49:20Z</dcterms:modified>
</cp:coreProperties>
</file>