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A8946-E540-48AE-89CE-2C6B0C24051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0607C-95EC-414D-9682-E9589438C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414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212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820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787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202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211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604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24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807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27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571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157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142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410DF-89DE-4C38-9A2F-33CF2F427FD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548AE9-A432-4F4B-BC0A-8662BB54B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875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766269206"/>
                </p:ext>
              </p:extLst>
            </p:nvPr>
          </p:nvGraphicFramePr>
          <p:xfrm>
            <a:off x="395536" y="1268760"/>
            <a:ext cx="8388945" cy="394466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VY_32_INOVACE_I_ČJ2_16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28. 3. 2013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formou her a soutěží upevňují znalost pravopisu vyjmenovaných slov.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52297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 3. ročník – 1. díl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2636912"/>
            <a:ext cx="7772400" cy="1470025"/>
          </a:xfrm>
          <a:prstGeom prst="rect">
            <a:avLst/>
          </a:prstGeom>
        </p:spPr>
        <p:txBody>
          <a:bodyPr spcFirstLastPara="1" vert="horz" lIns="91440" tIns="45720" rIns="91440" bIns="45720" numCol="1" rtlCol="0" anchor="ctr">
            <a:prstTxWarp prst="textArchUp">
              <a:avLst>
                <a:gd name="adj" fmla="val 10162876"/>
              </a:avLst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dirty="0" smtClean="0">
                <a:solidFill>
                  <a:srgbClr val="C41A4B"/>
                </a:solidFill>
              </a:rPr>
              <a:t> </a:t>
            </a:r>
            <a:r>
              <a:rPr lang="cs-CZ" sz="9600" b="1" dirty="0" smtClean="0">
                <a:solidFill>
                  <a:srgbClr val="C41A4B"/>
                </a:solidFill>
              </a:rPr>
              <a:t>Procvičování </a:t>
            </a:r>
            <a:br>
              <a:rPr lang="cs-CZ" sz="9600" b="1" dirty="0" smtClean="0">
                <a:solidFill>
                  <a:srgbClr val="C41A4B"/>
                </a:solidFill>
              </a:rPr>
            </a:br>
            <a:r>
              <a:rPr lang="cs-CZ" sz="9600" b="1" dirty="0" smtClean="0">
                <a:solidFill>
                  <a:srgbClr val="C41A4B"/>
                </a:solidFill>
              </a:rPr>
              <a:t>vyjmenovaných slov </a:t>
            </a:r>
            <a:endParaRPr lang="cs-CZ" sz="9600" b="1" dirty="0">
              <a:solidFill>
                <a:srgbClr val="C41A4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75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7324" y="332656"/>
            <a:ext cx="6366474" cy="864096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y/i – ý/í  a spoj slova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1313207"/>
            <a:ext cx="2314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   </a:t>
            </a:r>
            <a:r>
              <a:rPr lang="cs-CZ" dirty="0" err="1" smtClean="0"/>
              <a:t>seň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  </a:t>
            </a:r>
            <a:r>
              <a:rPr lang="cs-CZ" dirty="0" err="1" smtClean="0"/>
              <a:t>dka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sl</a:t>
            </a:r>
            <a:r>
              <a:rPr lang="cs-CZ" dirty="0" smtClean="0"/>
              <a:t>   </a:t>
            </a:r>
            <a:r>
              <a:rPr lang="cs-CZ" dirty="0" err="1" smtClean="0"/>
              <a:t>ny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kl</a:t>
            </a:r>
            <a:r>
              <a:rPr lang="cs-CZ" dirty="0"/>
              <a:t>   </a:t>
            </a:r>
            <a:r>
              <a:rPr lang="cs-CZ" dirty="0" smtClean="0"/>
              <a:t>čem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   </a:t>
            </a:r>
            <a:r>
              <a:rPr lang="cs-CZ" dirty="0" err="1" smtClean="0"/>
              <a:t>chřice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m   sto</a:t>
            </a:r>
          </a:p>
          <a:p>
            <a:pPr marL="0" indent="0">
              <a:buNone/>
            </a:pPr>
            <a:r>
              <a:rPr lang="cs-CZ" dirty="0" err="1" smtClean="0"/>
              <a:t>jaz</a:t>
            </a:r>
            <a:r>
              <a:rPr lang="cs-CZ" dirty="0" smtClean="0"/>
              <a:t>   k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  </a:t>
            </a:r>
            <a:r>
              <a:rPr lang="cs-CZ" dirty="0" err="1" smtClean="0"/>
              <a:t>tkovi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999052" y="1313207"/>
            <a:ext cx="2314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err="1" smtClean="0"/>
              <a:t>zam</a:t>
            </a:r>
            <a:r>
              <a:rPr lang="cs-CZ" dirty="0" smtClean="0"/>
              <a:t>   kat</a:t>
            </a:r>
          </a:p>
          <a:p>
            <a:pPr marL="0" indent="0">
              <a:buNone/>
            </a:pPr>
            <a:r>
              <a:rPr lang="cs-CZ" dirty="0" smtClean="0"/>
              <a:t>v   </a:t>
            </a:r>
            <a:r>
              <a:rPr lang="cs-CZ" dirty="0" err="1" smtClean="0"/>
              <a:t>soká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   </a:t>
            </a:r>
            <a:r>
              <a:rPr lang="cs-CZ" dirty="0" err="1" smtClean="0"/>
              <a:t>dová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  </a:t>
            </a:r>
            <a:r>
              <a:rPr lang="cs-CZ" dirty="0" err="1" smtClean="0"/>
              <a:t>lná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angl</a:t>
            </a:r>
            <a:r>
              <a:rPr lang="cs-CZ" dirty="0" smtClean="0"/>
              <a:t>   </a:t>
            </a:r>
            <a:r>
              <a:rPr lang="cs-CZ" dirty="0" err="1" smtClean="0"/>
              <a:t>cký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pol</a:t>
            </a:r>
            <a:r>
              <a:rPr lang="cs-CZ" dirty="0" smtClean="0"/>
              <a:t>   kat</a:t>
            </a:r>
          </a:p>
          <a:p>
            <a:pPr marL="0" indent="0">
              <a:buNone/>
            </a:pPr>
            <a:r>
              <a:rPr lang="cs-CZ" dirty="0" smtClean="0"/>
              <a:t>v   kat</a:t>
            </a:r>
          </a:p>
          <a:p>
            <a:pPr marL="0" indent="0">
              <a:buNone/>
            </a:pPr>
            <a:r>
              <a:rPr lang="cs-CZ" dirty="0" err="1" smtClean="0"/>
              <a:t>nem</a:t>
            </a:r>
            <a:r>
              <a:rPr lang="cs-CZ" dirty="0" smtClean="0"/>
              <a:t>   t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737970" y="1756428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259964" y="2280868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70326" y="2788830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259964" y="3347357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64891" y="3910852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589326" y="4445014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693279" y="1227699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208002" y="1783113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161348" y="2314743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239968" y="2846189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745535" y="3420382"/>
            <a:ext cx="3315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61201" y="3930042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405152" y="4985662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í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446168" y="3938958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í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567389" y="4462351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y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389238" y="2846189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í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347551" y="3388102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i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381256" y="2284169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i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329929" y="1783325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í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81255" y="1200734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í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839604" y="4982137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70C0"/>
                </a:solidFill>
              </a:rPr>
              <a:t>í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2213607" y="4462351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80" name="Obrázek 7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1843" r="7209" b="8552"/>
          <a:stretch/>
        </p:blipFill>
        <p:spPr bwMode="auto">
          <a:xfrm>
            <a:off x="2370707" y="5740531"/>
            <a:ext cx="734525" cy="734525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1" name="Obrázek 80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6" t="8667" r="15196" b="10334"/>
          <a:stretch/>
        </p:blipFill>
        <p:spPr bwMode="auto">
          <a:xfrm>
            <a:off x="5290724" y="5696709"/>
            <a:ext cx="756546" cy="750367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10" name="Přímá spojnice 109"/>
          <p:cNvCxnSpPr/>
          <p:nvPr/>
        </p:nvCxnSpPr>
        <p:spPr>
          <a:xfrm>
            <a:off x="5428545" y="5485545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5341027" y="2280868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2279748" y="4933456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2859605" y="5470892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5349010" y="1712516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5436988" y="2806465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5446168" y="3347357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5487957" y="4416894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5364924" y="3860953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5656987" y="4949838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/>
          <p:nvPr/>
        </p:nvCxnSpPr>
        <p:spPr>
          <a:xfrm>
            <a:off x="3635896" y="1550864"/>
            <a:ext cx="1368152" cy="161849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>
            <a:off x="3419872" y="2106490"/>
            <a:ext cx="1584176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 flipV="1">
            <a:off x="3419872" y="1712516"/>
            <a:ext cx="1584176" cy="89481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3168200" y="3169354"/>
            <a:ext cx="1835848" cy="524825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/>
          <p:nvPr/>
        </p:nvCxnSpPr>
        <p:spPr>
          <a:xfrm flipV="1">
            <a:off x="3419872" y="2607334"/>
            <a:ext cx="1728192" cy="1645874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1038"/>
          <p:cNvCxnSpPr/>
          <p:nvPr/>
        </p:nvCxnSpPr>
        <p:spPr>
          <a:xfrm>
            <a:off x="3105232" y="4785516"/>
            <a:ext cx="2042832" cy="523311"/>
          </a:xfrm>
          <a:prstGeom prst="line">
            <a:avLst/>
          </a:prstGeom>
          <a:ln w="38100">
            <a:solidFill>
              <a:srgbClr val="E81EA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/>
          <p:nvPr/>
        </p:nvCxnSpPr>
        <p:spPr>
          <a:xfrm flipV="1">
            <a:off x="3326195" y="4262123"/>
            <a:ext cx="1771530" cy="1046705"/>
          </a:xfrm>
          <a:prstGeom prst="line">
            <a:avLst/>
          </a:prstGeom>
          <a:ln w="38100">
            <a:solidFill>
              <a:srgbClr val="F5F51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/>
          <p:nvPr/>
        </p:nvCxnSpPr>
        <p:spPr>
          <a:xfrm>
            <a:off x="3635896" y="3694179"/>
            <a:ext cx="1461829" cy="10913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52" name="Skupina 1051"/>
          <p:cNvGrpSpPr/>
          <p:nvPr/>
        </p:nvGrpSpPr>
        <p:grpSpPr>
          <a:xfrm>
            <a:off x="7307950" y="2381543"/>
            <a:ext cx="1757097" cy="1759042"/>
            <a:chOff x="6864746" y="2253215"/>
            <a:chExt cx="2065242" cy="2163679"/>
          </a:xfrm>
        </p:grpSpPr>
        <p:grpSp>
          <p:nvGrpSpPr>
            <p:cNvPr id="1050" name="Skupina 1049"/>
            <p:cNvGrpSpPr/>
            <p:nvPr/>
          </p:nvGrpSpPr>
          <p:grpSpPr>
            <a:xfrm>
              <a:off x="6864746" y="2253215"/>
              <a:ext cx="2065242" cy="2163679"/>
              <a:chOff x="7108642" y="2267787"/>
              <a:chExt cx="2171750" cy="2223357"/>
            </a:xfrm>
          </p:grpSpPr>
          <p:sp>
            <p:nvSpPr>
              <p:cNvPr id="142" name="Ovál 141"/>
              <p:cNvSpPr/>
              <p:nvPr/>
            </p:nvSpPr>
            <p:spPr>
              <a:xfrm>
                <a:off x="8388424" y="2464794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3" name="Ovál 142"/>
              <p:cNvSpPr/>
              <p:nvPr/>
            </p:nvSpPr>
            <p:spPr>
              <a:xfrm>
                <a:off x="8632320" y="2928116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4" name="Ovál 143"/>
              <p:cNvSpPr/>
              <p:nvPr/>
            </p:nvSpPr>
            <p:spPr>
              <a:xfrm>
                <a:off x="8525812" y="3458151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5" name="Ovál 144"/>
              <p:cNvSpPr/>
              <p:nvPr/>
            </p:nvSpPr>
            <p:spPr>
              <a:xfrm>
                <a:off x="8064388" y="3843072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6" name="Ovál 145"/>
              <p:cNvSpPr/>
              <p:nvPr/>
            </p:nvSpPr>
            <p:spPr>
              <a:xfrm>
                <a:off x="7432678" y="3749700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Ovál 146"/>
              <p:cNvSpPr/>
              <p:nvPr/>
            </p:nvSpPr>
            <p:spPr>
              <a:xfrm>
                <a:off x="7108642" y="3304746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8" name="Ovál 147"/>
              <p:cNvSpPr/>
              <p:nvPr/>
            </p:nvSpPr>
            <p:spPr>
              <a:xfrm>
                <a:off x="7108642" y="2802028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Ovál 148"/>
              <p:cNvSpPr/>
              <p:nvPr/>
            </p:nvSpPr>
            <p:spPr>
              <a:xfrm>
                <a:off x="7382068" y="2420187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7" name="Ovál 1046"/>
              <p:cNvSpPr/>
              <p:nvPr/>
            </p:nvSpPr>
            <p:spPr>
              <a:xfrm>
                <a:off x="7877740" y="2267787"/>
                <a:ext cx="648072" cy="648072"/>
              </a:xfrm>
              <a:prstGeom prst="ellipse">
                <a:avLst/>
              </a:prstGeom>
              <a:solidFill>
                <a:srgbClr val="00206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6" name="Ovál 1045"/>
              <p:cNvSpPr/>
              <p:nvPr/>
            </p:nvSpPr>
            <p:spPr>
              <a:xfrm>
                <a:off x="7568512" y="2799469"/>
                <a:ext cx="1210880" cy="1210880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51" name="TextovéPole 1050"/>
            <p:cNvSpPr txBox="1"/>
            <p:nvPr/>
          </p:nvSpPr>
          <p:spPr>
            <a:xfrm>
              <a:off x="7332507" y="3032202"/>
              <a:ext cx="121849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FFFF00"/>
                  </a:solidFill>
                </a:rPr>
                <a:t>SPOJ</a:t>
              </a:r>
              <a:endParaRPr lang="cs-CZ" sz="2800" b="1" i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1328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6" grpId="0"/>
      <p:bldP spid="57" grpId="0"/>
      <p:bldP spid="58" grpId="0"/>
      <p:bldP spid="59" grpId="0"/>
      <p:bldP spid="60" grpId="0"/>
      <p:bldP spid="77" grpId="0"/>
      <p:bldP spid="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5745" y="-276858"/>
            <a:ext cx="9433048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čtverci se pomíchala písmenka dvou slov, napiš je.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70299" y="1058533"/>
            <a:ext cx="1606780" cy="16067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12451" y="4280850"/>
            <a:ext cx="1606780" cy="160678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91800" y="4251762"/>
            <a:ext cx="1606780" cy="16067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39401" y="4280850"/>
            <a:ext cx="1606780" cy="16067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91282" y="1071329"/>
            <a:ext cx="1606780" cy="16067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82472" y="1071329"/>
            <a:ext cx="1606780" cy="16067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65004" y="421875"/>
            <a:ext cx="28320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64050" y="433267"/>
            <a:ext cx="4571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V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00298" y="433267"/>
            <a:ext cx="4058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36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70229" y="3676061"/>
            <a:ext cx="4026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31247" y="3654853"/>
            <a:ext cx="3802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69273" y="3676062"/>
            <a:ext cx="58862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78354" y="1145839"/>
            <a:ext cx="358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832198" y="233273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250316" y="1099796"/>
            <a:ext cx="280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07002" y="1542507"/>
            <a:ext cx="346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Y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293049" y="2292591"/>
            <a:ext cx="326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99343" y="1697056"/>
            <a:ext cx="358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33600" y="1156366"/>
            <a:ext cx="289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70106" y="1398883"/>
            <a:ext cx="360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53397" y="2008461"/>
            <a:ext cx="447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97809" y="1525698"/>
            <a:ext cx="334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31179" y="172717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73271" y="200846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631119" y="197206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888877" y="108821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372650" y="228090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29579" y="109979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818358" y="219312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223417" y="114435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497208" y="1634969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71974" y="149768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17161" y="229300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140148" y="147258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889339" y="114286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213516" y="1972595"/>
            <a:ext cx="279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604429" y="128446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774395" y="171401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863653" y="176466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822904" y="218510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494806" y="135401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488456" y="113427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844787" y="108821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31634" y="151517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303238" y="196818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635103" y="110626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669816" y="1858409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921994" y="2044119"/>
            <a:ext cx="240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614567" y="228090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535137" y="169005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558100" y="2233229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162738" y="228090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873078" y="1450160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081561" y="1658518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239945" y="117317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387862" y="145345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85171" y="440453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128840" y="474058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232947" y="4875290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533600" y="476293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399514" y="432239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078354" y="5304544"/>
            <a:ext cx="28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948213" y="446428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060982" y="524548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437040" y="545639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359923" y="437702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280690" y="5518298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768045" y="514843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411787" y="436466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037571" y="455693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606021" y="453153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814519" y="435473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625325" y="446428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4102050" y="4685820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802910" y="5352960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243330" y="504233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604429" y="5111018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271850" y="434494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183415" y="4327247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062553" y="421986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6499335" y="430621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586481" y="5469750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7585441" y="432654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980346" y="4927792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279140" y="467554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019274" y="5372532"/>
            <a:ext cx="346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 rot="10800000" flipV="1">
            <a:off x="6912273" y="4490398"/>
            <a:ext cx="349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7129353" y="528666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7651023" y="487615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651023" y="5411669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6507419" y="4833675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7297516" y="522700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150552" y="558569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230167" y="5486896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986764" y="4801589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625325" y="547517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3797250" y="4876153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4443747" y="477910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921277" y="4348581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926755" y="5367678"/>
            <a:ext cx="395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116" name="Přímá spojnice 115"/>
          <p:cNvCxnSpPr/>
          <p:nvPr/>
        </p:nvCxnSpPr>
        <p:spPr>
          <a:xfrm>
            <a:off x="885509" y="3186184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869152" y="3596921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3631098" y="3123288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3631097" y="3596921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6499335" y="3131054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6530030" y="3596921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6428815" y="6268233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6428815" y="6681457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3636106" y="6268380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3678636" y="6729457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942188" y="6282528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982069" y="6729457"/>
            <a:ext cx="18933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942188" y="2852936"/>
            <a:ext cx="21896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PYTEL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09850" y="3243101"/>
            <a:ext cx="16882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PYTLOVINA</a:t>
            </a:r>
            <a:endParaRPr lang="cs-CZ" sz="2000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3711977" y="2766052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VÝŠINA</a:t>
            </a:r>
            <a:endParaRPr lang="cs-CZ" sz="2000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3711978" y="3210584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VYSOKÝ</a:t>
            </a:r>
            <a:endParaRPr lang="cs-CZ" sz="2000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6611207" y="2730944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JAZYK</a:t>
            </a:r>
            <a:endParaRPr lang="cs-CZ" sz="2000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6577822" y="3210584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JAZYKOVĚDA</a:t>
            </a:r>
            <a:endParaRPr lang="cs-CZ" sz="2000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1026214" y="5955028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SÝČEK</a:t>
            </a:r>
            <a:endParaRPr lang="cs-CZ" sz="20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1044822" y="6370863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SYČÍCÍ</a:t>
            </a:r>
            <a:endParaRPr lang="cs-CZ" sz="20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3645851" y="5907272"/>
            <a:ext cx="18933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MLÝNICE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91800" y="6359090"/>
            <a:ext cx="2288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PELYNĚK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70299" y="5955028"/>
            <a:ext cx="24221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MÝLIT SE</a:t>
            </a:r>
            <a:endParaRPr lang="cs-CZ" sz="20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6457711" y="6317439"/>
            <a:ext cx="2537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OMYL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748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28" grpId="0"/>
      <p:bldP spid="129" grpId="0"/>
      <p:bldP spid="130" grpId="0"/>
      <p:bldP spid="131" grpId="0"/>
      <p:bldP spid="132" grpId="0"/>
      <p:bldP spid="133" grpId="0"/>
      <p:bldP spid="134" grpId="0"/>
      <p:bldP spid="17" grpId="0"/>
      <p:bldP spid="18" grpId="0"/>
      <p:bldP spid="8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y/i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21955" y="3629365"/>
            <a:ext cx="178026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</a:t>
            </a:r>
            <a:r>
              <a:rPr lang="cs-CZ" sz="2800" dirty="0" err="1" smtClean="0">
                <a:latin typeface="Tw Cen MT" pitchFamily="34" charset="-18"/>
              </a:rPr>
              <a:t>chravo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19669" y="1882572"/>
            <a:ext cx="128853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hled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74921" y="2613176"/>
            <a:ext cx="89013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r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03029" y="3885287"/>
            <a:ext cx="135188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</a:t>
            </a:r>
            <a:r>
              <a:rPr lang="cs-CZ" sz="2800" dirty="0" err="1" smtClean="0">
                <a:latin typeface="Tw Cen MT" pitchFamily="34" charset="-18"/>
              </a:rPr>
              <a:t>ndej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6038" y="5790858"/>
            <a:ext cx="1287898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</a:t>
            </a:r>
            <a:r>
              <a:rPr lang="cs-CZ" sz="2800" dirty="0" err="1" smtClean="0">
                <a:latin typeface="Tw Cen MT" pitchFamily="34" charset="-18"/>
              </a:rPr>
              <a:t>palo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1101" y="5981099"/>
            <a:ext cx="117778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</a:t>
            </a:r>
            <a:r>
              <a:rPr lang="cs-CZ" sz="2800" dirty="0" err="1" smtClean="0">
                <a:latin typeface="Tw Cen MT" pitchFamily="34" charset="-18"/>
              </a:rPr>
              <a:t>pky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5722" y="2749395"/>
            <a:ext cx="1166497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zas   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82562" y="1349684"/>
            <a:ext cx="166498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rovinka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4152" y="2874786"/>
            <a:ext cx="124180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měs</a:t>
            </a:r>
            <a:r>
              <a:rPr lang="cs-CZ" sz="2800" dirty="0" smtClean="0">
                <a:latin typeface="Tw Cen MT" pitchFamily="34" charset="-18"/>
              </a:rPr>
              <a:t>   c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14360" y="5813386"/>
            <a:ext cx="103541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um   l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60982" y="4695360"/>
            <a:ext cx="89013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m  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48809" y="2874786"/>
            <a:ext cx="1302889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m   </a:t>
            </a:r>
            <a:r>
              <a:rPr lang="cs-CZ" sz="2800" dirty="0" err="1" smtClean="0">
                <a:latin typeface="Tw Cen MT" pitchFamily="34" charset="-18"/>
              </a:rPr>
              <a:t>dlo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73689" y="1918015"/>
            <a:ext cx="1050940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p   tel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59366" y="4722258"/>
            <a:ext cx="200375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nap   navou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55740" y="1627420"/>
            <a:ext cx="1752971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zam</a:t>
            </a:r>
            <a:r>
              <a:rPr lang="cs-CZ" sz="2800" dirty="0" smtClean="0">
                <a:latin typeface="Tw Cen MT" pitchFamily="34" charset="-18"/>
              </a:rPr>
              <a:t>   kat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7178" y="4152585"/>
            <a:ext cx="119633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hb</a:t>
            </a:r>
            <a:r>
              <a:rPr lang="cs-CZ" sz="2800" dirty="0" smtClean="0">
                <a:latin typeface="Tw Cen MT" pitchFamily="34" charset="-18"/>
              </a:rPr>
              <a:t>  tě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98055" y="908945"/>
            <a:ext cx="1526379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b   ta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23728" y="2150640"/>
            <a:ext cx="120359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zb</a:t>
            </a:r>
            <a:r>
              <a:rPr lang="cs-CZ" sz="2800" dirty="0" smtClean="0">
                <a:latin typeface="Tw Cen MT" pitchFamily="34" charset="-18"/>
              </a:rPr>
              <a:t>   la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46898" y="5813386"/>
            <a:ext cx="123528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pob</a:t>
            </a:r>
            <a:r>
              <a:rPr lang="cs-CZ" sz="2800" dirty="0" smtClean="0">
                <a:latin typeface="Tw Cen MT" pitchFamily="34" charset="-18"/>
              </a:rPr>
              <a:t>   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88213" y="4703607"/>
            <a:ext cx="131275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b   </a:t>
            </a:r>
            <a:r>
              <a:rPr lang="cs-CZ" sz="2800" dirty="0" err="1" smtClean="0">
                <a:latin typeface="Tw Cen MT" pitchFamily="34" charset="-18"/>
              </a:rPr>
              <a:t>tva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8575" y="5294373"/>
            <a:ext cx="208506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přežv</a:t>
            </a:r>
            <a:r>
              <a:rPr lang="cs-CZ" sz="2800" dirty="0" smtClean="0">
                <a:latin typeface="Tw Cen MT" pitchFamily="34" charset="-18"/>
              </a:rPr>
              <a:t>   </a:t>
            </a:r>
            <a:r>
              <a:rPr lang="cs-CZ" sz="2800" dirty="0" err="1" smtClean="0">
                <a:latin typeface="Tw Cen MT" pitchFamily="34" charset="-18"/>
              </a:rPr>
              <a:t>kavci</a:t>
            </a:r>
            <a:endParaRPr lang="cs-CZ" sz="2800" dirty="0" smtClean="0">
              <a:latin typeface="Tw Cen MT" pitchFamily="34" charset="-18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094152" y="1772816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509524" y="2028381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561346" y="2583020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078970" y="3136396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771829" y="328340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331108" y="4603639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980004" y="512399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720715" y="302179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212816" y="227687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500981" y="1333175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961244" y="1330314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8099887" y="233035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7401345" y="328340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747504" y="4044259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656104" y="4293096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600617" y="512399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181282" y="513397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232067" y="625466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236321" y="640706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5521443" y="623532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955234" y="622794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238747" y="572919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1165026" y="531154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431339" y="165640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653293" y="364183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861023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118605" y="1889030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312559" y="288955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551980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156895" y="475118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657051" y="263644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955039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178606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4038220" y="276018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293424" y="4199038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746567" y="287478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043050" y="1349684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8005676" y="191801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413097" y="91946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922331" y="89139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2531678" y="217391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3576140" y="38749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84676" y="218539"/>
            <a:ext cx="158146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>
                <a:latin typeface="Tw Cen MT" pitchFamily="34" charset="-18"/>
              </a:rPr>
              <a:t>ž</a:t>
            </a:r>
            <a:r>
              <a:rPr lang="cs-CZ" sz="2800" dirty="0" err="1" smtClean="0">
                <a:latin typeface="Tw Cen MT" pitchFamily="34" charset="-18"/>
              </a:rPr>
              <a:t>v</a:t>
            </a:r>
            <a:r>
              <a:rPr lang="cs-CZ" sz="2800" dirty="0" smtClean="0">
                <a:latin typeface="Tw Cen MT" pitchFamily="34" charset="-18"/>
              </a:rPr>
              <a:t>  kačka</a:t>
            </a:r>
            <a:endParaRPr lang="cs-CZ" sz="2800" dirty="0">
              <a:latin typeface="Tw Cen MT" pitchFamily="34" charset="-18"/>
            </a:endParaRPr>
          </a:p>
        </p:txBody>
      </p:sp>
      <p:cxnSp>
        <p:nvCxnSpPr>
          <p:cNvPr id="95" name="Přímá spojnice 94"/>
          <p:cNvCxnSpPr/>
          <p:nvPr/>
        </p:nvCxnSpPr>
        <p:spPr>
          <a:xfrm>
            <a:off x="6563935" y="65422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673843" y="638772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>
            <a:off x="6498943" y="22622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0327" y="368172"/>
            <a:ext cx="199574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</a:t>
            </a:r>
            <a:r>
              <a:rPr lang="cs-CZ" sz="2800" dirty="0">
                <a:latin typeface="Tw Cen MT" pitchFamily="34" charset="-18"/>
              </a:rPr>
              <a:t> </a:t>
            </a:r>
            <a:r>
              <a:rPr lang="cs-CZ" sz="2800" dirty="0" smtClean="0">
                <a:latin typeface="Tw Cen MT" pitchFamily="34" charset="-18"/>
              </a:rPr>
              <a:t>  </a:t>
            </a:r>
            <a:r>
              <a:rPr lang="cs-CZ" sz="2800" dirty="0" err="1" smtClean="0">
                <a:latin typeface="Tw Cen MT" pitchFamily="34" charset="-18"/>
              </a:rPr>
              <a:t>sm</a:t>
            </a:r>
            <a:r>
              <a:rPr lang="cs-CZ" sz="2800" dirty="0" smtClean="0">
                <a:latin typeface="Tw Cen MT" pitchFamily="34" charset="-18"/>
              </a:rPr>
              <a:t>  čila</a:t>
            </a:r>
            <a:endParaRPr lang="cs-CZ" sz="2800" dirty="0">
              <a:latin typeface="Tw Cen MT" pitchFamily="34" charset="-18"/>
            </a:endParaRPr>
          </a:p>
        </p:txBody>
      </p:sp>
      <p:cxnSp>
        <p:nvCxnSpPr>
          <p:cNvPr id="99" name="Přímá spojnice 98"/>
          <p:cNvCxnSpPr/>
          <p:nvPr/>
        </p:nvCxnSpPr>
        <p:spPr>
          <a:xfrm>
            <a:off x="1040807" y="779415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996680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02" name="Přímá spojnice 101"/>
          <p:cNvCxnSpPr/>
          <p:nvPr/>
        </p:nvCxnSpPr>
        <p:spPr>
          <a:xfrm>
            <a:off x="1663010" y="779415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1583407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03" name="Přímá spojnice 102"/>
          <p:cNvCxnSpPr/>
          <p:nvPr/>
        </p:nvCxnSpPr>
        <p:spPr>
          <a:xfrm>
            <a:off x="2388721" y="655946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4" name="TextovéPole 103"/>
          <p:cNvSpPr txBox="1"/>
          <p:nvPr/>
        </p:nvSpPr>
        <p:spPr>
          <a:xfrm>
            <a:off x="5459369" y="581759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2143984" y="598109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161422" y="531154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4427735" y="165640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649689" y="364183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7857419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115001" y="1889030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7308955" y="288955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7548376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5153291" y="475118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653447" y="263644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2951435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4175002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4034616" y="276018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1289820" y="4199038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1742963" y="287478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1039446" y="1349684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8002072" y="191801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7409493" y="91946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7918727" y="89139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2528074" y="217391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3572536" y="38749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6495339" y="22622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993076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1579803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5455765" y="581759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2140380" y="598109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2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3" grpId="0"/>
      <p:bldP spid="75" grpId="0"/>
      <p:bldP spid="76" grpId="0"/>
      <p:bldP spid="77" grpId="0"/>
      <p:bldP spid="78" grpId="0"/>
      <p:bldP spid="79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7" grpId="0"/>
      <p:bldP spid="100" grpId="0"/>
      <p:bldP spid="101" grpId="0"/>
      <p:bldP spid="104" grpId="0"/>
      <p:bldP spid="105" grpId="0"/>
      <p:bldP spid="80" grpId="0"/>
      <p:bldP spid="98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  <p:bldP spid="126" grpId="0"/>
      <p:bldP spid="127" grpId="0"/>
      <p:bldP spid="1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75758" y="-184075"/>
            <a:ext cx="10091464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slova v bublině a dej je správně do kádě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64" y="4228603"/>
            <a:ext cx="2929216" cy="2560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398" y="4231993"/>
            <a:ext cx="2929216" cy="2560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5378294" y="2387623"/>
            <a:ext cx="895326" cy="619897"/>
            <a:chOff x="6228184" y="2668246"/>
            <a:chExt cx="895326" cy="619897"/>
          </a:xfrm>
        </p:grpSpPr>
        <p:sp>
          <p:nvSpPr>
            <p:cNvPr id="11" name="Ovál 10"/>
            <p:cNvSpPr/>
            <p:nvPr/>
          </p:nvSpPr>
          <p:spPr>
            <a:xfrm>
              <a:off x="6228184" y="2799758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368786" y="2668246"/>
              <a:ext cx="479048" cy="47904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753605" y="2918238"/>
              <a:ext cx="369905" cy="369905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516216" y="2995178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946490" y="813298"/>
            <a:ext cx="432048" cy="275442"/>
            <a:chOff x="2915816" y="3232652"/>
            <a:chExt cx="432048" cy="275442"/>
          </a:xfrm>
        </p:grpSpPr>
        <p:sp>
          <p:nvSpPr>
            <p:cNvPr id="16" name="Ovál 15"/>
            <p:cNvSpPr/>
            <p:nvPr/>
          </p:nvSpPr>
          <p:spPr>
            <a:xfrm>
              <a:off x="2915816" y="3292070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131840" y="3280271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038162" y="3232652"/>
              <a:ext cx="108012" cy="10801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126187" y="4883912"/>
            <a:ext cx="747028" cy="612068"/>
            <a:chOff x="3887924" y="4994255"/>
            <a:chExt cx="747028" cy="612068"/>
          </a:xfrm>
        </p:grpSpPr>
        <p:sp>
          <p:nvSpPr>
            <p:cNvPr id="21" name="Ovál 20"/>
            <p:cNvSpPr/>
            <p:nvPr/>
          </p:nvSpPr>
          <p:spPr>
            <a:xfrm>
              <a:off x="3887924" y="4994255"/>
              <a:ext cx="612068" cy="61206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4283968" y="5013176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274912" y="5152020"/>
              <a:ext cx="360040" cy="36004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38" name="Skupina 1037"/>
          <p:cNvGrpSpPr/>
          <p:nvPr/>
        </p:nvGrpSpPr>
        <p:grpSpPr>
          <a:xfrm>
            <a:off x="779660" y="2436208"/>
            <a:ext cx="2016224" cy="1224136"/>
            <a:chOff x="375924" y="2436208"/>
            <a:chExt cx="2016224" cy="1224136"/>
          </a:xfrm>
        </p:grpSpPr>
        <p:grpSp>
          <p:nvGrpSpPr>
            <p:cNvPr id="1029" name="Skupina 1028"/>
            <p:cNvGrpSpPr/>
            <p:nvPr/>
          </p:nvGrpSpPr>
          <p:grpSpPr>
            <a:xfrm>
              <a:off x="375924" y="2436208"/>
              <a:ext cx="2016224" cy="1224136"/>
              <a:chOff x="375924" y="2436208"/>
              <a:chExt cx="2016224" cy="1224136"/>
            </a:xfrm>
          </p:grpSpPr>
          <p:sp>
            <p:nvSpPr>
              <p:cNvPr id="8" name="Ovál 7"/>
              <p:cNvSpPr/>
              <p:nvPr/>
            </p:nvSpPr>
            <p:spPr>
              <a:xfrm>
                <a:off x="375924" y="2436208"/>
                <a:ext cx="2016224" cy="1224136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715904" y="2755889"/>
                <a:ext cx="162348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p   </a:t>
                </a:r>
                <a:r>
                  <a:rPr lang="cs-CZ" sz="3200" dirty="0" err="1" smtClean="0"/>
                  <a:t>tlák</a:t>
                </a:r>
                <a:endParaRPr lang="cs-CZ" sz="3200" dirty="0"/>
              </a:p>
            </p:txBody>
          </p:sp>
        </p:grpSp>
        <p:cxnSp>
          <p:nvCxnSpPr>
            <p:cNvPr id="1035" name="Přímá spojnice 1034"/>
            <p:cNvCxnSpPr/>
            <p:nvPr/>
          </p:nvCxnSpPr>
          <p:spPr>
            <a:xfrm>
              <a:off x="1007240" y="3232652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7" name="Skupina 1036"/>
          <p:cNvGrpSpPr/>
          <p:nvPr/>
        </p:nvGrpSpPr>
        <p:grpSpPr>
          <a:xfrm>
            <a:off x="290828" y="980728"/>
            <a:ext cx="1800200" cy="1008112"/>
            <a:chOff x="290828" y="980728"/>
            <a:chExt cx="1800200" cy="1008112"/>
          </a:xfrm>
        </p:grpSpPr>
        <p:grpSp>
          <p:nvGrpSpPr>
            <p:cNvPr id="1028" name="Skupina 1027"/>
            <p:cNvGrpSpPr/>
            <p:nvPr/>
          </p:nvGrpSpPr>
          <p:grpSpPr>
            <a:xfrm>
              <a:off x="290828" y="980728"/>
              <a:ext cx="1800200" cy="1008112"/>
              <a:chOff x="290828" y="980728"/>
              <a:chExt cx="1800200" cy="1008112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290828" y="980728"/>
                <a:ext cx="1800200" cy="1008112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445993" y="1192396"/>
                <a:ext cx="162348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kop    to</a:t>
                </a:r>
                <a:endParaRPr lang="cs-CZ" sz="3200" dirty="0"/>
              </a:p>
            </p:txBody>
          </p:sp>
        </p:grpSp>
        <p:cxnSp>
          <p:nvCxnSpPr>
            <p:cNvPr id="44" name="Přímá spojnice 43"/>
            <p:cNvCxnSpPr/>
            <p:nvPr/>
          </p:nvCxnSpPr>
          <p:spPr>
            <a:xfrm>
              <a:off x="1169258" y="1632767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9" name="Skupina 1038"/>
          <p:cNvGrpSpPr/>
          <p:nvPr/>
        </p:nvGrpSpPr>
        <p:grpSpPr>
          <a:xfrm>
            <a:off x="2563764" y="1463232"/>
            <a:ext cx="2016224" cy="1224136"/>
            <a:chOff x="2277758" y="1597171"/>
            <a:chExt cx="2016224" cy="1224136"/>
          </a:xfrm>
        </p:grpSpPr>
        <p:grpSp>
          <p:nvGrpSpPr>
            <p:cNvPr id="1030" name="Skupina 1029"/>
            <p:cNvGrpSpPr/>
            <p:nvPr/>
          </p:nvGrpSpPr>
          <p:grpSpPr>
            <a:xfrm>
              <a:off x="2277758" y="1597171"/>
              <a:ext cx="2016224" cy="1224136"/>
              <a:chOff x="2277758" y="1597171"/>
              <a:chExt cx="2016224" cy="1224136"/>
            </a:xfrm>
          </p:grpSpPr>
          <p:sp>
            <p:nvSpPr>
              <p:cNvPr id="6" name="Ovál 5"/>
              <p:cNvSpPr/>
              <p:nvPr/>
            </p:nvSpPr>
            <p:spPr>
              <a:xfrm>
                <a:off x="2277758" y="1597171"/>
                <a:ext cx="2016224" cy="1224136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2660484" y="1945147"/>
                <a:ext cx="162348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p   liny</a:t>
                </a:r>
                <a:endParaRPr lang="cs-CZ" sz="3200" dirty="0"/>
              </a:p>
            </p:txBody>
          </p:sp>
        </p:grpSp>
        <p:cxnSp>
          <p:nvCxnSpPr>
            <p:cNvPr id="46" name="Přímá spojnice 45"/>
            <p:cNvCxnSpPr/>
            <p:nvPr/>
          </p:nvCxnSpPr>
          <p:spPr>
            <a:xfrm>
              <a:off x="2969822" y="2430069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0" name="Skupina 1039"/>
          <p:cNvGrpSpPr/>
          <p:nvPr/>
        </p:nvGrpSpPr>
        <p:grpSpPr>
          <a:xfrm>
            <a:off x="4955286" y="822870"/>
            <a:ext cx="1824015" cy="1323825"/>
            <a:chOff x="4860032" y="913710"/>
            <a:chExt cx="1961093" cy="1323825"/>
          </a:xfrm>
        </p:grpSpPr>
        <p:grpSp>
          <p:nvGrpSpPr>
            <p:cNvPr id="1032" name="Skupina 1031"/>
            <p:cNvGrpSpPr/>
            <p:nvPr/>
          </p:nvGrpSpPr>
          <p:grpSpPr>
            <a:xfrm>
              <a:off x="4860032" y="913710"/>
              <a:ext cx="1961093" cy="1323825"/>
              <a:chOff x="4860032" y="913710"/>
              <a:chExt cx="1961093" cy="1323825"/>
            </a:xfrm>
          </p:grpSpPr>
          <p:sp>
            <p:nvSpPr>
              <p:cNvPr id="10" name="Ovál 9"/>
              <p:cNvSpPr/>
              <p:nvPr/>
            </p:nvSpPr>
            <p:spPr>
              <a:xfrm>
                <a:off x="4860032" y="913710"/>
                <a:ext cx="1872208" cy="1323825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5197641" y="1261685"/>
                <a:ext cx="162348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up   r</a:t>
                </a:r>
                <a:endParaRPr lang="cs-CZ" sz="3200" dirty="0"/>
              </a:p>
            </p:txBody>
          </p:sp>
        </p:grpSp>
        <p:cxnSp>
          <p:nvCxnSpPr>
            <p:cNvPr id="47" name="Přímá spojnice 46"/>
            <p:cNvCxnSpPr/>
            <p:nvPr/>
          </p:nvCxnSpPr>
          <p:spPr>
            <a:xfrm>
              <a:off x="5760132" y="1772839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1" name="Skupina 1040"/>
          <p:cNvGrpSpPr/>
          <p:nvPr/>
        </p:nvGrpSpPr>
        <p:grpSpPr>
          <a:xfrm>
            <a:off x="3656285" y="3028890"/>
            <a:ext cx="2088232" cy="1152128"/>
            <a:chOff x="3995936" y="3150833"/>
            <a:chExt cx="2088232" cy="1152128"/>
          </a:xfrm>
        </p:grpSpPr>
        <p:grpSp>
          <p:nvGrpSpPr>
            <p:cNvPr id="1031" name="Skupina 1030"/>
            <p:cNvGrpSpPr/>
            <p:nvPr/>
          </p:nvGrpSpPr>
          <p:grpSpPr>
            <a:xfrm>
              <a:off x="3995936" y="3150833"/>
              <a:ext cx="2088232" cy="1152128"/>
              <a:chOff x="3995936" y="3150833"/>
              <a:chExt cx="2088232" cy="1152128"/>
            </a:xfrm>
          </p:grpSpPr>
          <p:sp>
            <p:nvSpPr>
              <p:cNvPr id="9" name="Ovál 8"/>
              <p:cNvSpPr/>
              <p:nvPr/>
            </p:nvSpPr>
            <p:spPr>
              <a:xfrm>
                <a:off x="3995936" y="3150833"/>
                <a:ext cx="2088232" cy="1152128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4305562" y="3400082"/>
                <a:ext cx="162348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op   </a:t>
                </a:r>
                <a:r>
                  <a:rPr lang="cs-CZ" sz="3200" dirty="0" err="1" smtClean="0"/>
                  <a:t>čka</a:t>
                </a:r>
                <a:endParaRPr lang="cs-CZ" sz="3200" dirty="0"/>
              </a:p>
            </p:txBody>
          </p:sp>
        </p:grpSp>
        <p:cxnSp>
          <p:nvCxnSpPr>
            <p:cNvPr id="48" name="Přímá spojnice 47"/>
            <p:cNvCxnSpPr/>
            <p:nvPr/>
          </p:nvCxnSpPr>
          <p:spPr>
            <a:xfrm>
              <a:off x="4793268" y="3861048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2" name="Skupina 1041"/>
          <p:cNvGrpSpPr/>
          <p:nvPr/>
        </p:nvGrpSpPr>
        <p:grpSpPr>
          <a:xfrm>
            <a:off x="6696629" y="1597111"/>
            <a:ext cx="2207292" cy="1516458"/>
            <a:chOff x="6828002" y="1429461"/>
            <a:chExt cx="2207292" cy="1516458"/>
          </a:xfrm>
        </p:grpSpPr>
        <p:grpSp>
          <p:nvGrpSpPr>
            <p:cNvPr id="1033" name="Skupina 1032"/>
            <p:cNvGrpSpPr/>
            <p:nvPr/>
          </p:nvGrpSpPr>
          <p:grpSpPr>
            <a:xfrm>
              <a:off x="6828002" y="1429461"/>
              <a:ext cx="2207292" cy="1516458"/>
              <a:chOff x="6828002" y="1429461"/>
              <a:chExt cx="2207292" cy="1516458"/>
            </a:xfrm>
          </p:grpSpPr>
          <p:sp>
            <p:nvSpPr>
              <p:cNvPr id="7" name="Ovál 6"/>
              <p:cNvSpPr/>
              <p:nvPr/>
            </p:nvSpPr>
            <p:spPr>
              <a:xfrm rot="5400000">
                <a:off x="7173419" y="1084044"/>
                <a:ext cx="1516458" cy="2207292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4" name="TextovéPole 1023"/>
              <p:cNvSpPr txBox="1"/>
              <p:nvPr/>
            </p:nvSpPr>
            <p:spPr>
              <a:xfrm>
                <a:off x="7046470" y="1945147"/>
                <a:ext cx="19888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p   </a:t>
                </a:r>
                <a:r>
                  <a:rPr lang="cs-CZ" sz="3200" dirty="0" err="1" smtClean="0"/>
                  <a:t>chavka</a:t>
                </a:r>
                <a:endParaRPr lang="cs-CZ" sz="3200" dirty="0"/>
              </a:p>
            </p:txBody>
          </p:sp>
        </p:grpSp>
        <p:cxnSp>
          <p:nvCxnSpPr>
            <p:cNvPr id="49" name="Přímá spojnice 48"/>
            <p:cNvCxnSpPr/>
            <p:nvPr/>
          </p:nvCxnSpPr>
          <p:spPr>
            <a:xfrm>
              <a:off x="7323663" y="2445835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6" name="Skupina 1045"/>
          <p:cNvGrpSpPr/>
          <p:nvPr/>
        </p:nvGrpSpPr>
        <p:grpSpPr>
          <a:xfrm>
            <a:off x="1257735" y="5952990"/>
            <a:ext cx="1180111" cy="584775"/>
            <a:chOff x="2992848" y="6472444"/>
            <a:chExt cx="1180111" cy="584775"/>
          </a:xfrm>
        </p:grpSpPr>
        <p:sp>
          <p:nvSpPr>
            <p:cNvPr id="1045" name="Obdélník 1044"/>
            <p:cNvSpPr/>
            <p:nvPr/>
          </p:nvSpPr>
          <p:spPr>
            <a:xfrm>
              <a:off x="3059248" y="6472444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4" name="TextovéPole 1043"/>
            <p:cNvSpPr txBox="1"/>
            <p:nvPr/>
          </p:nvSpPr>
          <p:spPr>
            <a:xfrm>
              <a:off x="2992848" y="6472444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/>
                <a:t>p</a:t>
              </a:r>
              <a:r>
                <a:rPr lang="cs-CZ" sz="3200" dirty="0" err="1" smtClean="0"/>
                <a:t>y</a:t>
              </a:r>
              <a:r>
                <a:rPr lang="cs-CZ" sz="3200" dirty="0" smtClean="0"/>
                <a:t>/</a:t>
              </a:r>
              <a:r>
                <a:rPr lang="cs-CZ" sz="3200" dirty="0" err="1" smtClean="0"/>
                <a:t>pý</a:t>
              </a:r>
              <a:endParaRPr lang="cs-CZ" sz="3200" dirty="0"/>
            </a:p>
          </p:txBody>
        </p:sp>
      </p:grpSp>
      <p:grpSp>
        <p:nvGrpSpPr>
          <p:cNvPr id="1047" name="Skupina 1046"/>
          <p:cNvGrpSpPr/>
          <p:nvPr/>
        </p:nvGrpSpPr>
        <p:grpSpPr>
          <a:xfrm>
            <a:off x="6828002" y="5952990"/>
            <a:ext cx="1199943" cy="595616"/>
            <a:chOff x="6828002" y="5952990"/>
            <a:chExt cx="1199943" cy="595616"/>
          </a:xfrm>
        </p:grpSpPr>
        <p:sp>
          <p:nvSpPr>
            <p:cNvPr id="61" name="Obdélník 60"/>
            <p:cNvSpPr/>
            <p:nvPr/>
          </p:nvSpPr>
          <p:spPr>
            <a:xfrm>
              <a:off x="6828002" y="5952990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6847834" y="5963831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/>
                <a:t>pi</a:t>
              </a:r>
              <a:r>
                <a:rPr lang="cs-CZ" sz="3200" dirty="0" smtClean="0"/>
                <a:t>/pí</a:t>
              </a:r>
              <a:endParaRPr lang="cs-CZ" sz="3200" dirty="0"/>
            </a:p>
          </p:txBody>
        </p:sp>
      </p:grpSp>
      <p:sp>
        <p:nvSpPr>
          <p:cNvPr id="68" name="TextovéPole 67"/>
          <p:cNvSpPr txBox="1"/>
          <p:nvPr/>
        </p:nvSpPr>
        <p:spPr>
          <a:xfrm>
            <a:off x="5759922" y="117084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í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255828" y="18112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097250" y="1152256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y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1374972" y="275609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y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4499701" y="3266340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7143863" y="208201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ý</a:t>
            </a:r>
            <a:endParaRPr lang="cs-CZ" sz="3600" dirty="0">
              <a:solidFill>
                <a:srgbClr val="7030A0"/>
              </a:solidFill>
            </a:endParaRPr>
          </a:p>
        </p:txBody>
      </p:sp>
      <p:grpSp>
        <p:nvGrpSpPr>
          <p:cNvPr id="75" name="Skupina 74"/>
          <p:cNvGrpSpPr/>
          <p:nvPr/>
        </p:nvGrpSpPr>
        <p:grpSpPr>
          <a:xfrm>
            <a:off x="8307767" y="1008787"/>
            <a:ext cx="253972" cy="243669"/>
            <a:chOff x="3895332" y="5230721"/>
            <a:chExt cx="253972" cy="243669"/>
          </a:xfrm>
        </p:grpSpPr>
        <p:grpSp>
          <p:nvGrpSpPr>
            <p:cNvPr id="76" name="Skupina 75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78" name="Ovál 77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vál 78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7" name="Ovál 76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184353" y="3544712"/>
            <a:ext cx="822887" cy="687281"/>
            <a:chOff x="4481512" y="4398351"/>
            <a:chExt cx="822887" cy="687281"/>
          </a:xfrm>
        </p:grpSpPr>
        <p:grpSp>
          <p:nvGrpSpPr>
            <p:cNvPr id="81" name="Skupina 80"/>
            <p:cNvGrpSpPr/>
            <p:nvPr/>
          </p:nvGrpSpPr>
          <p:grpSpPr>
            <a:xfrm>
              <a:off x="4580523" y="4398351"/>
              <a:ext cx="723876" cy="687281"/>
              <a:chOff x="2921794" y="543513"/>
              <a:chExt cx="723876" cy="687281"/>
            </a:xfrm>
          </p:grpSpPr>
          <p:sp>
            <p:nvSpPr>
              <p:cNvPr id="83" name="Ovál 82"/>
              <p:cNvSpPr/>
              <p:nvPr/>
            </p:nvSpPr>
            <p:spPr>
              <a:xfrm>
                <a:off x="2921794" y="543513"/>
                <a:ext cx="602248" cy="602248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3381604" y="763912"/>
                <a:ext cx="264066" cy="264066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3315615" y="1022470"/>
                <a:ext cx="198022" cy="198022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3258698" y="1155795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2" name="Ovál 81"/>
            <p:cNvSpPr/>
            <p:nvPr/>
          </p:nvSpPr>
          <p:spPr>
            <a:xfrm>
              <a:off x="4481512" y="4679286"/>
              <a:ext cx="198022" cy="19802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9" name="Skupina 1048"/>
          <p:cNvGrpSpPr/>
          <p:nvPr/>
        </p:nvGrpSpPr>
        <p:grpSpPr>
          <a:xfrm>
            <a:off x="6331698" y="3747409"/>
            <a:ext cx="328971" cy="243669"/>
            <a:chOff x="6331698" y="3747409"/>
            <a:chExt cx="328971" cy="243669"/>
          </a:xfrm>
        </p:grpSpPr>
        <p:sp>
          <p:nvSpPr>
            <p:cNvPr id="87" name="Ovál 86"/>
            <p:cNvSpPr/>
            <p:nvPr/>
          </p:nvSpPr>
          <p:spPr>
            <a:xfrm>
              <a:off x="6331698" y="3849659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8" name="Skupina 87"/>
            <p:cNvGrpSpPr/>
            <p:nvPr/>
          </p:nvGrpSpPr>
          <p:grpSpPr>
            <a:xfrm>
              <a:off x="6406697" y="3747409"/>
              <a:ext cx="253972" cy="243669"/>
              <a:chOff x="3895332" y="5230721"/>
              <a:chExt cx="253972" cy="243669"/>
            </a:xfrm>
          </p:grpSpPr>
          <p:grpSp>
            <p:nvGrpSpPr>
              <p:cNvPr id="89" name="Skupina 88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91" name="Ovál 90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2" name="Ovál 91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90" name="Ovál 89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4" name="Skupina 93"/>
          <p:cNvGrpSpPr/>
          <p:nvPr/>
        </p:nvGrpSpPr>
        <p:grpSpPr>
          <a:xfrm>
            <a:off x="8235278" y="3317640"/>
            <a:ext cx="747739" cy="698198"/>
            <a:chOff x="6426397" y="3567333"/>
            <a:chExt cx="747739" cy="698198"/>
          </a:xfrm>
        </p:grpSpPr>
        <p:sp>
          <p:nvSpPr>
            <p:cNvPr id="95" name="Ovál 94"/>
            <p:cNvSpPr/>
            <p:nvPr/>
          </p:nvSpPr>
          <p:spPr>
            <a:xfrm>
              <a:off x="6426397" y="3567333"/>
              <a:ext cx="652923" cy="652923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6957664" y="3846775"/>
              <a:ext cx="216472" cy="2164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vál 96"/>
            <p:cNvSpPr/>
            <p:nvPr/>
          </p:nvSpPr>
          <p:spPr>
            <a:xfrm>
              <a:off x="6847825" y="3649362"/>
              <a:ext cx="301124" cy="3011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Ovál 97"/>
            <p:cNvSpPr/>
            <p:nvPr/>
          </p:nvSpPr>
          <p:spPr>
            <a:xfrm>
              <a:off x="6444803" y="4030010"/>
              <a:ext cx="198022" cy="19802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vál 98"/>
            <p:cNvSpPr/>
            <p:nvPr/>
          </p:nvSpPr>
          <p:spPr>
            <a:xfrm>
              <a:off x="6589212" y="4190532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3124879" y="3301043"/>
            <a:ext cx="328971" cy="243669"/>
            <a:chOff x="6331698" y="3747409"/>
            <a:chExt cx="328971" cy="243669"/>
          </a:xfrm>
        </p:grpSpPr>
        <p:sp>
          <p:nvSpPr>
            <p:cNvPr id="101" name="Ovál 100"/>
            <p:cNvSpPr/>
            <p:nvPr/>
          </p:nvSpPr>
          <p:spPr>
            <a:xfrm>
              <a:off x="6331698" y="3849659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2" name="Skupina 101"/>
            <p:cNvGrpSpPr/>
            <p:nvPr/>
          </p:nvGrpSpPr>
          <p:grpSpPr>
            <a:xfrm>
              <a:off x="6406697" y="3747409"/>
              <a:ext cx="253972" cy="243669"/>
              <a:chOff x="3895332" y="5230721"/>
              <a:chExt cx="253972" cy="243669"/>
            </a:xfrm>
          </p:grpSpPr>
          <p:grpSp>
            <p:nvGrpSpPr>
              <p:cNvPr id="103" name="Skupina 102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105" name="Ovál 104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6" name="Ovál 105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4" name="Ovál 103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3" name="TextovéPole 92"/>
          <p:cNvSpPr txBox="1"/>
          <p:nvPr/>
        </p:nvSpPr>
        <p:spPr>
          <a:xfrm>
            <a:off x="5759922" y="1165966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í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3255828" y="1806329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1097250" y="114737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y</a:t>
            </a:r>
          </a:p>
        </p:txBody>
      </p:sp>
      <p:sp>
        <p:nvSpPr>
          <p:cNvPr id="109" name="TextovéPole 108"/>
          <p:cNvSpPr txBox="1"/>
          <p:nvPr/>
        </p:nvSpPr>
        <p:spPr>
          <a:xfrm>
            <a:off x="1374972" y="275121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y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4499701" y="326146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7143863" y="2077139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ý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46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  <p:bldP spid="71" grpId="0"/>
      <p:bldP spid="72" grpId="0"/>
      <p:bldP spid="73" grpId="0"/>
      <p:bldP spid="93" grpId="0"/>
      <p:bldP spid="107" grpId="0"/>
      <p:bldP spid="108" grpId="0"/>
      <p:bldP spid="109" grpId="0"/>
      <p:bldP spid="110" grpId="0"/>
      <p:bldP spid="1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3" y="3921268"/>
            <a:ext cx="2929216" cy="2560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517" y="3924658"/>
            <a:ext cx="2929216" cy="2560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5313413" y="2080288"/>
            <a:ext cx="895326" cy="619897"/>
            <a:chOff x="6228184" y="2668246"/>
            <a:chExt cx="895326" cy="619897"/>
          </a:xfrm>
        </p:grpSpPr>
        <p:sp>
          <p:nvSpPr>
            <p:cNvPr id="8" name="Ovál 7"/>
            <p:cNvSpPr/>
            <p:nvPr/>
          </p:nvSpPr>
          <p:spPr>
            <a:xfrm>
              <a:off x="6228184" y="2799758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6368786" y="2668246"/>
              <a:ext cx="479048" cy="47904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6753605" y="2918238"/>
              <a:ext cx="369905" cy="369905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516216" y="2995178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81609" y="505963"/>
            <a:ext cx="432048" cy="275442"/>
            <a:chOff x="2915816" y="3232652"/>
            <a:chExt cx="432048" cy="275442"/>
          </a:xfrm>
        </p:grpSpPr>
        <p:sp>
          <p:nvSpPr>
            <p:cNvPr id="13" name="Ovál 12"/>
            <p:cNvSpPr/>
            <p:nvPr/>
          </p:nvSpPr>
          <p:spPr>
            <a:xfrm>
              <a:off x="2915816" y="3292070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3131840" y="3280271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3038162" y="3232652"/>
              <a:ext cx="108012" cy="10801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061306" y="4576577"/>
            <a:ext cx="747028" cy="612068"/>
            <a:chOff x="3887924" y="4994255"/>
            <a:chExt cx="747028" cy="612068"/>
          </a:xfrm>
        </p:grpSpPr>
        <p:sp>
          <p:nvSpPr>
            <p:cNvPr id="17" name="Ovál 16"/>
            <p:cNvSpPr/>
            <p:nvPr/>
          </p:nvSpPr>
          <p:spPr>
            <a:xfrm>
              <a:off x="3887924" y="4994255"/>
              <a:ext cx="612068" cy="612068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283968" y="5013176"/>
              <a:ext cx="216024" cy="2160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274912" y="5152020"/>
              <a:ext cx="360040" cy="36004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Ovál 22"/>
          <p:cNvSpPr/>
          <p:nvPr/>
        </p:nvSpPr>
        <p:spPr>
          <a:xfrm>
            <a:off x="749835" y="2172833"/>
            <a:ext cx="2016224" cy="133801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22648" y="601119"/>
            <a:ext cx="1800200" cy="115265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498883" y="1057227"/>
            <a:ext cx="2016224" cy="143491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890405" y="505963"/>
            <a:ext cx="1741343" cy="1333397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606809" y="2611988"/>
            <a:ext cx="2088232" cy="1355517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 rot="5400000">
            <a:off x="6925614" y="985002"/>
            <a:ext cx="1619559" cy="220729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1132835" y="5645655"/>
            <a:ext cx="1180111" cy="584775"/>
            <a:chOff x="2992848" y="6472444"/>
            <a:chExt cx="1180111" cy="584775"/>
          </a:xfrm>
        </p:grpSpPr>
        <p:sp>
          <p:nvSpPr>
            <p:cNvPr id="51" name="Obdélník 50"/>
            <p:cNvSpPr/>
            <p:nvPr/>
          </p:nvSpPr>
          <p:spPr>
            <a:xfrm>
              <a:off x="3059248" y="6472444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2992848" y="6472444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/>
                <a:t>p</a:t>
              </a:r>
              <a:r>
                <a:rPr lang="cs-CZ" sz="3200" dirty="0" err="1" smtClean="0"/>
                <a:t>y</a:t>
              </a:r>
              <a:r>
                <a:rPr lang="cs-CZ" sz="3200" dirty="0" smtClean="0"/>
                <a:t>/</a:t>
              </a:r>
              <a:r>
                <a:rPr lang="cs-CZ" sz="3200" dirty="0" err="1" smtClean="0"/>
                <a:t>pý</a:t>
              </a:r>
              <a:endParaRPr lang="cs-CZ" sz="3200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6763121" y="5645655"/>
            <a:ext cx="1199943" cy="595616"/>
            <a:chOff x="6828002" y="5952990"/>
            <a:chExt cx="1199943" cy="595616"/>
          </a:xfrm>
        </p:grpSpPr>
        <p:sp>
          <p:nvSpPr>
            <p:cNvPr id="54" name="Obdélník 53"/>
            <p:cNvSpPr/>
            <p:nvPr/>
          </p:nvSpPr>
          <p:spPr>
            <a:xfrm>
              <a:off x="6828002" y="5952990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847834" y="5963831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/>
                <a:t>pi</a:t>
              </a:r>
              <a:r>
                <a:rPr lang="cs-CZ" sz="3200" dirty="0" smtClean="0"/>
                <a:t>/pí</a:t>
              </a:r>
              <a:endParaRPr lang="cs-CZ" sz="3200" dirty="0"/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5204416" y="863510"/>
            <a:ext cx="1510004" cy="646331"/>
            <a:chOff x="5204416" y="863510"/>
            <a:chExt cx="1510004" cy="646331"/>
          </a:xfrm>
        </p:grpSpPr>
        <p:cxnSp>
          <p:nvCxnSpPr>
            <p:cNvPr id="37" name="Přímá spojnice 36"/>
            <p:cNvCxnSpPr/>
            <p:nvPr/>
          </p:nvCxnSpPr>
          <p:spPr>
            <a:xfrm>
              <a:off x="5727589" y="1374664"/>
              <a:ext cx="30138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5204416" y="863510"/>
              <a:ext cx="151000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up   r</a:t>
              </a:r>
              <a:endParaRPr lang="cs-CZ" sz="3200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5695041" y="863510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7030A0"/>
                  </a:solidFill>
                </a:rPr>
                <a:t>í</a:t>
              </a:r>
              <a:endParaRPr lang="cs-CZ" sz="3600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2881609" y="1503873"/>
            <a:ext cx="1623484" cy="646331"/>
            <a:chOff x="2881609" y="1503873"/>
            <a:chExt cx="1623484" cy="646331"/>
          </a:xfrm>
        </p:grpSpPr>
        <p:cxnSp>
          <p:nvCxnSpPr>
            <p:cNvPr id="32" name="Přímá spojnice 31"/>
            <p:cNvCxnSpPr/>
            <p:nvPr/>
          </p:nvCxnSpPr>
          <p:spPr>
            <a:xfrm>
              <a:off x="3190947" y="1988795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2881609" y="1503873"/>
              <a:ext cx="16234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   liny</a:t>
              </a:r>
              <a:endParaRPr lang="cs-CZ" sz="32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190947" y="1503873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7030A0"/>
                  </a:solidFill>
                </a:rPr>
                <a:t>i</a:t>
              </a:r>
              <a:endParaRPr lang="cs-CZ" sz="3600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81112" y="852720"/>
            <a:ext cx="1623484" cy="646331"/>
            <a:chOff x="381112" y="852720"/>
            <a:chExt cx="1623484" cy="646331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1104377" y="1325432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381112" y="885061"/>
              <a:ext cx="16234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kop    to</a:t>
              </a:r>
              <a:endParaRPr lang="cs-CZ" sz="3200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068373" y="852720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>
                  <a:solidFill>
                    <a:srgbClr val="7030A0"/>
                  </a:solidFill>
                </a:rPr>
                <a:t>y</a:t>
              </a:r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1089815" y="2448757"/>
            <a:ext cx="1623484" cy="649865"/>
            <a:chOff x="1089815" y="2448757"/>
            <a:chExt cx="1623484" cy="649865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1346095" y="2925317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1089815" y="2513847"/>
              <a:ext cx="16234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   </a:t>
              </a:r>
              <a:r>
                <a:rPr lang="cs-CZ" sz="3200" dirty="0" err="1" smtClean="0"/>
                <a:t>tlák</a:t>
              </a:r>
              <a:endParaRPr lang="cs-CZ" sz="3200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310091" y="2448757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>
                  <a:solidFill>
                    <a:srgbClr val="7030A0"/>
                  </a:solidFill>
                </a:rPr>
                <a:t>y</a:t>
              </a:r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3901030" y="2959005"/>
            <a:ext cx="1623484" cy="646331"/>
            <a:chOff x="3901030" y="2959005"/>
            <a:chExt cx="1623484" cy="646331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4388736" y="3431770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TextovéPole 43"/>
            <p:cNvSpPr txBox="1"/>
            <p:nvPr/>
          </p:nvSpPr>
          <p:spPr>
            <a:xfrm>
              <a:off x="3901030" y="2970804"/>
              <a:ext cx="16234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op   </a:t>
              </a:r>
              <a:r>
                <a:rPr lang="cs-CZ" sz="3200" dirty="0" err="1" smtClean="0"/>
                <a:t>čka</a:t>
              </a:r>
              <a:endParaRPr lang="cs-CZ" sz="3200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4434820" y="2959005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7030A0"/>
                  </a:solidFill>
                </a:rPr>
                <a:t>i</a:t>
              </a:r>
              <a:endParaRPr lang="cs-CZ" sz="3600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6850216" y="1774683"/>
            <a:ext cx="1988824" cy="646331"/>
            <a:chOff x="6850216" y="1774683"/>
            <a:chExt cx="1988824" cy="646331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127409" y="2306150"/>
              <a:ext cx="3240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ovéPole 48"/>
            <p:cNvSpPr txBox="1"/>
            <p:nvPr/>
          </p:nvSpPr>
          <p:spPr>
            <a:xfrm>
              <a:off x="6850216" y="1805462"/>
              <a:ext cx="19888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   </a:t>
              </a:r>
              <a:r>
                <a:rPr lang="cs-CZ" sz="3200" dirty="0" err="1" smtClean="0"/>
                <a:t>chavka</a:t>
              </a:r>
              <a:endParaRPr lang="cs-CZ" sz="3200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7078982" y="1774683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7030A0"/>
                  </a:solidFill>
                </a:rPr>
                <a:t>ý</a:t>
              </a:r>
              <a:endParaRPr lang="cs-CZ" sz="3600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8242886" y="701452"/>
            <a:ext cx="253972" cy="243669"/>
            <a:chOff x="3895332" y="5230721"/>
            <a:chExt cx="253972" cy="243669"/>
          </a:xfrm>
        </p:grpSpPr>
        <p:grpSp>
          <p:nvGrpSpPr>
            <p:cNvPr id="63" name="Skupina 62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65" name="Ovál 64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4" name="Ovál 63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119472" y="3237377"/>
            <a:ext cx="822887" cy="687281"/>
            <a:chOff x="4481512" y="4398351"/>
            <a:chExt cx="822887" cy="687281"/>
          </a:xfrm>
        </p:grpSpPr>
        <p:grpSp>
          <p:nvGrpSpPr>
            <p:cNvPr id="68" name="Skupina 67"/>
            <p:cNvGrpSpPr/>
            <p:nvPr/>
          </p:nvGrpSpPr>
          <p:grpSpPr>
            <a:xfrm>
              <a:off x="4580523" y="4398351"/>
              <a:ext cx="723876" cy="687281"/>
              <a:chOff x="2921794" y="543513"/>
              <a:chExt cx="723876" cy="687281"/>
            </a:xfrm>
          </p:grpSpPr>
          <p:sp>
            <p:nvSpPr>
              <p:cNvPr id="70" name="Ovál 69"/>
              <p:cNvSpPr/>
              <p:nvPr/>
            </p:nvSpPr>
            <p:spPr>
              <a:xfrm>
                <a:off x="2921794" y="543513"/>
                <a:ext cx="602248" cy="602248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3381604" y="763912"/>
                <a:ext cx="264066" cy="264066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3315615" y="1022470"/>
                <a:ext cx="198022" cy="198022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3258698" y="1155795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9" name="Ovál 68"/>
            <p:cNvSpPr/>
            <p:nvPr/>
          </p:nvSpPr>
          <p:spPr>
            <a:xfrm>
              <a:off x="4481512" y="4679286"/>
              <a:ext cx="198022" cy="19802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6266817" y="3440074"/>
            <a:ext cx="328971" cy="243669"/>
            <a:chOff x="6331698" y="3747409"/>
            <a:chExt cx="328971" cy="243669"/>
          </a:xfrm>
        </p:grpSpPr>
        <p:sp>
          <p:nvSpPr>
            <p:cNvPr id="75" name="Ovál 74"/>
            <p:cNvSpPr/>
            <p:nvPr/>
          </p:nvSpPr>
          <p:spPr>
            <a:xfrm>
              <a:off x="6331698" y="3849659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6406697" y="3747409"/>
              <a:ext cx="253972" cy="243669"/>
              <a:chOff x="3895332" y="5230721"/>
              <a:chExt cx="253972" cy="243669"/>
            </a:xfrm>
          </p:grpSpPr>
          <p:grpSp>
            <p:nvGrpSpPr>
              <p:cNvPr id="77" name="Skupina 76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79" name="Ovál 78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0" name="Ovál 79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8" name="Ovál 77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8170397" y="3010305"/>
            <a:ext cx="747739" cy="698198"/>
            <a:chOff x="6426397" y="3567333"/>
            <a:chExt cx="747739" cy="698198"/>
          </a:xfrm>
        </p:grpSpPr>
        <p:sp>
          <p:nvSpPr>
            <p:cNvPr id="82" name="Ovál 81"/>
            <p:cNvSpPr/>
            <p:nvPr/>
          </p:nvSpPr>
          <p:spPr>
            <a:xfrm>
              <a:off x="6426397" y="3567333"/>
              <a:ext cx="652923" cy="652923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6957664" y="3846775"/>
              <a:ext cx="216472" cy="21647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6847825" y="3649362"/>
              <a:ext cx="301124" cy="301124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6444803" y="4030010"/>
              <a:ext cx="198022" cy="198022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6589212" y="4190532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3059998" y="2993708"/>
            <a:ext cx="328971" cy="243669"/>
            <a:chOff x="6331698" y="3747409"/>
            <a:chExt cx="328971" cy="243669"/>
          </a:xfrm>
        </p:grpSpPr>
        <p:sp>
          <p:nvSpPr>
            <p:cNvPr id="88" name="Ovál 87"/>
            <p:cNvSpPr/>
            <p:nvPr/>
          </p:nvSpPr>
          <p:spPr>
            <a:xfrm>
              <a:off x="6331698" y="3849659"/>
              <a:ext cx="74999" cy="74999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9" name="Skupina 88"/>
            <p:cNvGrpSpPr/>
            <p:nvPr/>
          </p:nvGrpSpPr>
          <p:grpSpPr>
            <a:xfrm>
              <a:off x="6406697" y="3747409"/>
              <a:ext cx="253972" cy="243669"/>
              <a:chOff x="3895332" y="5230721"/>
              <a:chExt cx="253972" cy="243669"/>
            </a:xfrm>
          </p:grpSpPr>
          <p:grpSp>
            <p:nvGrpSpPr>
              <p:cNvPr id="90" name="Skupina 89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92" name="Ovál 91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Ovál 92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0">
                  <a:schemeClr val="accent1"/>
                </a:lnRef>
                <a:fillRef idx="3">
                  <a:schemeClr val="accent1"/>
                </a:fillRef>
                <a:effectRef idx="3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91" name="Ovál 90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9076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C 0.01407 -0.00671 0.00365 -0.00277 0.03386 -3.33333E-6 C 0.05122 0.00139 0.08594 0.00486 0.08594 0.0051 C 0.11754 0.0125 0.1474 0.03195 0.17952 0.03704 C 0.18629 0.03912 0.19254 0.04213 0.19913 0.04422 C 0.20851 0.05278 0.20087 0.04723 0.21545 0.05162 C 0.22743 0.05533 0.21372 0.05232 0.22622 0.05903 C 0.23594 0.06459 0.23837 0.06343 0.24775 0.06644 C 0.25955 0.07084 0.2467 0.0669 0.25868 0.07408 C 0.26198 0.07593 0.26927 0.07871 0.26927 0.07894 C 0.28264 0.09098 0.27587 0.0875 0.28924 0.09121 C 0.29879 0.09815 0.30938 0.09885 0.31962 0.10371 C 0.32188 0.10602 0.32413 0.10949 0.32674 0.11111 C 0.33125 0.11366 0.34132 0.11574 0.34132 0.11598 C 0.36424 0.13727 0.38038 0.15463 0.38993 0.19236 C 0.38924 0.20162 0.38993 0.21111 0.38802 0.21968 C 0.38716 0.22292 0.3842 0.22454 0.38247 0.22709 C 0.37552 0.2382 0.36198 0.25625 0.35018 0.25903 C 0.34184 0.26088 0.33334 0.26088 0.32483 0.26158 C 0.30729 0.26783 0.28733 0.26968 0.26927 0.27408 C 0.25521 0.28079 0.23907 0.2794 0.22448 0.2838 C 0.21493 0.28704 0.20643 0.29236 0.1974 0.29607 C 0.18056 0.30278 0.16459 0.30834 0.14722 0.31111 C 0.12535 0.31806 0.10747 0.32963 0.08768 0.34306 C 0.08247 0.35417 0.07014 0.36852 0.06077 0.37269 C 0.05452 0.38172 0.05191 0.39167 0.04653 0.40232 C 0.04532 0.40486 0.0441 0.40741 0.04288 0.40973 C 0.04167 0.41227 0.03924 0.41736 0.03924 0.4176 C 0.03733 0.43056 0.03386 0.44283 0.02865 0.4544 C 0.02604 0.47176 0.02535 0.5044 0.03195 0.52107 C 0.03403 0.52616 0.03785 0.5301 0.03924 0.53588 C 0.04288 0.55023 0.0441 0.55973 0.05191 0.57061 " pathEditMode="relative" rAng="0" ptsTypes="fffffffffffffffffffffffffffffffA">
                                      <p:cBhvr>
                                        <p:cTn id="9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97" y="28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0046 C 0.05937 -0.02523 0.12344 0.01736 0.18264 0.02037 C 0.20799 0.02153 0.23351 0.02199 0.25885 0.02269 C 0.28785 0.02616 0.31476 0.03241 0.34444 0.03426 C 0.38663 0.04074 0.4283 0.05186 0.47031 0.05741 C 0.48924 0.0632 0.51094 0.06644 0.52917 0.07593 C 0.53194 0.07732 0.53455 0.07824 0.53698 0.08056 C 0.53924 0.08241 0.54028 0.08635 0.54253 0.0875 C 0.54687 0.08982 0.55139 0.08912 0.5559 0.09005 C 0.5724 0.10324 0.54653 0.08311 0.57309 0.09908 C 0.57708 0.10162 0.58455 0.10834 0.58455 0.10857 C 0.58871 0.11598 0.59358 0.12037 0.59618 0.12917 C 0.59531 0.13936 0.59549 0.14954 0.5941 0.15949 C 0.59271 0.16852 0.58316 0.17338 0.57691 0.1757 C 0.55382 0.18473 0.53108 0.18681 0.50642 0.18959 C 0.49323 0.19283 0.48472 0.19514 0.47031 0.19676 C 0.44618 0.20232 0.42222 0.20811 0.39774 0.21274 C 0.3875 0.2169 0.37795 0.22246 0.36736 0.22686 C 0.36198 0.22894 0.35226 0.23611 0.35226 0.23635 C 0.34288 0.25255 0.35556 0.23172 0.34062 0.24977 C 0.33611 0.25533 0.3349 0.26366 0.33333 0.27084 C 0.33437 0.29723 0.3309 0.30625 0.34062 0.32408 C 0.34375 0.33843 0.35382 0.34977 0.36337 0.3588 C 0.36892 0.36412 0.37587 0.36713 0.38073 0.37292 C 0.38837 0.38241 0.39358 0.39213 0.40365 0.39607 C 0.41424 0.41551 0.40035 0.39329 0.41319 0.40533 C 0.41493 0.40695 0.41545 0.40996 0.41701 0.41204 C 0.42309 0.42107 0.43264 0.43172 0.44167 0.43565 C 0.45538 0.44699 0.43767 0.43149 0.45503 0.44931 C 0.45677 0.45116 0.46076 0.45394 0.46076 0.4544 " pathEditMode="relative" rAng="0" ptsTypes="fffffffffffffffffffffffffffffA">
                                      <p:cBhvr>
                                        <p:cTn id="1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809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4 1.85185E-6 C 0.04983 0.00185 0.0849 0.00833 0.12049 0.01481 C 0.14063 0.01875 0.1415 0.01643 0.16979 0.02454 C 0.18837 0.03009 0.20799 0.0412 0.22674 0.04375 C 0.23021 0.04514 0.23386 0.04629 0.23733 0.04768 C 0.23872 0.04815 0.24202 0.04954 0.24202 0.04977 C 0.25087 0.05717 0.25972 0.06319 0.2691 0.06875 C 0.27413 0.0743 0.27795 0.08055 0.28264 0.08588 C 0.28403 0.09398 0.28594 0.10139 0.28785 0.10903 C 0.28716 0.11829 0.28993 0.12893 0.28438 0.13588 C 0.27413 0.15092 0.26268 0.15301 0.2474 0.15903 C 0.24358 0.16041 0.24097 0.16528 0.23733 0.1669 C 0.22413 0.17106 0.21146 0.17199 0.19809 0.17407 C 0.17882 0.17315 0.08264 0.17291 0.06632 0.1669 C 0.02344 0.16759 -0.00173 0.15972 -0.03541 0.17245 C -0.03906 0.17847 -0.04305 0.18148 -0.04635 0.18773 C -0.04201 0.19676 -0.04201 0.19977 -0.04201 0.21111 " pathEditMode="relative" rAng="0" ptsTypes="ffffffffffffffffA">
                                      <p:cBhvr>
                                        <p:cTn id="25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16" y="1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22222E-6 C 0.03958 0.00047 0.07899 0.0007 0.11857 0.00185 C 0.13142 0.00232 0.14566 0.00834 0.15781 0.01158 C 0.16267 0.01297 0.17257 0.01551 0.17257 0.01574 C 0.18264 0.02269 0.19479 0.02315 0.2059 0.02755 C 0.21684 0.03172 0.22725 0.0375 0.2375 0.04306 C 0.24548 0.04722 0.24149 0.04236 0.25052 0.04908 C 0.25434 0.05209 0.25885 0.0588 0.26163 0.06273 C 0.26528 0.07408 0.26562 0.08634 0.25607 0.09445 C 0.2526 0.09722 0.24861 0.09977 0.24479 0.10232 C 0.24166 0.10463 0.23385 0.10625 0.23385 0.10648 C 0.22969 0.11065 0.22205 0.11204 0.22066 0.11806 C 0.21927 0.12454 0.21944 0.13195 0.22257 0.13773 C 0.22465 0.14144 0.23003 0.14028 0.23385 0.14167 C 0.24965 0.14746 0.26736 0.14167 0.28403 0.14167 " pathEditMode="relative" rAng="0" ptsTypes="ffffffffffffffA">
                                      <p:cBhvr>
                                        <p:cTn id="33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1" y="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3.33333E-6 C 0.00243 0.00995 0.00017 0.02037 -0.00052 0.03055 C -0.00452 0.0993 0.00086 0.06342 -0.00382 0.09236 C -0.00452 0.10277 -0.00677 0.11296 -0.00764 0.12338 C -0.01146 0.19467 -0.00539 0.15995 -0.01111 0.18981 C -0.00973 0.24745 -0.02223 0.33541 0.00659 0.39189 C 0.00746 0.39421 0.00764 0.39676 0.00868 0.39884 C 0.01076 0.40416 0.01441 0.40787 0.01579 0.41319 C 0.01666 0.41574 0.01666 0.41805 0.0177 0.42037 C 0.02517 0.43495 0.02118 0.4199 0.02656 0.43449 C 0.02743 0.4368 0.02743 0.43981 0.02847 0.44189 C 0.03073 0.44676 0.03559 0.45602 0.03559 0.45625 C 0.03993 0.47291 0.03402 0.45231 0.0427 0.47037 C 0.04392 0.47245 0.04375 0.47523 0.04479 0.47754 C 0.05086 0.49213 0.04948 0.48958 0.05711 0.49629 C 0.06302 0.50833 0.06632 0.51481 0.07534 0.52268 C 0.07656 0.52523 0.07743 0.52754 0.07882 0.52963 C 0.08055 0.53217 0.08454 0.53657 0.08454 0.53703 " pathEditMode="relative" rAng="0" ptsTypes="fffffffffffffffffA">
                                      <p:cBhvr>
                                        <p:cTn id="41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" y="2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-0.00503 0.01273 -0.00677 0.01203 -0.01562 0.01736 C -0.03333 0.02708 -0.0125 0.01875 -0.02951 0.025 C -0.04114 0.03333 -0.05278 0.04004 -0.06423 0.04768 C -0.07587 0.05509 -0.08646 0.06458 -0.09878 0.06852 C -0.10798 0.075 -0.12326 0.08472 -0.1335 0.08865 C -0.14271 0.09583 -0.14323 0.09652 -0.15295 0.10139 C -0.15642 0.10347 -0.16302 0.10648 -0.16302 0.10671 C -0.17951 0.12338 -0.2026 0.12916 -0.2217 0.13449 C -0.23125 0.13773 -0.23993 0.14328 -0.24948 0.14745 C -0.25712 0.15115 -0.2658 0.15185 -0.27361 0.15555 C -0.29409 0.16412 -0.31284 0.17199 -0.3342 0.17569 C -0.35816 0.18796 -0.3842 0.18958 -0.40868 0.19838 C -0.42153 0.20833 -0.43611 0.20902 -0.45017 0.21111 C -0.46389 0.21944 -0.48003 0.2199 -0.4934 0.2294 C -0.50034 0.23472 -0.50382 0.23727 -0.51232 0.23958 C -0.51944 0.24097 -0.52621 0.24143 -0.53333 0.24213 C -0.54305 0.25185 -0.55486 0.25208 -0.5658 0.2574 C -0.57708 0.26273 -0.58628 0.26967 -0.59722 0.27546 C -0.59896 0.27639 -0.60034 0.27893 -0.60243 0.28009 C -0.60468 0.28194 -0.60694 0.28217 -0.6092 0.2831 C -0.62639 0.30833 -0.60468 0.27824 -0.61979 0.29328 C -0.63177 0.30509 -0.61736 0.29838 -0.63177 0.30347 C -0.63819 0.30995 -0.64913 0.32662 -0.64913 0.32685 C -0.64861 0.33981 -0.64913 0.3537 -0.64739 0.36759 C -0.64687 0.37037 -0.64392 0.37106 -0.64201 0.37222 C -0.63316 0.37893 -0.62274 0.3831 -0.61284 0.3831 L -0.6283 0.36759 " pathEditMode="relative" rAng="0" ptsTypes="ffffffffffffffffffffffffffAA">
                                      <p:cBhvr>
                                        <p:cTn id="49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65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23" grpId="0" animBg="1"/>
      <p:bldP spid="28" grpId="0" animBg="1"/>
      <p:bldP spid="33" grpId="0" animBg="1"/>
      <p:bldP spid="38" grpId="0" animBg="1"/>
      <p:bldP spid="43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Napiš iniciály svého jména a podle nich </a:t>
            </a:r>
            <a:br>
              <a:rPr lang="cs-CZ" sz="3200" dirty="0" smtClean="0"/>
            </a:br>
            <a:r>
              <a:rPr lang="cs-CZ" sz="3200" dirty="0" smtClean="0"/>
              <a:t>napiš svou charakteristiku.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0535" y="1556792"/>
            <a:ext cx="5616624" cy="53012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Jaký/jaká jsi?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děláš rád/a?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rád/a jíš?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Které země bys rád/a </a:t>
            </a:r>
            <a:br>
              <a:rPr lang="cs-CZ" dirty="0" smtClean="0"/>
            </a:br>
            <a:r>
              <a:rPr lang="cs-CZ" dirty="0" smtClean="0"/>
              <a:t>viděl/a?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Který film/seriál se ti líbí?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77974" y="1656039"/>
            <a:ext cx="2448272" cy="474045"/>
          </a:xfrm>
        </p:spPr>
        <p:txBody>
          <a:bodyPr>
            <a:noAutofit/>
          </a:bodyPr>
          <a:lstStyle/>
          <a:p>
            <a:pPr marL="0" indent="0">
              <a:buClr>
                <a:schemeClr val="tx1"/>
              </a:buClr>
              <a:buNone/>
            </a:pPr>
            <a:r>
              <a:rPr lang="cs-CZ" dirty="0" smtClean="0">
                <a:solidFill>
                  <a:srgbClr val="EA2243"/>
                </a:solidFill>
              </a:rPr>
              <a:t>s</a:t>
            </a:r>
            <a:r>
              <a:rPr lang="cs-CZ" dirty="0" smtClean="0"/>
              <a:t>ympatická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479024" y="375047"/>
            <a:ext cx="7649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Jokerman" pitchFamily="82" charset="0"/>
              </a:rPr>
              <a:t>S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Jokerma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86835" y="1656039"/>
            <a:ext cx="14745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EA2243"/>
                </a:solidFill>
              </a:rPr>
              <a:t> h</a:t>
            </a:r>
            <a:r>
              <a:rPr lang="cs-CZ" sz="2800" dirty="0" smtClean="0"/>
              <a:t>odná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9051" y="261014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EA2243"/>
                </a:solidFill>
              </a:rPr>
              <a:t>s</a:t>
            </a:r>
            <a:r>
              <a:rPr lang="cs-CZ" sz="2800" dirty="0"/>
              <a:t>pím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2610146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EA2243"/>
                </a:solidFill>
              </a:rPr>
              <a:t> h</a:t>
            </a:r>
            <a:r>
              <a:rPr lang="cs-CZ" sz="2800" dirty="0" smtClean="0"/>
              <a:t>raji </a:t>
            </a:r>
            <a:r>
              <a:rPr lang="cs-CZ" sz="2800" dirty="0"/>
              <a:t>mobilní hry</a:t>
            </a:r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33314" y="36012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EA2243"/>
                </a:solidFill>
              </a:rPr>
              <a:t> h</a:t>
            </a:r>
            <a:r>
              <a:rPr lang="cs-CZ" sz="2800" dirty="0" smtClean="0"/>
              <a:t>ranolky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30651" y="3600018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EA2243"/>
                </a:solidFill>
              </a:rPr>
              <a:t>s</a:t>
            </a:r>
            <a:r>
              <a:rPr lang="cs-CZ" sz="2800" dirty="0"/>
              <a:t>víčkovou</a:t>
            </a:r>
          </a:p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75785" y="502333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EA2243"/>
                </a:solidFill>
              </a:rPr>
              <a:t>H</a:t>
            </a:r>
            <a:r>
              <a:rPr lang="cs-CZ" sz="2800" dirty="0" smtClean="0"/>
              <a:t>avaj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5023338"/>
            <a:ext cx="3639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EA2243"/>
                </a:solidFill>
              </a:rPr>
              <a:t>S</a:t>
            </a:r>
            <a:r>
              <a:rPr lang="cs-CZ" sz="2800" dirty="0"/>
              <a:t>pojené státy americké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55768" y="612155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EA2243"/>
                </a:solidFill>
              </a:rPr>
              <a:t> </a:t>
            </a:r>
            <a:r>
              <a:rPr lang="cs-CZ" sz="2800" dirty="0" err="1" smtClean="0">
                <a:solidFill>
                  <a:srgbClr val="EA2243"/>
                </a:solidFill>
              </a:rPr>
              <a:t>H</a:t>
            </a:r>
            <a:r>
              <a:rPr lang="cs-CZ" sz="2800" dirty="0" err="1" smtClean="0"/>
              <a:t>oney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81843" y="6167723"/>
            <a:ext cx="27191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EA2243"/>
                </a:solidFill>
              </a:rPr>
              <a:t>S</a:t>
            </a:r>
            <a:r>
              <a:rPr lang="cs-CZ" sz="2800" dirty="0"/>
              <a:t>uper náhradník</a:t>
            </a:r>
          </a:p>
          <a:p>
            <a:endParaRPr lang="cs-CZ" sz="28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3106611" y="2132856"/>
            <a:ext cx="47869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77974" y="3087200"/>
            <a:ext cx="47869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027706" y="4077072"/>
            <a:ext cx="47869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067944" y="5507610"/>
            <a:ext cx="47869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446967" y="6644777"/>
            <a:ext cx="47869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8190719" y="375047"/>
            <a:ext cx="6479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Jokerman" pitchFamily="82" charset="0"/>
              </a:rPr>
              <a:t>H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Jokerm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028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build="p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2-slabičná slova z VS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16111191"/>
              </p:ext>
            </p:extLst>
          </p:nvPr>
        </p:nvGraphicFramePr>
        <p:xfrm>
          <a:off x="1313641" y="1370623"/>
          <a:ext cx="6305235" cy="163482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890207"/>
                <a:gridCol w="2313283"/>
                <a:gridCol w="2101745"/>
              </a:tblGrid>
              <a:tr h="544942"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 L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D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</a:tr>
              <a:tr h="544942"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L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P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</a:tr>
              <a:tr h="544942"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CH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B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75545" y="142226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LYŽE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30977" y="200336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MÝTIT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30977" y="251029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49118" y="251029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BYDLET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3764" y="195253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LÝTKO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38630" y="1403205"/>
            <a:ext cx="17694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DMÝCHAT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21236" y="142226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SLYŠET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74842" y="444165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VYDRA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68977" y="560878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PYTEL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6087" y="501771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SYSEL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10532" y="501771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ZVYKAT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76087" y="560878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PYKAT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21236" y="246503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SMÝKAT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42139" y="444165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JAZYK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66459" y="1952531"/>
            <a:ext cx="17547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PLYNOUT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1384" y="4437112"/>
            <a:ext cx="15008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PLÝTVAT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12804" y="50177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VZLYKAT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71016" y="5642372"/>
            <a:ext cx="8415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SYTÝ </a:t>
            </a:r>
            <a:endParaRPr lang="cs-CZ" sz="2400" dirty="0"/>
          </a:p>
        </p:txBody>
      </p:sp>
      <p:pic>
        <p:nvPicPr>
          <p:cNvPr id="27" name="Obrázek 26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0" t="10139" r="8904" b="4544"/>
          <a:stretch/>
        </p:blipFill>
        <p:spPr bwMode="auto">
          <a:xfrm>
            <a:off x="3892449" y="3212976"/>
            <a:ext cx="969085" cy="977097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29" name="Zástupný symbol pro obsah 2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2204115"/>
              </p:ext>
            </p:extLst>
          </p:nvPr>
        </p:nvGraphicFramePr>
        <p:xfrm>
          <a:off x="1588160" y="4348447"/>
          <a:ext cx="5854122" cy="1800201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951374"/>
                <a:gridCol w="1951374"/>
                <a:gridCol w="1951374"/>
              </a:tblGrid>
              <a:tr h="600067"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V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J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P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Z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V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P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P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</a:t>
                      </a:r>
                      <a:endParaRPr lang="cs-CZ" sz="28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150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2203" y="47114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 SYNONYMA Z VS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483768" y="1412776"/>
            <a:ext cx="4392488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občan</a:t>
            </a:r>
          </a:p>
          <a:p>
            <a:pPr marL="0" indent="0">
              <a:buNone/>
            </a:pPr>
            <a:r>
              <a:rPr lang="cs-CZ" dirty="0" smtClean="0"/>
              <a:t>teče</a:t>
            </a:r>
          </a:p>
          <a:p>
            <a:pPr marL="0" indent="0">
              <a:buNone/>
            </a:pPr>
            <a:r>
              <a:rPr lang="cs-CZ" dirty="0" smtClean="0"/>
              <a:t>rychlý</a:t>
            </a:r>
          </a:p>
          <a:p>
            <a:pPr marL="0" indent="0">
              <a:buNone/>
            </a:pPr>
            <a:r>
              <a:rPr lang="cs-CZ" dirty="0" smtClean="0"/>
              <a:t>kácet</a:t>
            </a:r>
          </a:p>
          <a:p>
            <a:pPr marL="0" indent="0">
              <a:buNone/>
            </a:pPr>
            <a:r>
              <a:rPr lang="cs-CZ" dirty="0" smtClean="0"/>
              <a:t>zvyk</a:t>
            </a:r>
          </a:p>
          <a:p>
            <a:pPr marL="0" indent="0">
              <a:buNone/>
            </a:pPr>
            <a:r>
              <a:rPr lang="cs-CZ" dirty="0" smtClean="0"/>
              <a:t>nešetřit</a:t>
            </a:r>
          </a:p>
          <a:p>
            <a:pPr marL="0" indent="0">
              <a:buNone/>
            </a:pPr>
            <a:r>
              <a:rPr lang="cs-CZ" dirty="0" smtClean="0"/>
              <a:t>holý</a:t>
            </a:r>
          </a:p>
          <a:p>
            <a:pPr marL="0" indent="0">
              <a:buNone/>
            </a:pPr>
            <a:r>
              <a:rPr lang="cs-CZ" dirty="0" smtClean="0"/>
              <a:t>šnek</a:t>
            </a:r>
          </a:p>
          <a:p>
            <a:pPr marL="0" indent="0">
              <a:buNone/>
            </a:pPr>
            <a:r>
              <a:rPr lang="cs-CZ" dirty="0" smtClean="0"/>
              <a:t>ocitl se</a:t>
            </a:r>
          </a:p>
          <a:p>
            <a:pPr marL="0" indent="0">
              <a:buNone/>
            </a:pPr>
            <a:r>
              <a:rPr lang="cs-CZ" dirty="0" smtClean="0"/>
              <a:t>chyba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31329" y="1334961"/>
            <a:ext cx="4038600" cy="6480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obyvatel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3874915" y="1412776"/>
            <a:ext cx="792088" cy="396044"/>
          </a:xfrm>
          <a:prstGeom prst="rightArrow">
            <a:avLst>
              <a:gd name="adj1" fmla="val 17016"/>
              <a:gd name="adj2" fmla="val 5942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886791" y="3140968"/>
            <a:ext cx="792088" cy="396044"/>
          </a:xfrm>
          <a:prstGeom prst="rightArrow">
            <a:avLst>
              <a:gd name="adj1" fmla="val 17016"/>
              <a:gd name="adj2" fmla="val 5942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874915" y="2276872"/>
            <a:ext cx="792088" cy="396044"/>
          </a:xfrm>
          <a:prstGeom prst="rightArrow">
            <a:avLst>
              <a:gd name="adj1" fmla="val 17016"/>
              <a:gd name="adj2" fmla="val 5942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910542" y="4077072"/>
            <a:ext cx="792088" cy="396044"/>
          </a:xfrm>
          <a:prstGeom prst="rightArrow">
            <a:avLst>
              <a:gd name="adj1" fmla="val 17016"/>
              <a:gd name="adj2" fmla="val 5942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902211" y="4921504"/>
            <a:ext cx="792088" cy="396044"/>
          </a:xfrm>
          <a:prstGeom prst="rightArrow">
            <a:avLst>
              <a:gd name="adj1" fmla="val 17016"/>
              <a:gd name="adj2" fmla="val 5942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635896" y="2060848"/>
            <a:ext cx="1224136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635896" y="2924944"/>
            <a:ext cx="1224136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788296" y="3789040"/>
            <a:ext cx="1224136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694518" y="4725144"/>
            <a:ext cx="1224136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694518" y="5589240"/>
            <a:ext cx="1224136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034405" y="1740951"/>
            <a:ext cx="20882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plyne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4405" y="2192709"/>
            <a:ext cx="20162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bystrý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4405" y="2601224"/>
            <a:ext cx="20162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mýtit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34405" y="3062798"/>
            <a:ext cx="15121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obyčej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34405" y="3537012"/>
            <a:ext cx="20162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plýtvat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57675" y="3980673"/>
            <a:ext cx="10311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lysý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34405" y="4429061"/>
            <a:ext cx="1800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hlemýžď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34405" y="4873304"/>
            <a:ext cx="289181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nachomýtl </a:t>
            </a:r>
            <a:r>
              <a:rPr lang="cs-CZ" sz="2600" dirty="0" smtClean="0"/>
              <a:t>se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55404" y="5317547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omyl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19971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7" grpId="0"/>
      <p:bldP spid="13" grpId="0"/>
      <p:bldP spid="19" grpId="0"/>
      <p:bldP spid="20" grpId="0"/>
      <p:bldP spid="21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92452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529</Words>
  <Application>Microsoft Office PowerPoint</Application>
  <PresentationFormat>Předvádění na obrazovce (4:3)</PresentationFormat>
  <Paragraphs>343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Doplň y/i – ý/í  a spoj slova</vt:lpstr>
      <vt:lpstr>Ve čtverci se pomíchala písmenka dvou slov, napiš je.</vt:lpstr>
      <vt:lpstr>Doplň y/i</vt:lpstr>
      <vt:lpstr>Doplň slova v bublině a dej je správně do kádě</vt:lpstr>
      <vt:lpstr>Prezentace aplikace PowerPoint</vt:lpstr>
      <vt:lpstr>Napiš iniciály svého jména a podle nich  napiš svou charakteristiku.</vt:lpstr>
      <vt:lpstr>Doplň 2-slabičná slova z VS</vt:lpstr>
      <vt:lpstr>DOPIŠ SYNONYMA Z VS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9</cp:revision>
  <dcterms:created xsi:type="dcterms:W3CDTF">2013-06-03T17:28:30Z</dcterms:created>
  <dcterms:modified xsi:type="dcterms:W3CDTF">2013-07-01T13:49:57Z</dcterms:modified>
</cp:coreProperties>
</file>