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93" r:id="rId2"/>
    <p:sldId id="256" r:id="rId3"/>
    <p:sldId id="288" r:id="rId4"/>
    <p:sldId id="284" r:id="rId5"/>
    <p:sldId id="282" r:id="rId6"/>
    <p:sldId id="283" r:id="rId7"/>
    <p:sldId id="290" r:id="rId8"/>
    <p:sldId id="291" r:id="rId9"/>
    <p:sldId id="292" r:id="rId10"/>
    <p:sldId id="29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737"/>
    <a:srgbClr val="800000"/>
    <a:srgbClr val="996633"/>
    <a:srgbClr val="88A945"/>
    <a:srgbClr val="9F153C"/>
    <a:srgbClr val="C41A4B"/>
    <a:srgbClr val="FFFF66"/>
    <a:srgbClr val="E20000"/>
    <a:srgbClr val="11B196"/>
    <a:srgbClr val="D4A9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52" autoAdjust="0"/>
    <p:restoredTop sz="89292" autoAdjust="0"/>
  </p:normalViewPr>
  <p:slideViewPr>
    <p:cSldViewPr>
      <p:cViewPr>
        <p:scale>
          <a:sx n="70" d="100"/>
          <a:sy n="70" d="100"/>
        </p:scale>
        <p:origin x="-153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ED531-3F0C-4A91-9B5A-39AE446F568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2DC89-DE0B-44AE-88B9-C73604544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97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040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2008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087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207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936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05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963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977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676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715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71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66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55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85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3F6D7-DAF2-4229-BDA4-95718CF21AD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04291-EA24-4CE4-B291-A30A160A19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734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775087084"/>
                </p:ext>
              </p:extLst>
            </p:nvPr>
          </p:nvGraphicFramePr>
          <p:xfrm>
            <a:off x="395536" y="1268760"/>
            <a:ext cx="8388945" cy="394466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VY_32_INOVACE_I_ČJ2_17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28. 3. 2013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formou her a soutěží upevňují znalost pravopisu vyjmenovaných slov.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62262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prstTxWarp prst="textArchUp">
              <a:avLst>
                <a:gd name="adj" fmla="val 10162876"/>
              </a:avLst>
            </a:prstTxWarp>
            <a:noAutofit/>
          </a:bodyPr>
          <a:lstStyle/>
          <a:p>
            <a:r>
              <a:rPr lang="cs-CZ" sz="9600" dirty="0" smtClean="0">
                <a:solidFill>
                  <a:srgbClr val="C41A4B"/>
                </a:solidFill>
              </a:rPr>
              <a:t> </a:t>
            </a:r>
            <a:r>
              <a:rPr lang="cs-CZ" sz="9600" b="1" dirty="0" smtClean="0">
                <a:solidFill>
                  <a:srgbClr val="C41A4B"/>
                </a:solidFill>
              </a:rPr>
              <a:t>Procvičování </a:t>
            </a:r>
            <a:br>
              <a:rPr lang="cs-CZ" sz="9600" b="1" dirty="0" smtClean="0">
                <a:solidFill>
                  <a:srgbClr val="C41A4B"/>
                </a:solidFill>
              </a:rPr>
            </a:br>
            <a:r>
              <a:rPr lang="cs-CZ" sz="9600" b="1" dirty="0" smtClean="0">
                <a:solidFill>
                  <a:srgbClr val="C41A4B"/>
                </a:solidFill>
              </a:rPr>
              <a:t>vyjmenovaných slov </a:t>
            </a:r>
            <a:endParaRPr lang="cs-CZ" sz="9600" b="1" dirty="0">
              <a:solidFill>
                <a:srgbClr val="C41A4B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 3. ročník - 2. díl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12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Skupina 72"/>
          <p:cNvGrpSpPr/>
          <p:nvPr/>
        </p:nvGrpSpPr>
        <p:grpSpPr>
          <a:xfrm>
            <a:off x="2254484" y="1558805"/>
            <a:ext cx="6840995" cy="4088928"/>
            <a:chOff x="2858469" y="1340210"/>
            <a:chExt cx="6840995" cy="4088928"/>
          </a:xfrm>
        </p:grpSpPr>
        <p:grpSp>
          <p:nvGrpSpPr>
            <p:cNvPr id="67" name="Skupina 66"/>
            <p:cNvGrpSpPr/>
            <p:nvPr/>
          </p:nvGrpSpPr>
          <p:grpSpPr>
            <a:xfrm>
              <a:off x="2858469" y="1347819"/>
              <a:ext cx="6242643" cy="4081319"/>
              <a:chOff x="2858469" y="1347819"/>
              <a:chExt cx="6242643" cy="4081319"/>
            </a:xfrm>
          </p:grpSpPr>
          <p:sp>
            <p:nvSpPr>
              <p:cNvPr id="58" name="TextovéPole 57"/>
              <p:cNvSpPr txBox="1"/>
              <p:nvPr/>
            </p:nvSpPr>
            <p:spPr>
              <a:xfrm>
                <a:off x="2858469" y="1955330"/>
                <a:ext cx="591198" cy="4884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2.</a:t>
                </a:r>
                <a:endParaRPr lang="cs-CZ" sz="2800" dirty="0"/>
              </a:p>
            </p:txBody>
          </p:sp>
          <p:grpSp>
            <p:nvGrpSpPr>
              <p:cNvPr id="65" name="Skupina 64"/>
              <p:cNvGrpSpPr/>
              <p:nvPr/>
            </p:nvGrpSpPr>
            <p:grpSpPr>
              <a:xfrm>
                <a:off x="3290534" y="1347819"/>
                <a:ext cx="5810578" cy="4081319"/>
                <a:chOff x="3210487" y="1269982"/>
                <a:chExt cx="5810578" cy="4081319"/>
              </a:xfrm>
            </p:grpSpPr>
            <p:sp>
              <p:nvSpPr>
                <p:cNvPr id="4" name="Obdélník 3"/>
                <p:cNvSpPr/>
                <p:nvPr/>
              </p:nvSpPr>
              <p:spPr>
                <a:xfrm>
                  <a:off x="6169531" y="1269982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Obdélník 4"/>
                <p:cNvSpPr/>
                <p:nvPr/>
              </p:nvSpPr>
              <p:spPr>
                <a:xfrm>
                  <a:off x="6161592" y="1864419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" name="Obdélník 5"/>
                <p:cNvSpPr/>
                <p:nvPr/>
              </p:nvSpPr>
              <p:spPr>
                <a:xfrm>
                  <a:off x="6161592" y="2449017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" name="Obdélník 7"/>
                <p:cNvSpPr/>
                <p:nvPr/>
              </p:nvSpPr>
              <p:spPr>
                <a:xfrm>
                  <a:off x="6161592" y="3034050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6161592" y="3626510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5578333" y="1269982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bdélník 20"/>
                <p:cNvSpPr/>
                <p:nvPr/>
              </p:nvSpPr>
              <p:spPr>
                <a:xfrm>
                  <a:off x="6744607" y="1269982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bdélník 21"/>
                <p:cNvSpPr/>
                <p:nvPr/>
              </p:nvSpPr>
              <p:spPr>
                <a:xfrm>
                  <a:off x="6161592" y="4212509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bdélník 22"/>
                <p:cNvSpPr/>
                <p:nvPr/>
              </p:nvSpPr>
              <p:spPr>
                <a:xfrm>
                  <a:off x="6161592" y="4804969"/>
                  <a:ext cx="537798" cy="537799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/>
                <p:cNvSpPr/>
                <p:nvPr/>
              </p:nvSpPr>
              <p:spPr>
                <a:xfrm>
                  <a:off x="3210487" y="1860221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4397562" y="186441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5570394" y="1860221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4979196" y="1860221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6736668" y="186441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3819445" y="186441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>
                  <a:off x="7896263" y="2449017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>
                  <a:off x="7316138" y="2449017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>
                  <a:off x="5570394" y="303405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>
                  <a:off x="4979196" y="303405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>
                  <a:off x="4397562" y="303405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bdélník 38"/>
                <p:cNvSpPr/>
                <p:nvPr/>
              </p:nvSpPr>
              <p:spPr>
                <a:xfrm>
                  <a:off x="6736668" y="2449017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Obdélník 39"/>
                <p:cNvSpPr/>
                <p:nvPr/>
              </p:nvSpPr>
              <p:spPr>
                <a:xfrm>
                  <a:off x="7318197" y="303405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Obdélník 40"/>
                <p:cNvSpPr/>
                <p:nvPr/>
              </p:nvSpPr>
              <p:spPr>
                <a:xfrm>
                  <a:off x="6736668" y="303405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Obdélník 41"/>
                <p:cNvSpPr/>
                <p:nvPr/>
              </p:nvSpPr>
              <p:spPr>
                <a:xfrm>
                  <a:off x="5570394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bdélník 42"/>
                <p:cNvSpPr/>
                <p:nvPr/>
              </p:nvSpPr>
              <p:spPr>
                <a:xfrm>
                  <a:off x="4979196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Obdélník 43"/>
                <p:cNvSpPr/>
                <p:nvPr/>
              </p:nvSpPr>
              <p:spPr>
                <a:xfrm>
                  <a:off x="4397562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Obdélník 44"/>
                <p:cNvSpPr/>
                <p:nvPr/>
              </p:nvSpPr>
              <p:spPr>
                <a:xfrm>
                  <a:off x="7318197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>
                  <a:off x="6736597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Obdélník 46"/>
                <p:cNvSpPr/>
                <p:nvPr/>
              </p:nvSpPr>
              <p:spPr>
                <a:xfrm>
                  <a:off x="8483267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Obdélník 47"/>
                <p:cNvSpPr/>
                <p:nvPr/>
              </p:nvSpPr>
              <p:spPr>
                <a:xfrm>
                  <a:off x="7905035" y="3626510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Obdélník 48"/>
                <p:cNvSpPr/>
                <p:nvPr/>
              </p:nvSpPr>
              <p:spPr>
                <a:xfrm>
                  <a:off x="5565800" y="421250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bdélník 49"/>
                <p:cNvSpPr/>
                <p:nvPr/>
              </p:nvSpPr>
              <p:spPr>
                <a:xfrm>
                  <a:off x="4974602" y="421250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Obdélník 50"/>
                <p:cNvSpPr/>
                <p:nvPr/>
              </p:nvSpPr>
              <p:spPr>
                <a:xfrm>
                  <a:off x="4392969" y="421250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Obdélník 51"/>
                <p:cNvSpPr/>
                <p:nvPr/>
              </p:nvSpPr>
              <p:spPr>
                <a:xfrm>
                  <a:off x="6756749" y="4813502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Obdélník 52"/>
                <p:cNvSpPr/>
                <p:nvPr/>
              </p:nvSpPr>
              <p:spPr>
                <a:xfrm>
                  <a:off x="5565800" y="480496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Obdélník 53"/>
                <p:cNvSpPr/>
                <p:nvPr/>
              </p:nvSpPr>
              <p:spPr>
                <a:xfrm>
                  <a:off x="4970008" y="480496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Obdélník 54"/>
                <p:cNvSpPr/>
                <p:nvPr/>
              </p:nvSpPr>
              <p:spPr>
                <a:xfrm>
                  <a:off x="4388375" y="4804969"/>
                  <a:ext cx="537798" cy="537799"/>
                </a:xfrm>
                <a:prstGeom prst="rect">
                  <a:avLst/>
                </a:prstGeom>
              </p:spPr>
              <p:style>
                <a:lnRef idx="1">
                  <a:schemeClr val="accent4"/>
                </a:lnRef>
                <a:fillRef idx="2">
                  <a:schemeClr val="accent4"/>
                </a:fillRef>
                <a:effectRef idx="1">
                  <a:schemeClr val="accent4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TextovéPole 56"/>
                <p:cNvSpPr txBox="1"/>
                <p:nvPr/>
              </p:nvSpPr>
              <p:spPr>
                <a:xfrm>
                  <a:off x="5121203" y="1294650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1.</a:t>
                  </a:r>
                  <a:endParaRPr lang="cs-CZ" sz="2800" dirty="0"/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5712401" y="2476077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3.</a:t>
                  </a:r>
                  <a:endParaRPr lang="cs-CZ" sz="2800" dirty="0"/>
                </a:p>
              </p:txBody>
            </p:sp>
            <p:sp>
              <p:nvSpPr>
                <p:cNvPr id="60" name="TextovéPole 59"/>
                <p:cNvSpPr txBox="1"/>
                <p:nvPr/>
              </p:nvSpPr>
              <p:spPr>
                <a:xfrm>
                  <a:off x="3950596" y="3058717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4.</a:t>
                  </a:r>
                  <a:endParaRPr lang="cs-CZ" sz="2800" dirty="0"/>
                </a:p>
              </p:txBody>
            </p:sp>
            <p:sp>
              <p:nvSpPr>
                <p:cNvPr id="61" name="TextovéPole 60"/>
                <p:cNvSpPr txBox="1"/>
                <p:nvPr/>
              </p:nvSpPr>
              <p:spPr>
                <a:xfrm>
                  <a:off x="3950594" y="3638883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5.</a:t>
                  </a:r>
                  <a:endParaRPr lang="cs-CZ" sz="2800" dirty="0"/>
                </a:p>
              </p:txBody>
            </p:sp>
            <p:sp>
              <p:nvSpPr>
                <p:cNvPr id="62" name="TextovéPole 61"/>
                <p:cNvSpPr txBox="1"/>
                <p:nvPr/>
              </p:nvSpPr>
              <p:spPr>
                <a:xfrm>
                  <a:off x="3950595" y="4237176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6.</a:t>
                  </a:r>
                  <a:endParaRPr lang="cs-CZ" sz="2800" dirty="0"/>
                </a:p>
              </p:txBody>
            </p:sp>
            <p:sp>
              <p:nvSpPr>
                <p:cNvPr id="63" name="TextovéPole 62"/>
                <p:cNvSpPr txBox="1"/>
                <p:nvPr/>
              </p:nvSpPr>
              <p:spPr>
                <a:xfrm>
                  <a:off x="3950593" y="4828287"/>
                  <a:ext cx="591198" cy="4884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dirty="0" smtClean="0"/>
                    <a:t>7.</a:t>
                  </a:r>
                  <a:endParaRPr lang="cs-CZ" sz="2800" dirty="0"/>
                </a:p>
              </p:txBody>
            </p:sp>
          </p:grpSp>
        </p:grpSp>
        <p:sp>
          <p:nvSpPr>
            <p:cNvPr id="69" name="Obdélník 68"/>
            <p:cNvSpPr/>
            <p:nvPr/>
          </p:nvSpPr>
          <p:spPr>
            <a:xfrm>
              <a:off x="9161666" y="1340210"/>
              <a:ext cx="537798" cy="53779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7986909" y="1340475"/>
              <a:ext cx="537798" cy="53779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8578230" y="1340210"/>
              <a:ext cx="537798" cy="53779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7403585" y="1340476"/>
              <a:ext cx="537798" cy="537799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409" y="1343689"/>
            <a:ext cx="371307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šnek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plakat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najezený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léčivá rostlina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normální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zvířecí ret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chraptět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087306" y="1584691"/>
            <a:ext cx="4453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    </a:t>
            </a:r>
            <a:r>
              <a:rPr lang="cs-CZ" sz="2800" dirty="0" smtClean="0">
                <a:solidFill>
                  <a:schemeClr val="bg1"/>
                </a:solidFill>
              </a:rPr>
              <a:t>L </a:t>
            </a:r>
            <a:r>
              <a:rPr lang="cs-CZ" sz="2800" dirty="0" smtClean="0"/>
              <a:t>    E     M    Ý     Ž     Ď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47241" y="2175430"/>
            <a:ext cx="421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     Z     L     Y     K     </a:t>
            </a:r>
            <a:r>
              <a:rPr lang="cs-CZ" sz="2800" dirty="0" smtClean="0">
                <a:solidFill>
                  <a:schemeClr val="bg1"/>
                </a:solidFill>
              </a:rPr>
              <a:t>A</a:t>
            </a:r>
            <a:r>
              <a:rPr lang="cs-CZ" sz="2800" dirty="0" smtClean="0"/>
              <a:t>    T</a:t>
            </a:r>
            <a:endParaRPr lang="cs-CZ" sz="28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716505" y="2745449"/>
            <a:ext cx="421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</a:t>
            </a:r>
            <a:r>
              <a:rPr lang="cs-CZ" sz="2800" dirty="0" smtClean="0"/>
              <a:t>     Y     T     Ý</a:t>
            </a:r>
            <a:endParaRPr lang="cs-CZ" sz="28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833305" y="3345061"/>
            <a:ext cx="421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B     Y     L      </a:t>
            </a:r>
            <a:r>
              <a:rPr lang="cs-CZ" sz="2800" dirty="0" smtClean="0">
                <a:solidFill>
                  <a:schemeClr val="bg1"/>
                </a:solidFill>
              </a:rPr>
              <a:t>I</a:t>
            </a:r>
            <a:r>
              <a:rPr lang="cs-CZ" sz="2800" dirty="0" smtClean="0"/>
              <a:t>     N    A</a:t>
            </a:r>
            <a:endParaRPr lang="cs-CZ" sz="28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39690" y="3962722"/>
            <a:ext cx="46179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    B     Y     </a:t>
            </a:r>
            <a:r>
              <a:rPr lang="cs-CZ" sz="2800" dirty="0" smtClean="0">
                <a:solidFill>
                  <a:schemeClr val="bg1"/>
                </a:solidFill>
              </a:rPr>
              <a:t>Č</a:t>
            </a:r>
            <a:r>
              <a:rPr lang="cs-CZ" sz="2800" dirty="0" smtClean="0"/>
              <a:t>    E      J     N     Ý</a:t>
            </a:r>
            <a:endParaRPr lang="cs-CZ" sz="28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939690" y="4535637"/>
            <a:ext cx="421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     Y     S      </a:t>
            </a:r>
            <a:r>
              <a:rPr lang="cs-CZ" sz="2800" dirty="0" smtClean="0">
                <a:solidFill>
                  <a:schemeClr val="bg1"/>
                </a:solidFill>
              </a:rPr>
              <a:t>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989753" y="5133805"/>
            <a:ext cx="3204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     Í     P     </a:t>
            </a:r>
            <a:r>
              <a:rPr lang="cs-CZ" sz="2800" dirty="0" smtClean="0">
                <a:solidFill>
                  <a:schemeClr val="bg1"/>
                </a:solidFill>
              </a:rPr>
              <a:t>A </a:t>
            </a:r>
            <a:r>
              <a:rPr lang="cs-CZ" sz="2800" dirty="0" smtClean="0"/>
              <a:t>    T</a:t>
            </a:r>
            <a:endParaRPr lang="cs-CZ" sz="2800" dirty="0"/>
          </a:p>
        </p:txBody>
      </p:sp>
      <p:grpSp>
        <p:nvGrpSpPr>
          <p:cNvPr id="82" name="Skupina 81"/>
          <p:cNvGrpSpPr/>
          <p:nvPr/>
        </p:nvGrpSpPr>
        <p:grpSpPr>
          <a:xfrm>
            <a:off x="587408" y="5046740"/>
            <a:ext cx="1569549" cy="1925242"/>
            <a:chOff x="467544" y="4769718"/>
            <a:chExt cx="1569549" cy="1925242"/>
          </a:xfrm>
        </p:grpSpPr>
        <p:sp>
          <p:nvSpPr>
            <p:cNvPr id="83" name="Ovál 82"/>
            <p:cNvSpPr/>
            <p:nvPr/>
          </p:nvSpPr>
          <p:spPr>
            <a:xfrm>
              <a:off x="467544" y="4769718"/>
              <a:ext cx="1569549" cy="1569549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586033" y="4832912"/>
              <a:ext cx="1137518" cy="186204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11500" b="1" dirty="0" smtClean="0">
                  <a:ln w="19050">
                    <a:solidFill>
                      <a:schemeClr val="tx2">
                        <a:tint val="1000"/>
                      </a:schemeClr>
                    </a:solidFill>
                    <a:prstDash val="solid"/>
                  </a:ln>
                  <a:solidFill>
                    <a:srgbClr val="7030A0"/>
                  </a:solidFill>
                  <a:effectLst>
                    <a:outerShdw blurRad="50000" dist="50800" dir="7500000" algn="tl">
                      <a:srgbClr val="000000">
                        <a:shade val="5000"/>
                        <a:alpha val="35000"/>
                      </a:srgbClr>
                    </a:outerShdw>
                  </a:effectLst>
                  <a:latin typeface="Traditional Arabic" pitchFamily="18" charset="-78"/>
                  <a:cs typeface="Traditional Arabic" pitchFamily="18" charset="-78"/>
                </a:rPr>
                <a:t> i</a:t>
              </a:r>
              <a:endParaRPr lang="cs-CZ" sz="115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aditional Arabic" pitchFamily="18" charset="-78"/>
                <a:cs typeface="Traditional Arabic" pitchFamily="18" charset="-78"/>
              </a:endParaRPr>
            </a:p>
          </p:txBody>
        </p:sp>
      </p:grpSp>
      <p:sp>
        <p:nvSpPr>
          <p:cNvPr id="85" name="TextovéPole 84"/>
          <p:cNvSpPr txBox="1"/>
          <p:nvPr/>
        </p:nvSpPr>
        <p:spPr>
          <a:xfrm>
            <a:off x="4065418" y="6062292"/>
            <a:ext cx="1937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TAJENKA:</a:t>
            </a:r>
            <a:endParaRPr lang="cs-CZ" sz="2800" dirty="0"/>
          </a:p>
        </p:txBody>
      </p:sp>
      <p:sp>
        <p:nvSpPr>
          <p:cNvPr id="86" name="Obdélník 85"/>
          <p:cNvSpPr/>
          <p:nvPr/>
        </p:nvSpPr>
        <p:spPr>
          <a:xfrm>
            <a:off x="5579660" y="6031514"/>
            <a:ext cx="16001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LASIČKA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419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68" grpId="0"/>
      <p:bldP spid="76" grpId="0"/>
      <p:bldP spid="77" grpId="0"/>
      <p:bldP spid="78" grpId="0"/>
      <p:bldP spid="79" grpId="0"/>
      <p:bldP spid="80" grpId="0"/>
      <p:bldP spid="81" grpId="0"/>
      <p:bldP spid="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 slova opačného významu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929937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nízký	-		   černá  -	</a:t>
            </a:r>
            <a:r>
              <a:rPr lang="cs-CZ" sz="2800" dirty="0"/>
              <a:t> </a:t>
            </a:r>
            <a:r>
              <a:rPr lang="cs-CZ" sz="2800" dirty="0" smtClean="0"/>
              <a:t>             daleko  -</a:t>
            </a:r>
          </a:p>
          <a:p>
            <a:pPr marL="0" indent="0">
              <a:buNone/>
            </a:pPr>
            <a:r>
              <a:rPr lang="cs-CZ" sz="2800" dirty="0" smtClean="0"/>
              <a:t>vchod	  -	       	   slabá  -</a:t>
            </a:r>
            <a:r>
              <a:rPr lang="cs-CZ" sz="2800" dirty="0"/>
              <a:t>	</a:t>
            </a:r>
            <a:r>
              <a:rPr lang="cs-CZ" sz="2800" dirty="0" smtClean="0"/>
              <a:t>              vařený  -</a:t>
            </a:r>
          </a:p>
          <a:p>
            <a:pPr marL="0" indent="0">
              <a:buNone/>
            </a:pPr>
            <a:r>
              <a:rPr lang="cs-CZ" sz="2800" dirty="0" smtClean="0"/>
              <a:t>prohra  -		   méně  -	</a:t>
            </a:r>
            <a:r>
              <a:rPr lang="cs-CZ" sz="2800" dirty="0"/>
              <a:t> </a:t>
            </a:r>
            <a:r>
              <a:rPr lang="cs-CZ" sz="2800" dirty="0" smtClean="0"/>
              <a:t>             poražený  -</a:t>
            </a:r>
          </a:p>
          <a:p>
            <a:pPr marL="0" indent="0">
              <a:buNone/>
            </a:pPr>
            <a:r>
              <a:rPr lang="cs-CZ" sz="2800" dirty="0" smtClean="0"/>
              <a:t>tykat	-		   bezvětří  -	              neexistovat  -</a:t>
            </a:r>
          </a:p>
          <a:p>
            <a:pPr marL="0" indent="0">
              <a:buNone/>
            </a:pPr>
            <a:r>
              <a:rPr lang="cs-CZ" sz="2800" dirty="0" smtClean="0"/>
              <a:t>				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882" y="141277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vysoký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92787" y="1954933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východ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55748" y="243261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výhra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7616" y="295583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vykat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8191" y="142849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bílá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21848" y="193599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silná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21848" y="243261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více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85213" y="295583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vítr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14443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blízko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90867" y="1954933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syrový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75848" y="245921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vítěz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84383" y="295583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být</a:t>
            </a:r>
            <a:endParaRPr lang="cs-CZ" sz="2800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2860939" y="3626185"/>
            <a:ext cx="4254710" cy="3230850"/>
            <a:chOff x="2860939" y="3626185"/>
            <a:chExt cx="4254710" cy="3230850"/>
          </a:xfrm>
        </p:grpSpPr>
        <p:grpSp>
          <p:nvGrpSpPr>
            <p:cNvPr id="32" name="Skupina 31"/>
            <p:cNvGrpSpPr/>
            <p:nvPr/>
          </p:nvGrpSpPr>
          <p:grpSpPr>
            <a:xfrm>
              <a:off x="2860939" y="3626185"/>
              <a:ext cx="3251110" cy="3230850"/>
              <a:chOff x="2555776" y="3479050"/>
              <a:chExt cx="3251110" cy="3230850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2555776" y="3479050"/>
                <a:ext cx="3251110" cy="3230850"/>
                <a:chOff x="2555776" y="3479050"/>
                <a:chExt cx="3251110" cy="3230850"/>
              </a:xfrm>
              <a:solidFill>
                <a:srgbClr val="FFC000"/>
              </a:solidFill>
            </p:grpSpPr>
            <p:sp>
              <p:nvSpPr>
                <p:cNvPr id="17" name="Rovnoramenný trojúhelník 16"/>
                <p:cNvSpPr/>
                <p:nvPr/>
              </p:nvSpPr>
              <p:spPr>
                <a:xfrm>
                  <a:off x="3900095" y="3479050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18" name="Rovnoramenný trojúhelník 17"/>
                <p:cNvSpPr/>
                <p:nvPr/>
              </p:nvSpPr>
              <p:spPr>
                <a:xfrm rot="1395862">
                  <a:off x="4372562" y="3633915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19" name="Rovnoramenný trojúhelník 18"/>
                <p:cNvSpPr/>
                <p:nvPr/>
              </p:nvSpPr>
              <p:spPr>
                <a:xfrm rot="3216991">
                  <a:off x="4574917" y="4001738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0" name="Rovnoramenný trojúhelník 19"/>
                <p:cNvSpPr/>
                <p:nvPr/>
              </p:nvSpPr>
              <p:spPr>
                <a:xfrm rot="5189430">
                  <a:off x="4699290" y="4319915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1" name="Rovnoramenný trojúhelník 20"/>
                <p:cNvSpPr/>
                <p:nvPr/>
              </p:nvSpPr>
              <p:spPr>
                <a:xfrm rot="20406437">
                  <a:off x="3382609" y="3605571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2" name="Rovnoramenný trojúhelník 21"/>
                <p:cNvSpPr/>
                <p:nvPr/>
              </p:nvSpPr>
              <p:spPr>
                <a:xfrm rot="18493198">
                  <a:off x="3060061" y="3929636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3" name="Rovnoramenný trojúhelník 22"/>
                <p:cNvSpPr/>
                <p:nvPr/>
              </p:nvSpPr>
              <p:spPr>
                <a:xfrm rot="16200000">
                  <a:off x="2943687" y="4371628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4" name="Rovnoramenný trojúhelník 23"/>
                <p:cNvSpPr/>
                <p:nvPr/>
              </p:nvSpPr>
              <p:spPr>
                <a:xfrm rot="6671593">
                  <a:off x="4759101" y="4764033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5" name="Rovnoramenný trojúhelník 24"/>
                <p:cNvSpPr/>
                <p:nvPr/>
              </p:nvSpPr>
              <p:spPr>
                <a:xfrm rot="8105939">
                  <a:off x="4489750" y="5084193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6" name="Rovnoramenný trojúhelník 25"/>
                <p:cNvSpPr/>
                <p:nvPr/>
              </p:nvSpPr>
              <p:spPr>
                <a:xfrm rot="14319423">
                  <a:off x="3044936" y="4880590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7" name="Rovnoramenný trojúhelník 26"/>
                <p:cNvSpPr/>
                <p:nvPr/>
              </p:nvSpPr>
              <p:spPr>
                <a:xfrm rot="9792459">
                  <a:off x="4061091" y="5263351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  <p:sp>
              <p:nvSpPr>
                <p:cNvPr id="28" name="Rovnoramenný trojúhelník 27"/>
                <p:cNvSpPr/>
                <p:nvPr/>
              </p:nvSpPr>
              <p:spPr>
                <a:xfrm rot="12183743">
                  <a:off x="3498642" y="5274204"/>
                  <a:ext cx="659873" cy="1435696"/>
                </a:xfrm>
                <a:prstGeom prst="triangle">
                  <a:avLst/>
                </a:prstGeom>
                <a:grpFill/>
                <a:ln>
                  <a:noFill/>
                </a:ln>
              </p:spPr>
              <p:style>
                <a:lnRef idx="0">
                  <a:schemeClr val="accent2"/>
                </a:lnRef>
                <a:fillRef idx="3">
                  <a:schemeClr val="accent2"/>
                </a:fillRef>
                <a:effectRef idx="3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ln>
                      <a:solidFill>
                        <a:srgbClr val="FFFF00"/>
                      </a:solidFill>
                    </a:ln>
                    <a:solidFill>
                      <a:srgbClr val="FFFF00"/>
                    </a:solidFill>
                  </a:endParaRPr>
                </a:p>
              </p:txBody>
            </p:sp>
          </p:grpSp>
          <p:sp>
            <p:nvSpPr>
              <p:cNvPr id="16" name="Ovál 15"/>
              <p:cNvSpPr/>
              <p:nvPr/>
            </p:nvSpPr>
            <p:spPr>
              <a:xfrm>
                <a:off x="3585486" y="4497956"/>
                <a:ext cx="1287209" cy="1287209"/>
              </a:xfrm>
              <a:prstGeom prst="ellipse">
                <a:avLst/>
              </a:prstGeom>
              <a:solidFill>
                <a:srgbClr val="FFC000"/>
              </a:solidFill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3" name="TextovéPole 32"/>
            <p:cNvSpPr txBox="1"/>
            <p:nvPr/>
          </p:nvSpPr>
          <p:spPr>
            <a:xfrm>
              <a:off x="3947297" y="4965877"/>
              <a:ext cx="31683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OTOČ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857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20108" y="1196329"/>
            <a:ext cx="5934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3484" y="1254523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24059" y="1247228"/>
            <a:ext cx="511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4038" y="1214431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452319" y="1237005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219" y="2496957"/>
            <a:ext cx="777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být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4925" y="2496957"/>
            <a:ext cx="777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byt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1792" y="2514160"/>
            <a:ext cx="777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býk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85103" y="2559951"/>
            <a:ext cx="854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mýt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93928" y="2574501"/>
            <a:ext cx="1006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42679" y="2554920"/>
            <a:ext cx="766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26643" y="2554919"/>
            <a:ext cx="899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pysk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90067" y="2554918"/>
            <a:ext cx="5533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pyl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22836" y="2543520"/>
            <a:ext cx="6038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pýr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24059" y="2592436"/>
            <a:ext cx="92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syn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24059" y="2161249"/>
            <a:ext cx="92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sýr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39322" y="2158855"/>
            <a:ext cx="797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39322" y="2598825"/>
            <a:ext cx="797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výr</a:t>
            </a:r>
            <a:endParaRPr lang="cs-CZ" sz="2400" dirty="0"/>
          </a:p>
        </p:txBody>
      </p:sp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28524" y="121219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jednoslabičné slovo s y/ý po VS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542287" y="2060671"/>
            <a:ext cx="365276" cy="3688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169486" y="2081547"/>
            <a:ext cx="393069" cy="369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30334" y="2060059"/>
            <a:ext cx="0" cy="3789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3944005" y="2186060"/>
            <a:ext cx="365276" cy="3688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632582" y="2186060"/>
            <a:ext cx="393069" cy="369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484316" y="2164572"/>
            <a:ext cx="0" cy="3789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7246208" y="2119659"/>
            <a:ext cx="365276" cy="3688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046386" y="2119659"/>
            <a:ext cx="393069" cy="369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847620" y="2098171"/>
            <a:ext cx="0" cy="3789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408507" y="2598825"/>
            <a:ext cx="6600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408505" y="3036166"/>
            <a:ext cx="6600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749881" y="2592436"/>
            <a:ext cx="6600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749880" y="3022036"/>
            <a:ext cx="6600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676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Vyškrtni slova, která nepatří do řady a vysvětli proč?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315242"/>
            <a:ext cx="8640960" cy="4129982"/>
          </a:xfrm>
        </p:spPr>
        <p:txBody>
          <a:bodyPr>
            <a:normAutofit/>
          </a:bodyPr>
          <a:lstStyle/>
          <a:p>
            <a:r>
              <a:rPr lang="cs-CZ" sz="2600" dirty="0" smtClean="0"/>
              <a:t>lyže, pytel, vzlykat, plyš, pelyněk, myslit</a:t>
            </a:r>
          </a:p>
          <a:p>
            <a:endParaRPr lang="cs-CZ" sz="2600" dirty="0" smtClean="0"/>
          </a:p>
          <a:p>
            <a:r>
              <a:rPr lang="cs-CZ" sz="2600" dirty="0" smtClean="0"/>
              <a:t>nábytek, lýko, dobytek, býk, kopyto, bylina</a:t>
            </a:r>
          </a:p>
          <a:p>
            <a:endParaRPr lang="cs-CZ" sz="2600" dirty="0" smtClean="0"/>
          </a:p>
          <a:p>
            <a:r>
              <a:rPr lang="cs-CZ" sz="2600" dirty="0" smtClean="0"/>
              <a:t>pysk, netopýr, pyl, blýskat se, třpytit se, fyzika</a:t>
            </a:r>
          </a:p>
          <a:p>
            <a:endParaRPr lang="cs-CZ" sz="2600" dirty="0" smtClean="0"/>
          </a:p>
          <a:p>
            <a:r>
              <a:rPr lang="cs-CZ" sz="2600" dirty="0" smtClean="0"/>
              <a:t>bystrý, hmyz, mýlit se, lýtko, myš, hlemýžď</a:t>
            </a:r>
            <a:endParaRPr lang="cs-CZ" sz="26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971600" y="1380318"/>
            <a:ext cx="1008112" cy="432048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8024" y="1380318"/>
            <a:ext cx="1008112" cy="432048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211960" y="2302476"/>
            <a:ext cx="1152128" cy="493769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11660" y="2302476"/>
            <a:ext cx="936104" cy="468020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89432" y="3258760"/>
            <a:ext cx="1322528" cy="504056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516488" y="3202623"/>
            <a:ext cx="1152128" cy="493769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288075" y="4221086"/>
            <a:ext cx="999728" cy="493769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33934" y="4221083"/>
            <a:ext cx="1152128" cy="493769"/>
          </a:xfrm>
          <a:prstGeom prst="line">
            <a:avLst/>
          </a:prstGeom>
          <a:ln w="38100">
            <a:solidFill>
              <a:srgbClr val="FF37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Skupina 43"/>
          <p:cNvGrpSpPr/>
          <p:nvPr/>
        </p:nvGrpSpPr>
        <p:grpSpPr>
          <a:xfrm>
            <a:off x="2394257" y="1764612"/>
            <a:ext cx="461456" cy="288032"/>
            <a:chOff x="3131840" y="5085184"/>
            <a:chExt cx="418856" cy="288032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3131840" y="5085184"/>
              <a:ext cx="0" cy="288032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se šipkou 42"/>
            <p:cNvCxnSpPr/>
            <p:nvPr/>
          </p:nvCxnSpPr>
          <p:spPr>
            <a:xfrm>
              <a:off x="3131840" y="5373216"/>
              <a:ext cx="418856" cy="0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ovéPole 44"/>
          <p:cNvSpPr txBox="1"/>
          <p:nvPr/>
        </p:nvSpPr>
        <p:spPr>
          <a:xfrm>
            <a:off x="2889432" y="1812366"/>
            <a:ext cx="6254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o</a:t>
            </a:r>
            <a:r>
              <a:rPr lang="cs-CZ" sz="2400" b="1" dirty="0" smtClean="0">
                <a:solidFill>
                  <a:schemeClr val="accent1"/>
                </a:solidFill>
              </a:rPr>
              <a:t>statní slova jsou vyjmenovaná slova po L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173364" y="2769197"/>
            <a:ext cx="6119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ostatní slova jsou vyjmenovaná slova po B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497282" y="3753591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ostatní </a:t>
            </a:r>
            <a:r>
              <a:rPr lang="cs-CZ" sz="2400" b="1" dirty="0">
                <a:solidFill>
                  <a:schemeClr val="accent1"/>
                </a:solidFill>
              </a:rPr>
              <a:t>slova jsou vyjmenovaná slova po </a:t>
            </a:r>
            <a:r>
              <a:rPr lang="cs-CZ" sz="2400" b="1" dirty="0" smtClean="0">
                <a:solidFill>
                  <a:schemeClr val="accent1"/>
                </a:solidFill>
              </a:rPr>
              <a:t> P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924200" y="4702359"/>
            <a:ext cx="7740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ostatní </a:t>
            </a:r>
            <a:r>
              <a:rPr lang="cs-CZ" sz="2400" b="1" dirty="0">
                <a:solidFill>
                  <a:schemeClr val="accent1"/>
                </a:solidFill>
              </a:rPr>
              <a:t>slova jsou vyjmenovaná slova </a:t>
            </a:r>
            <a:r>
              <a:rPr lang="cs-CZ" sz="2400" b="1" dirty="0" smtClean="0">
                <a:solidFill>
                  <a:schemeClr val="accent1"/>
                </a:solidFill>
              </a:rPr>
              <a:t>po M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1986308" y="3696392"/>
            <a:ext cx="461456" cy="288032"/>
            <a:chOff x="3131840" y="5085184"/>
            <a:chExt cx="418856" cy="288032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3131840" y="5085184"/>
              <a:ext cx="0" cy="288032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se šipkou 50"/>
            <p:cNvCxnSpPr/>
            <p:nvPr/>
          </p:nvCxnSpPr>
          <p:spPr>
            <a:xfrm>
              <a:off x="3131840" y="5373216"/>
              <a:ext cx="418856" cy="0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>
            <a:off x="2681926" y="2763433"/>
            <a:ext cx="461456" cy="288032"/>
            <a:chOff x="3131840" y="5085184"/>
            <a:chExt cx="418856" cy="288032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3131840" y="5085184"/>
              <a:ext cx="0" cy="288032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>
              <a:off x="3131840" y="5373216"/>
              <a:ext cx="418856" cy="0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2462744" y="4645160"/>
            <a:ext cx="461456" cy="288032"/>
            <a:chOff x="3131840" y="5085184"/>
            <a:chExt cx="418856" cy="288032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3131840" y="5085184"/>
              <a:ext cx="0" cy="288032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se šipkou 56"/>
            <p:cNvCxnSpPr/>
            <p:nvPr/>
          </p:nvCxnSpPr>
          <p:spPr>
            <a:xfrm>
              <a:off x="3131840" y="5373216"/>
              <a:ext cx="418856" cy="0"/>
            </a:xfrm>
            <a:prstGeom prst="straightConnector1">
              <a:avLst/>
            </a:prstGeom>
            <a:ln w="3810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Skupina 59"/>
          <p:cNvGrpSpPr/>
          <p:nvPr/>
        </p:nvGrpSpPr>
        <p:grpSpPr>
          <a:xfrm>
            <a:off x="2520880" y="5714571"/>
            <a:ext cx="1635593" cy="720080"/>
            <a:chOff x="3760793" y="5714571"/>
            <a:chExt cx="1635593" cy="720080"/>
          </a:xfrm>
        </p:grpSpPr>
        <p:sp>
          <p:nvSpPr>
            <p:cNvPr id="59" name="Zaoblený obdélník 58"/>
            <p:cNvSpPr/>
            <p:nvPr/>
          </p:nvSpPr>
          <p:spPr>
            <a:xfrm>
              <a:off x="3760793" y="5714571"/>
              <a:ext cx="1574746" cy="720080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812210" y="5813001"/>
              <a:ext cx="1584176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OPRAVA</a:t>
              </a:r>
              <a:endPara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4851007" y="5714571"/>
            <a:ext cx="1714206" cy="720080"/>
            <a:chOff x="4441970" y="5714571"/>
            <a:chExt cx="1714206" cy="720080"/>
          </a:xfrm>
        </p:grpSpPr>
        <p:sp>
          <p:nvSpPr>
            <p:cNvPr id="61" name="Zaoblený obdélník 60"/>
            <p:cNvSpPr/>
            <p:nvPr/>
          </p:nvSpPr>
          <p:spPr>
            <a:xfrm>
              <a:off x="4441970" y="5714571"/>
              <a:ext cx="1574746" cy="72008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572000" y="5819036"/>
              <a:ext cx="1584176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ROZDÍL</a:t>
              </a:r>
              <a:endPara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18946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-16227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vět vhodná slova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62979" y="964501"/>
            <a:ext cx="5076632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rgbClr val="C41A4B"/>
                </a:solidFill>
              </a:rPr>
              <a:t>Jehla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C41A4B"/>
                </a:solidFill>
              </a:rPr>
              <a:t> </a:t>
            </a:r>
            <a:r>
              <a:rPr lang="cs-CZ" sz="2600" dirty="0" smtClean="0">
                <a:solidFill>
                  <a:srgbClr val="C41A4B"/>
                </a:solidFill>
              </a:rPr>
              <a:t>           čaj.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C41A4B"/>
                </a:solidFill>
              </a:rPr>
              <a:t> </a:t>
            </a:r>
            <a:r>
              <a:rPr lang="cs-CZ" sz="2600" dirty="0" smtClean="0">
                <a:solidFill>
                  <a:srgbClr val="C41A4B"/>
                </a:solidFill>
              </a:rPr>
              <a:t>                není  had.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41A4B"/>
                </a:solidFill>
              </a:rPr>
              <a:t> Poranil si svou  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41A4B"/>
                </a:solidFill>
              </a:rPr>
              <a:t> Včely sbírají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C41A4B"/>
                </a:solidFill>
              </a:rPr>
              <a:t> </a:t>
            </a:r>
            <a:r>
              <a:rPr lang="cs-CZ" sz="2600" dirty="0" smtClean="0">
                <a:solidFill>
                  <a:srgbClr val="C41A4B"/>
                </a:solidFill>
              </a:rPr>
              <a:t>              tu krabičku?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41A4B"/>
                </a:solidFill>
              </a:rPr>
              <a:t> Jirka si hraje na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C41A4B"/>
                </a:solidFill>
              </a:rPr>
              <a:t> </a:t>
            </a:r>
            <a:r>
              <a:rPr lang="cs-CZ" sz="2600" dirty="0" smtClean="0">
                <a:solidFill>
                  <a:srgbClr val="C41A4B"/>
                </a:solidFill>
              </a:rPr>
              <a:t>               předchází pád.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C41A4B"/>
                </a:solidFill>
              </a:rPr>
              <a:t>Poranil se na                 .</a:t>
            </a:r>
            <a:endParaRPr lang="cs-CZ" sz="2600" dirty="0">
              <a:solidFill>
                <a:srgbClr val="C41A4B"/>
              </a:solidFill>
            </a:endParaRPr>
          </a:p>
        </p:txBody>
      </p:sp>
      <p:sp>
        <p:nvSpPr>
          <p:cNvPr id="22" name="Zástupný symbol pro obsah 21"/>
          <p:cNvSpPr>
            <a:spLocks noGrp="1"/>
          </p:cNvSpPr>
          <p:nvPr>
            <p:ph sz="quarter" idx="4"/>
          </p:nvPr>
        </p:nvSpPr>
        <p:spPr>
          <a:xfrm>
            <a:off x="4811194" y="1187818"/>
            <a:ext cx="4680520" cy="47703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                nádobí.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Auta se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Babička je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Lidé se často 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Chci             nové kolo.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Jdeme s vámi i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Při písemce se musí  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0070C0"/>
                </a:solidFill>
              </a:rPr>
              <a:t> </a:t>
            </a:r>
            <a:r>
              <a:rPr lang="cs-CZ" sz="2600" dirty="0" smtClean="0">
                <a:solidFill>
                  <a:srgbClr val="0070C0"/>
                </a:solidFill>
              </a:rPr>
              <a:t>                      je pěkné město.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70C0"/>
                </a:solidFill>
              </a:rPr>
              <a:t>Půjč            knihu.</a:t>
            </a:r>
            <a:endParaRPr lang="cs-CZ" sz="2600" dirty="0">
              <a:solidFill>
                <a:srgbClr val="0070C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0734" y="1406562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303653" y="1856680"/>
            <a:ext cx="730894" cy="334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8766" y="2321662"/>
            <a:ext cx="12078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347193" y="2796129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52415" y="3270305"/>
            <a:ext cx="81938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0949" y="3732233"/>
            <a:ext cx="11187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68891" y="4236289"/>
            <a:ext cx="89894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29944" y="4668337"/>
            <a:ext cx="12241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499992" y="980728"/>
            <a:ext cx="0" cy="5877272"/>
          </a:xfrm>
          <a:prstGeom prst="line">
            <a:avLst/>
          </a:prstGeom>
          <a:ln w="76200">
            <a:solidFill>
              <a:srgbClr val="11B19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932040" y="1620176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940152" y="2068507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281431" y="2543668"/>
            <a:ext cx="1149239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981502" y="5172393"/>
            <a:ext cx="12241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856051" y="3996461"/>
            <a:ext cx="68407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574317" y="3488433"/>
            <a:ext cx="792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660232" y="2996952"/>
            <a:ext cx="111043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4824028" y="4901451"/>
            <a:ext cx="1692188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2572993" y="5158558"/>
            <a:ext cx="1790478" cy="1726469"/>
            <a:chOff x="2572993" y="5158558"/>
            <a:chExt cx="1790478" cy="1726469"/>
          </a:xfrm>
        </p:grpSpPr>
        <p:grpSp>
          <p:nvGrpSpPr>
            <p:cNvPr id="11" name="Skupina 10"/>
            <p:cNvGrpSpPr/>
            <p:nvPr/>
          </p:nvGrpSpPr>
          <p:grpSpPr>
            <a:xfrm>
              <a:off x="2572993" y="5158558"/>
              <a:ext cx="1790478" cy="1726469"/>
              <a:chOff x="1168749" y="5375381"/>
              <a:chExt cx="2089986" cy="1965592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1168749" y="5375381"/>
                <a:ext cx="2089986" cy="1965592"/>
                <a:chOff x="2346075" y="5264570"/>
                <a:chExt cx="2089986" cy="1965592"/>
              </a:xfrm>
              <a:solidFill>
                <a:srgbClr val="C41A4B"/>
              </a:solidFill>
            </p:grpSpPr>
            <p:sp>
              <p:nvSpPr>
                <p:cNvPr id="28" name="Ovál 27"/>
                <p:cNvSpPr/>
                <p:nvPr/>
              </p:nvSpPr>
              <p:spPr>
                <a:xfrm rot="2662498">
                  <a:off x="3585259" y="5419310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vál 28"/>
                <p:cNvSpPr/>
                <p:nvPr/>
              </p:nvSpPr>
              <p:spPr>
                <a:xfrm>
                  <a:off x="3117108" y="5264570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vál 29"/>
                <p:cNvSpPr/>
                <p:nvPr/>
              </p:nvSpPr>
              <p:spPr>
                <a:xfrm rot="18572147">
                  <a:off x="2673922" y="5428487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vál 32"/>
                <p:cNvSpPr/>
                <p:nvPr/>
              </p:nvSpPr>
              <p:spPr>
                <a:xfrm rot="5189138">
                  <a:off x="3628924" y="5784471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vál 34"/>
                <p:cNvSpPr/>
                <p:nvPr/>
              </p:nvSpPr>
              <p:spPr>
                <a:xfrm rot="8321862">
                  <a:off x="3383868" y="6128983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vál 37"/>
                <p:cNvSpPr/>
                <p:nvPr/>
              </p:nvSpPr>
              <p:spPr>
                <a:xfrm rot="15157052">
                  <a:off x="2619692" y="5920088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vál 38"/>
                <p:cNvSpPr/>
                <p:nvPr/>
              </p:nvSpPr>
              <p:spPr>
                <a:xfrm rot="11250459">
                  <a:off x="2954769" y="6149408"/>
                  <a:ext cx="533519" cy="1080754"/>
                </a:xfrm>
                <a:prstGeom prst="ellipse">
                  <a:avLst/>
                </a:prstGeom>
                <a:grpFill/>
                <a:ln>
                  <a:solidFill>
                    <a:srgbClr val="9F153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4" name="Ovál 3"/>
              <p:cNvSpPr/>
              <p:nvPr/>
            </p:nvSpPr>
            <p:spPr>
              <a:xfrm>
                <a:off x="1886272" y="6070498"/>
                <a:ext cx="648072" cy="648072"/>
              </a:xfrm>
              <a:prstGeom prst="ellipse">
                <a:avLst/>
              </a:prstGeom>
              <a:solidFill>
                <a:srgbClr val="FFFF66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TextovéPole 19"/>
            <p:cNvSpPr txBox="1"/>
            <p:nvPr/>
          </p:nvSpPr>
          <p:spPr>
            <a:xfrm>
              <a:off x="3247490" y="5684562"/>
              <a:ext cx="56066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endPara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574317" y="5373216"/>
            <a:ext cx="3462326" cy="1425191"/>
            <a:chOff x="5574317" y="5373216"/>
            <a:chExt cx="3462326" cy="1425191"/>
          </a:xfrm>
        </p:grpSpPr>
        <p:grpSp>
          <p:nvGrpSpPr>
            <p:cNvPr id="17" name="Skupina 16"/>
            <p:cNvGrpSpPr/>
            <p:nvPr/>
          </p:nvGrpSpPr>
          <p:grpSpPr>
            <a:xfrm>
              <a:off x="5574317" y="5373216"/>
              <a:ext cx="3287541" cy="1425191"/>
              <a:chOff x="5574317" y="5373216"/>
              <a:chExt cx="3287541" cy="1425191"/>
            </a:xfrm>
          </p:grpSpPr>
          <p:cxnSp>
            <p:nvCxnSpPr>
              <p:cNvPr id="40" name="Přímá spojnice 39"/>
              <p:cNvCxnSpPr/>
              <p:nvPr/>
            </p:nvCxnSpPr>
            <p:spPr>
              <a:xfrm>
                <a:off x="5574317" y="5373216"/>
                <a:ext cx="72587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Slza 12"/>
              <p:cNvSpPr/>
              <p:nvPr/>
            </p:nvSpPr>
            <p:spPr>
              <a:xfrm rot="20578956">
                <a:off x="7678718" y="5666004"/>
                <a:ext cx="1183140" cy="1132403"/>
              </a:xfrm>
              <a:prstGeom prst="teardrop">
                <a:avLst>
                  <a:gd name="adj" fmla="val 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Slza 40"/>
              <p:cNvSpPr/>
              <p:nvPr/>
            </p:nvSpPr>
            <p:spPr>
              <a:xfrm rot="20578956">
                <a:off x="7144073" y="6326588"/>
                <a:ext cx="438309" cy="419513"/>
              </a:xfrm>
              <a:prstGeom prst="teardrop">
                <a:avLst>
                  <a:gd name="adj" fmla="val 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Měsíc 14"/>
              <p:cNvSpPr/>
              <p:nvPr/>
            </p:nvSpPr>
            <p:spPr>
              <a:xfrm rot="860538">
                <a:off x="7792228" y="5634969"/>
                <a:ext cx="579704" cy="1073155"/>
              </a:xfrm>
              <a:prstGeom prst="moon">
                <a:avLst>
                  <a:gd name="adj" fmla="val 2109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Měsíc 42"/>
              <p:cNvSpPr/>
              <p:nvPr/>
            </p:nvSpPr>
            <p:spPr>
              <a:xfrm rot="860538">
                <a:off x="7190339" y="6377914"/>
                <a:ext cx="118888" cy="298194"/>
              </a:xfrm>
              <a:prstGeom prst="moon">
                <a:avLst>
                  <a:gd name="adj" fmla="val 21090"/>
                </a:avLst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1" name="TextovéPole 20"/>
            <p:cNvSpPr txBox="1"/>
            <p:nvPr/>
          </p:nvSpPr>
          <p:spPr>
            <a:xfrm>
              <a:off x="7970087" y="5851564"/>
              <a:ext cx="10665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</a:t>
              </a:r>
              <a:endPara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1034547" y="914119"/>
            <a:ext cx="154166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píchá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61134" y="1425792"/>
            <a:ext cx="6096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Pít 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03085" y="1870625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Slepýš 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-172144" y="6679411"/>
            <a:ext cx="1066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469029" y="2329572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pýchu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64060" y="2811324"/>
            <a:ext cx="8077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pyl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8766" y="3303767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Slepíš </a:t>
            </a:r>
            <a:endParaRPr lang="cs-CZ" sz="2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37456" y="7289011"/>
            <a:ext cx="1066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468892" y="3791786"/>
            <a:ext cx="9879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písku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18766" y="4245550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Pýcha 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60292" y="4737042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pysku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932040" y="1160340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Umyj 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013041" y="1624403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míjí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82875" y="2068507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milá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704110" y="2565102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mýlí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603927" y="3024083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mít</a:t>
            </a:r>
            <a:endParaRPr lang="cs-CZ" sz="2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811030" y="3559180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my</a:t>
            </a:r>
            <a:endParaRPr lang="cs-CZ" sz="26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570811" y="3996461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myslet</a:t>
            </a:r>
            <a:endParaRPr lang="cs-CZ" sz="26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076741" y="4448389"/>
            <a:ext cx="177930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Litomyšl 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593676" y="4940832"/>
            <a:ext cx="1066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mi</a:t>
            </a:r>
            <a:endParaRPr lang="cs-CZ" sz="2600" dirty="0"/>
          </a:p>
        </p:txBody>
      </p:sp>
      <p:cxnSp>
        <p:nvCxnSpPr>
          <p:cNvPr id="65" name="Přímá spojnice 64"/>
          <p:cNvCxnSpPr/>
          <p:nvPr/>
        </p:nvCxnSpPr>
        <p:spPr>
          <a:xfrm>
            <a:off x="7562112" y="4448389"/>
            <a:ext cx="107525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78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093027"/>
            <a:ext cx="5256584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Vypravili jsme se na                 horu.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Na rybníku plave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Koupím nové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Při bouřce se      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00B050"/>
                </a:solidFill>
              </a:rPr>
              <a:t> </a:t>
            </a:r>
            <a:r>
              <a:rPr lang="cs-CZ" sz="2600" dirty="0" smtClean="0">
                <a:solidFill>
                  <a:srgbClr val="00B050"/>
                </a:solidFill>
              </a:rPr>
              <a:t>               má mnoho oříšků.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Kočka se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Kačka                </a:t>
            </a:r>
            <a:r>
              <a:rPr lang="cs-CZ" sz="2600" dirty="0" err="1" smtClean="0">
                <a:solidFill>
                  <a:srgbClr val="00B050"/>
                </a:solidFill>
              </a:rPr>
              <a:t>nanuka</a:t>
            </a:r>
            <a:r>
              <a:rPr lang="cs-CZ" sz="2600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00B050"/>
                </a:solidFill>
              </a:rPr>
              <a:t> </a:t>
            </a:r>
            <a:r>
              <a:rPr lang="cs-CZ" sz="2600" dirty="0" smtClean="0">
                <a:solidFill>
                  <a:srgbClr val="00B050"/>
                </a:solidFill>
              </a:rPr>
              <a:t>                 vesnice </a:t>
            </a:r>
            <a:r>
              <a:rPr lang="cs-CZ" sz="2600" dirty="0">
                <a:solidFill>
                  <a:srgbClr val="00B050"/>
                </a:solidFill>
              </a:rPr>
              <a:t>je na obzoru.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433300" y="1196752"/>
            <a:ext cx="3710700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nový žák.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svého psa.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 vědomosti.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u babičky.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  půlnoc.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 pušku.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Žák                   úkol.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          poličku.</a:t>
            </a:r>
          </a:p>
          <a:p>
            <a:pPr marL="0" indent="0">
              <a:buNone/>
            </a:pPr>
            <a:endParaRPr lang="cs-CZ" sz="2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vět vhodná slova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987824" y="1519563"/>
            <a:ext cx="10987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79061" y="1988276"/>
            <a:ext cx="105814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133967" y="2420470"/>
            <a:ext cx="8677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91938" y="2878516"/>
            <a:ext cx="12456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0852" y="3403803"/>
            <a:ext cx="11161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56812" y="4833914"/>
            <a:ext cx="11881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498588" y="3897810"/>
            <a:ext cx="862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90493" y="4312358"/>
            <a:ext cx="100144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436096" y="1628800"/>
            <a:ext cx="10801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508102" y="2060848"/>
            <a:ext cx="74725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508102" y="2564904"/>
            <a:ext cx="115213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490449" y="3011472"/>
            <a:ext cx="11697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490449" y="3501008"/>
            <a:ext cx="131223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580111" y="4005064"/>
            <a:ext cx="108012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138521" y="4473536"/>
            <a:ext cx="110491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592696" y="4900660"/>
            <a:ext cx="111086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084590" y="968578"/>
            <a:ext cx="0" cy="5877272"/>
          </a:xfrm>
          <a:prstGeom prst="line">
            <a:avLst/>
          </a:prstGeom>
          <a:ln w="57150">
            <a:solidFill>
              <a:srgbClr val="11B19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3619891" y="5125394"/>
            <a:ext cx="1384157" cy="1732606"/>
            <a:chOff x="3619891" y="5435550"/>
            <a:chExt cx="1069845" cy="1422450"/>
          </a:xfrm>
        </p:grpSpPr>
        <p:grpSp>
          <p:nvGrpSpPr>
            <p:cNvPr id="7" name="Skupina 6"/>
            <p:cNvGrpSpPr/>
            <p:nvPr/>
          </p:nvGrpSpPr>
          <p:grpSpPr>
            <a:xfrm>
              <a:off x="3619891" y="5435550"/>
              <a:ext cx="1069845" cy="1422450"/>
              <a:chOff x="9893624" y="3717032"/>
              <a:chExt cx="1934977" cy="2572717"/>
            </a:xfrm>
          </p:grpSpPr>
          <p:sp>
            <p:nvSpPr>
              <p:cNvPr id="2" name="Rovnoramenný trojúhelník 1"/>
              <p:cNvSpPr/>
              <p:nvPr/>
            </p:nvSpPr>
            <p:spPr>
              <a:xfrm>
                <a:off x="10737702" y="4777581"/>
                <a:ext cx="396044" cy="1512168"/>
              </a:xfrm>
              <a:prstGeom prst="triangle">
                <a:avLst/>
              </a:prstGeom>
              <a:solidFill>
                <a:srgbClr val="996633"/>
              </a:solidFill>
              <a:ln>
                <a:solidFill>
                  <a:srgbClr val="99663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" name="Skupina 4"/>
              <p:cNvGrpSpPr/>
              <p:nvPr/>
            </p:nvGrpSpPr>
            <p:grpSpPr>
              <a:xfrm>
                <a:off x="9893624" y="3717032"/>
                <a:ext cx="1934977" cy="1818494"/>
                <a:chOff x="9893624" y="3717032"/>
                <a:chExt cx="1934977" cy="1818494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10476656" y="3717032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vál 24"/>
                <p:cNvSpPr/>
                <p:nvPr/>
              </p:nvSpPr>
              <p:spPr>
                <a:xfrm rot="2699365">
                  <a:off x="10844046" y="3846687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vál 28"/>
                <p:cNvSpPr/>
                <p:nvPr/>
              </p:nvSpPr>
              <p:spPr>
                <a:xfrm rot="18378945">
                  <a:off x="9965632" y="3885888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vál 30"/>
                <p:cNvSpPr/>
                <p:nvPr/>
              </p:nvSpPr>
              <p:spPr>
                <a:xfrm rot="2320711">
                  <a:off x="9976184" y="4358371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vál 32"/>
                <p:cNvSpPr/>
                <p:nvPr/>
              </p:nvSpPr>
              <p:spPr>
                <a:xfrm>
                  <a:off x="10334881" y="4743438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vál 34"/>
                <p:cNvSpPr/>
                <p:nvPr/>
              </p:nvSpPr>
              <p:spPr>
                <a:xfrm rot="19958895">
                  <a:off x="10883439" y="4582033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vál 36"/>
                <p:cNvSpPr/>
                <p:nvPr/>
              </p:nvSpPr>
              <p:spPr>
                <a:xfrm rot="4487503">
                  <a:off x="11108521" y="4165632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vál 38"/>
                <p:cNvSpPr/>
                <p:nvPr/>
              </p:nvSpPr>
              <p:spPr>
                <a:xfrm>
                  <a:off x="10476656" y="4194956"/>
                  <a:ext cx="648072" cy="792088"/>
                </a:xfrm>
                <a:prstGeom prst="ellipse">
                  <a:avLst/>
                </a:prstGeom>
                <a:solidFill>
                  <a:srgbClr val="00B050"/>
                </a:solidFill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42" name="TextovéPole 41"/>
            <p:cNvSpPr txBox="1"/>
            <p:nvPr/>
          </p:nvSpPr>
          <p:spPr>
            <a:xfrm>
              <a:off x="3980605" y="5584141"/>
              <a:ext cx="533278" cy="63170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</a:t>
              </a:r>
              <a:endPara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67526" y="4509121"/>
            <a:ext cx="3757002" cy="2297766"/>
            <a:chOff x="5567526" y="4509121"/>
            <a:chExt cx="3757002" cy="2297766"/>
          </a:xfrm>
        </p:grpSpPr>
        <p:grpSp>
          <p:nvGrpSpPr>
            <p:cNvPr id="15" name="Skupina 14"/>
            <p:cNvGrpSpPr/>
            <p:nvPr/>
          </p:nvGrpSpPr>
          <p:grpSpPr>
            <a:xfrm>
              <a:off x="5567526" y="4509121"/>
              <a:ext cx="3757002" cy="2297766"/>
              <a:chOff x="5490449" y="4787198"/>
              <a:chExt cx="3734278" cy="2214187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674247">
                <a:off x="7210866" y="4787198"/>
                <a:ext cx="2013861" cy="21127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" name="Volný tvar 12"/>
              <p:cNvSpPr/>
              <p:nvPr/>
            </p:nvSpPr>
            <p:spPr>
              <a:xfrm>
                <a:off x="5490449" y="6526924"/>
                <a:ext cx="2455372" cy="474461"/>
              </a:xfrm>
              <a:custGeom>
                <a:avLst/>
                <a:gdLst>
                  <a:gd name="connsiteX0" fmla="*/ 2758966 w 2758966"/>
                  <a:gd name="connsiteY0" fmla="*/ 0 h 474461"/>
                  <a:gd name="connsiteX1" fmla="*/ 2017986 w 2758966"/>
                  <a:gd name="connsiteY1" fmla="*/ 472966 h 474461"/>
                  <a:gd name="connsiteX2" fmla="*/ 977462 w 2758966"/>
                  <a:gd name="connsiteY2" fmla="*/ 157655 h 474461"/>
                  <a:gd name="connsiteX3" fmla="*/ 0 w 2758966"/>
                  <a:gd name="connsiteY3" fmla="*/ 394138 h 474461"/>
                  <a:gd name="connsiteX4" fmla="*/ 0 w 2758966"/>
                  <a:gd name="connsiteY4" fmla="*/ 394138 h 4744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58966" h="474461">
                    <a:moveTo>
                      <a:pt x="2758966" y="0"/>
                    </a:moveTo>
                    <a:cubicBezTo>
                      <a:pt x="2536934" y="223345"/>
                      <a:pt x="2314903" y="446690"/>
                      <a:pt x="2017986" y="472966"/>
                    </a:cubicBezTo>
                    <a:cubicBezTo>
                      <a:pt x="1721069" y="499242"/>
                      <a:pt x="1313793" y="170793"/>
                      <a:pt x="977462" y="157655"/>
                    </a:cubicBezTo>
                    <a:cubicBezTo>
                      <a:pt x="641131" y="144517"/>
                      <a:pt x="0" y="394138"/>
                      <a:pt x="0" y="394138"/>
                    </a:cubicBezTo>
                    <a:lnTo>
                      <a:pt x="0" y="394138"/>
                    </a:lnTo>
                  </a:path>
                </a:pathLst>
              </a:custGeom>
              <a:noFill/>
              <a:ln>
                <a:solidFill>
                  <a:srgbClr val="8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8172400" y="5230198"/>
              <a:ext cx="53327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020492" y="1067479"/>
            <a:ext cx="103342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Lysou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198374" y="1962716"/>
            <a:ext cx="83795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lyže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091938" y="2420470"/>
            <a:ext cx="118943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blýská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02198" y="2972256"/>
            <a:ext cx="89343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Líska </a:t>
            </a:r>
            <a:endParaRPr lang="cs-CZ" sz="2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570349" y="3464699"/>
            <a:ext cx="83795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lísá</a:t>
            </a:r>
            <a:endParaRPr lang="cs-CZ" sz="2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234891" y="3915774"/>
            <a:ext cx="112598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líže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18091" y="4377714"/>
            <a:ext cx="10655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Blízká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461588" y="1181399"/>
            <a:ext cx="98261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Přibyl 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524558" y="1635870"/>
            <a:ext cx="7036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Bil 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508102" y="2079928"/>
            <a:ext cx="115213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Nabyl 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00234" y="2582803"/>
            <a:ext cx="115999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Pobyl 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552701" y="3052286"/>
            <a:ext cx="123389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Odbíjí 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567526" y="3544729"/>
            <a:ext cx="10927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Nabil </a:t>
            </a:r>
            <a:endParaRPr lang="cs-CZ" sz="2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655729" y="4473536"/>
            <a:ext cx="11234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Přibít </a:t>
            </a:r>
            <a:endParaRPr lang="cs-CZ" sz="26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129345" y="4038787"/>
            <a:ext cx="112326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odbyl</a:t>
            </a:r>
            <a:endParaRPr lang="cs-CZ" sz="26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612106" y="1559922"/>
            <a:ext cx="98726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lyska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71434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9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36016" y="1300436"/>
            <a:ext cx="465484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Po lese létá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Slyšíš                houkání.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Jirka na hřišti   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              ve vodě je nebezpečný.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Kabát                 na věšáku.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</a:rPr>
              <a:t>Ves je malá  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</a:rPr>
              <a:t>               mu ve vlasech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Na ulici                prach.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                mrkev.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6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111459" y="341132"/>
            <a:ext cx="4040188" cy="4896544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>
                <a:solidFill>
                  <a:srgbClr val="11B196"/>
                </a:solidFill>
              </a:rPr>
              <a:t>Snědl kus  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11B196"/>
                </a:solidFill>
              </a:rPr>
              <a:t>Maminka byla u   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11B196"/>
                </a:solidFill>
              </a:rPr>
              <a:t>Jirka je už                   .</a:t>
            </a:r>
          </a:p>
          <a:p>
            <a:pPr marL="0" indent="0">
              <a:buNone/>
            </a:pPr>
            <a:r>
              <a:rPr lang="cs-CZ" sz="2600" dirty="0">
                <a:solidFill>
                  <a:srgbClr val="11B196"/>
                </a:solidFill>
              </a:rPr>
              <a:t> </a:t>
            </a:r>
            <a:r>
              <a:rPr lang="cs-CZ" sz="2600" dirty="0" smtClean="0">
                <a:solidFill>
                  <a:srgbClr val="11B196"/>
                </a:solidFill>
              </a:rPr>
              <a:t>                  je žlutý nerost.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11B196"/>
                </a:solidFill>
              </a:rPr>
              <a:t>Večer špatně                   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11B196"/>
                </a:solidFill>
              </a:rPr>
              <a:t>Ryba se uchytila v                 .</a:t>
            </a:r>
          </a:p>
          <a:p>
            <a:pPr marL="0" indent="0">
              <a:buNone/>
            </a:pPr>
            <a:endParaRPr lang="cs-CZ" sz="2600" dirty="0">
              <a:solidFill>
                <a:srgbClr val="11B196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578820" y="752318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448643" y="1184366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42749" y="1688422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8869" y="2165899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88646" y="2610705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586932" y="3128582"/>
            <a:ext cx="12241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92200" y="1702792"/>
            <a:ext cx="792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571842" y="2164532"/>
            <a:ext cx="11161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687966" y="2657774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905438" y="3146065"/>
            <a:ext cx="97984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680845" y="3590871"/>
            <a:ext cx="110739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372622" y="4108748"/>
            <a:ext cx="129614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747287" y="4540796"/>
            <a:ext cx="113799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902731" y="5070186"/>
            <a:ext cx="99077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905438" y="5508613"/>
            <a:ext cx="109474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696716" y="998539"/>
            <a:ext cx="0" cy="5814545"/>
          </a:xfrm>
          <a:prstGeom prst="line">
            <a:avLst/>
          </a:prstGeom>
          <a:ln w="57150">
            <a:solidFill>
              <a:srgbClr val="C41A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Nadpis 1"/>
          <p:cNvSpPr>
            <a:spLocks noGrp="1"/>
          </p:cNvSpPr>
          <p:nvPr>
            <p:ph type="title"/>
          </p:nvPr>
        </p:nvSpPr>
        <p:spPr>
          <a:xfrm>
            <a:off x="3887488" y="-54389"/>
            <a:ext cx="546157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vět vhodná slova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170726" y="4148156"/>
            <a:ext cx="4576561" cy="3951288"/>
            <a:chOff x="179511" y="4396817"/>
            <a:chExt cx="4576561" cy="3951288"/>
          </a:xfrm>
        </p:grpSpPr>
        <p:sp>
          <p:nvSpPr>
            <p:cNvPr id="41" name="Zástupný symbol pro obsah 3"/>
            <p:cNvSpPr txBox="1">
              <a:spLocks/>
            </p:cNvSpPr>
            <p:nvPr/>
          </p:nvSpPr>
          <p:spPr>
            <a:xfrm>
              <a:off x="179511" y="4396817"/>
              <a:ext cx="4576561" cy="395128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r>
                <a:rPr lang="cs-CZ" sz="2600" dirty="0" smtClean="0">
                  <a:solidFill>
                    <a:srgbClr val="800000"/>
                  </a:solidFill>
                </a:rPr>
                <a:t>Často                 kamaráda</a:t>
              </a:r>
              <a:r>
                <a:rPr lang="cs-CZ" sz="2600" dirty="0">
                  <a:solidFill>
                    <a:srgbClr val="800000"/>
                  </a:solidFill>
                </a:rPr>
                <a:t> </a:t>
              </a:r>
              <a:r>
                <a:rPr lang="cs-CZ" sz="2600" dirty="0" smtClean="0">
                  <a:solidFill>
                    <a:srgbClr val="800000"/>
                  </a:solidFill>
                </a:rPr>
                <a:t>oslem.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2600" dirty="0" smtClean="0">
                  <a:solidFill>
                    <a:srgbClr val="800000"/>
                  </a:solidFill>
                </a:rPr>
                <a:t>                budou prázdniny.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2600" dirty="0" smtClean="0">
                  <a:solidFill>
                    <a:srgbClr val="800000"/>
                  </a:solidFill>
                </a:rPr>
                <a:t>Proč Jirka                ?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2600" dirty="0" smtClean="0">
                  <a:solidFill>
                    <a:srgbClr val="800000"/>
                  </a:solidFill>
                </a:rPr>
                <a:t>             ráno vstává.</a:t>
              </a:r>
            </a:p>
            <a:p>
              <a:pPr marL="0" indent="0">
                <a:buFont typeface="Arial" pitchFamily="34" charset="0"/>
                <a:buNone/>
              </a:pPr>
              <a:r>
                <a:rPr lang="cs-CZ" sz="2600" dirty="0" smtClean="0">
                  <a:solidFill>
                    <a:srgbClr val="800000"/>
                  </a:solidFill>
                </a:rPr>
                <a:t>Co se to                       z ulice?</a:t>
              </a:r>
            </a:p>
            <a:p>
              <a:pPr marL="0" indent="0">
                <a:buFont typeface="Arial" pitchFamily="34" charset="0"/>
                <a:buNone/>
              </a:pPr>
              <a:endParaRPr lang="cs-CZ" sz="2600" dirty="0" smtClean="0">
                <a:solidFill>
                  <a:srgbClr val="800000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1018456" y="4797152"/>
              <a:ext cx="118115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283568" y="5224248"/>
              <a:ext cx="10081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1626052" y="5757274"/>
              <a:ext cx="107021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283568" y="6197941"/>
              <a:ext cx="82743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1401925" y="6659605"/>
              <a:ext cx="14081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3199001" y="3104467"/>
            <a:ext cx="819508" cy="1325606"/>
            <a:chOff x="3122798" y="3158144"/>
            <a:chExt cx="865745" cy="1370567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 rotWithShape="1"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191"/>
            <a:stretch/>
          </p:blipFill>
          <p:spPr bwMode="auto">
            <a:xfrm>
              <a:off x="3122798" y="3158144"/>
              <a:ext cx="865745" cy="13705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3388495" y="3267705"/>
              <a:ext cx="5485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680070" y="3163114"/>
            <a:ext cx="770438" cy="1191854"/>
            <a:chOff x="2625994" y="3210036"/>
            <a:chExt cx="813906" cy="1232279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981" r="12175" b="6552"/>
            <a:stretch/>
          </p:blipFill>
          <p:spPr bwMode="auto">
            <a:xfrm>
              <a:off x="2625994" y="3210036"/>
              <a:ext cx="813906" cy="12322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2758186" y="3431280"/>
              <a:ext cx="533278" cy="6682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</a:t>
              </a:r>
              <a:endPara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020694" y="4964620"/>
            <a:ext cx="1999561" cy="2009139"/>
            <a:chOff x="7020694" y="4964620"/>
            <a:chExt cx="1999561" cy="2009139"/>
          </a:xfrm>
        </p:grpSpPr>
        <p:grpSp>
          <p:nvGrpSpPr>
            <p:cNvPr id="4" name="Skupina 3"/>
            <p:cNvGrpSpPr/>
            <p:nvPr/>
          </p:nvGrpSpPr>
          <p:grpSpPr>
            <a:xfrm>
              <a:off x="7020694" y="4964620"/>
              <a:ext cx="1999561" cy="2009139"/>
              <a:chOff x="6466810" y="5211698"/>
              <a:chExt cx="2210682" cy="2443080"/>
            </a:xfrm>
          </p:grpSpPr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667842" y="6018914"/>
                <a:ext cx="1009650" cy="8858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940813">
                <a:off x="6496545" y="5834310"/>
                <a:ext cx="1790733" cy="18502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81992" y="5211698"/>
                <a:ext cx="2095500" cy="14668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5" name="TextovéPole 54"/>
            <p:cNvSpPr txBox="1"/>
            <p:nvPr/>
          </p:nvSpPr>
          <p:spPr>
            <a:xfrm>
              <a:off x="7858068" y="5185447"/>
              <a:ext cx="60813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1711402" y="272523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sýra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453511" y="752318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syna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640676" y="1257534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sytý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63494" y="1742558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Síra </a:t>
            </a:r>
            <a:endParaRPr lang="cs-CZ" sz="2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037011" y="2186331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usíná</a:t>
            </a:r>
            <a:endParaRPr lang="cs-CZ" sz="26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80070" y="2684076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síti</a:t>
            </a:r>
            <a:endParaRPr lang="cs-CZ" sz="26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423218" y="1242206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výr</a:t>
            </a:r>
            <a:endParaRPr lang="cs-CZ" sz="26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660132" y="1742558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výří</a:t>
            </a:r>
            <a:endParaRPr lang="cs-CZ" sz="26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964760" y="2677917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Vír </a:t>
            </a:r>
            <a:endParaRPr lang="cs-CZ" sz="2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772437" y="3161895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visí</a:t>
            </a:r>
            <a:endParaRPr lang="cs-CZ" sz="2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431121" y="3708279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víska</a:t>
            </a:r>
            <a:endParaRPr lang="cs-CZ" sz="26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733889" y="4108748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Víská </a:t>
            </a:r>
            <a:endParaRPr lang="cs-CZ" sz="26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950291" y="4658547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víří</a:t>
            </a:r>
            <a:endParaRPr lang="cs-CZ" sz="26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966593" y="5052536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Vysel </a:t>
            </a:r>
            <a:endParaRPr lang="cs-CZ" sz="26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640666" y="2288442"/>
            <a:ext cx="1675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68869" y="4548491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Brzičko </a:t>
            </a:r>
            <a:endParaRPr lang="cs-CZ" sz="2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30926" y="5528321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Brzy </a:t>
            </a:r>
            <a:endParaRPr lang="cs-CZ" sz="2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523094" y="5949280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ozývá</a:t>
            </a:r>
            <a:endParaRPr lang="cs-CZ" sz="2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711402" y="5075431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zívá</a:t>
            </a:r>
            <a:endParaRPr lang="cs-CZ" sz="2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788244" y="2209806"/>
            <a:ext cx="16759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výská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77953" y="4100315"/>
            <a:ext cx="112544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nazývá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92999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6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2" grpId="0"/>
      <p:bldP spid="73" grpId="0"/>
      <p:bldP spid="74" grpId="0"/>
      <p:bldP spid="75" grpId="0"/>
      <p:bldP spid="77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665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2895</TotalTime>
  <Words>590</Words>
  <Application>Microsoft Office PowerPoint</Application>
  <PresentationFormat>Předvádění na obrazovce (4:3)</PresentationFormat>
  <Paragraphs>220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Procvičování  vyjmenovaných slov </vt:lpstr>
      <vt:lpstr>Křížovka</vt:lpstr>
      <vt:lpstr>Tvoř slova opačného významu</vt:lpstr>
      <vt:lpstr>Doplň jednoslabičné slovo s y/ý po VS</vt:lpstr>
      <vt:lpstr>Vyškrtni slova, která nepatří do řady a vysvětli proč?</vt:lpstr>
      <vt:lpstr>Doplňte do vět vhodná slova</vt:lpstr>
      <vt:lpstr>Doplňte do vět vhodná slova</vt:lpstr>
      <vt:lpstr>Doplňte do vět vhodná slova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437</cp:revision>
  <dcterms:created xsi:type="dcterms:W3CDTF">2013-04-17T07:28:28Z</dcterms:created>
  <dcterms:modified xsi:type="dcterms:W3CDTF">2013-07-01T13:50:37Z</dcterms:modified>
</cp:coreProperties>
</file>