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69" d="100"/>
          <a:sy n="69" d="100"/>
        </p:scale>
        <p:origin x="-146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3EB1BF-D1AA-4844-BF48-79FD9C62A99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66720-9AF0-4486-B0E6-7CC9F98EA7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638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9694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0239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026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03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69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04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960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882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10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99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161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238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140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348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48C78-E65D-4D31-A84D-B38B6AD78CC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045F1-C2F6-41DF-BD2E-DED0BF60B9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7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10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556946842"/>
                </p:ext>
              </p:extLst>
            </p:nvPr>
          </p:nvGraphicFramePr>
          <p:xfrm>
            <a:off x="395536" y="1268760"/>
            <a:ext cx="8388945" cy="3726220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394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29. 3. 2013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formou her a soutěží upevňují znalost pravopisu 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1" name="Obdélník 10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89687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 4. ročník – 2. část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2636912"/>
            <a:ext cx="7772400" cy="1470025"/>
          </a:xfrm>
          <a:prstGeom prst="rect">
            <a:avLst/>
          </a:prstGeom>
        </p:spPr>
        <p:txBody>
          <a:bodyPr spcFirstLastPara="1" vert="horz" lIns="91440" tIns="45720" rIns="91440" bIns="45720" numCol="1" rtlCol="0" anchor="ctr">
            <a:prstTxWarp prst="textArchUp">
              <a:avLst>
                <a:gd name="adj" fmla="val 10162876"/>
              </a:avLst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smtClean="0">
                <a:solidFill>
                  <a:srgbClr val="0070C0"/>
                </a:solidFill>
              </a:rPr>
              <a:t> </a:t>
            </a:r>
            <a:r>
              <a:rPr lang="cs-CZ" sz="9600" b="1" smtClean="0">
                <a:solidFill>
                  <a:srgbClr val="0070C0"/>
                </a:solidFill>
              </a:rPr>
              <a:t>Procvičování </a:t>
            </a:r>
            <a:br>
              <a:rPr lang="cs-CZ" sz="9600" b="1" smtClean="0">
                <a:solidFill>
                  <a:srgbClr val="0070C0"/>
                </a:solidFill>
              </a:rPr>
            </a:br>
            <a:r>
              <a:rPr lang="cs-CZ" sz="9600" b="1" smtClean="0">
                <a:solidFill>
                  <a:srgbClr val="0070C0"/>
                </a:solidFill>
              </a:rPr>
              <a:t>vyjmenovaných slov </a:t>
            </a:r>
            <a:endParaRPr lang="cs-CZ" sz="9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6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49" y="548680"/>
            <a:ext cx="9865096" cy="576064"/>
          </a:xfrm>
        </p:spPr>
        <p:txBody>
          <a:bodyPr>
            <a:normAutofit fontScale="9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Doplň slova a odůvodni jejich pravopis.</a:t>
            </a:r>
            <a:b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3258" y="1538649"/>
            <a:ext cx="8229600" cy="4741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Pes               bolestí.</a:t>
            </a:r>
          </a:p>
          <a:p>
            <a:pPr marL="0" indent="0">
              <a:buNone/>
            </a:pPr>
            <a:r>
              <a:rPr lang="cs-CZ" sz="2800" dirty="0" smtClean="0"/>
              <a:t>Děti radostně                   .</a:t>
            </a:r>
          </a:p>
          <a:p>
            <a:pPr marL="0" indent="0">
              <a:buNone/>
            </a:pPr>
            <a:r>
              <a:rPr lang="cs-CZ" sz="2800" dirty="0" smtClean="0"/>
              <a:t>Vítal nás                     den.</a:t>
            </a:r>
          </a:p>
          <a:p>
            <a:pPr marL="0" indent="0">
              <a:buNone/>
            </a:pPr>
            <a:r>
              <a:rPr lang="cs-CZ" sz="2800" dirty="0" smtClean="0"/>
              <a:t>Pomalu                 poslední sousto.</a:t>
            </a:r>
          </a:p>
          <a:p>
            <a:pPr marL="0" indent="0">
              <a:buNone/>
            </a:pPr>
            <a:r>
              <a:rPr lang="cs-CZ" sz="2800" dirty="0" smtClean="0"/>
              <a:t>Hladina rybníka se jen                    .</a:t>
            </a:r>
          </a:p>
          <a:p>
            <a:pPr marL="0" indent="0">
              <a:buNone/>
            </a:pPr>
            <a:r>
              <a:rPr lang="cs-CZ" sz="2800" dirty="0" smtClean="0"/>
              <a:t>Časem                        ne                 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Babička ne                    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692696"/>
            <a:ext cx="8929705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2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slova řekněte jinými slovy </a:t>
            </a:r>
            <a:r>
              <a:rPr lang="cs-CZ" sz="29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podobného významu.</a:t>
            </a:r>
            <a:endParaRPr lang="cs-CZ" sz="29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833761" y="2029138"/>
            <a:ext cx="101026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50841" y="2543831"/>
            <a:ext cx="1391980" cy="260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28847" y="2951516"/>
            <a:ext cx="15117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411819" y="3484686"/>
            <a:ext cx="130488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511027" y="4015577"/>
            <a:ext cx="150474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581279" y="4526079"/>
            <a:ext cx="123008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40625" y="4526079"/>
            <a:ext cx="16433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844026" y="5574506"/>
            <a:ext cx="1656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890910" y="1538649"/>
            <a:ext cx="14634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zavyl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7622" y="2080309"/>
            <a:ext cx="15664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výskaly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38989" y="2503304"/>
            <a:ext cx="2304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sychravý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70667" y="3044499"/>
            <a:ext cx="2952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žvýkal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500210" y="3566462"/>
            <a:ext cx="208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třpytila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40625" y="4073809"/>
            <a:ext cx="208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zbytečně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58286" y="4049293"/>
            <a:ext cx="20882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plýtvej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872943" y="5116383"/>
            <a:ext cx="23558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 doslýchá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04850" y="1538649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zavil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23837" y="1512277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zavyl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22321" y="2023784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výskaly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019885" y="1995964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vískaly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09766" y="2566325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sichravý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023837" y="2503304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sychravý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646517" y="3543434"/>
            <a:ext cx="1458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368505" y="3104797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žvíkal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47112" y="3093345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žvýkal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284102" y="3651936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třpitila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040038" y="3653401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třpytila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142444" y="4181491"/>
            <a:ext cx="2012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zbytečně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047114" y="4159252"/>
            <a:ext cx="13357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zbitečně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237562" y="4705909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plítvej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068491" y="4667074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plýtvej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121177" y="5222061"/>
            <a:ext cx="1458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doslýchá</a:t>
            </a:r>
            <a:endParaRPr lang="cs-CZ" sz="24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062000" y="5255303"/>
            <a:ext cx="13137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doslíchá</a:t>
            </a:r>
            <a:endParaRPr lang="cs-CZ" sz="2400" dirty="0"/>
          </a:p>
        </p:txBody>
      </p:sp>
      <p:grpSp>
        <p:nvGrpSpPr>
          <p:cNvPr id="64" name="Skupina 63"/>
          <p:cNvGrpSpPr/>
          <p:nvPr/>
        </p:nvGrpSpPr>
        <p:grpSpPr>
          <a:xfrm>
            <a:off x="6507335" y="1668061"/>
            <a:ext cx="276029" cy="202840"/>
            <a:chOff x="6583781" y="1478393"/>
            <a:chExt cx="276029" cy="202840"/>
          </a:xfrm>
        </p:grpSpPr>
        <p:cxnSp>
          <p:nvCxnSpPr>
            <p:cNvPr id="60" name="Přímá spojnice 59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nice 60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6529760" y="2203256"/>
            <a:ext cx="276029" cy="202840"/>
            <a:chOff x="6583781" y="1478393"/>
            <a:chExt cx="276029" cy="202840"/>
          </a:xfrm>
        </p:grpSpPr>
        <p:cxnSp>
          <p:nvCxnSpPr>
            <p:cNvPr id="66" name="Přímá spojnice 65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6557558" y="2706245"/>
            <a:ext cx="276029" cy="202840"/>
            <a:chOff x="6583781" y="1478393"/>
            <a:chExt cx="276029" cy="202840"/>
          </a:xfrm>
        </p:grpSpPr>
        <p:cxnSp>
          <p:nvCxnSpPr>
            <p:cNvPr id="69" name="Přímá spojnice 68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nice 69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6557558" y="3234209"/>
            <a:ext cx="276029" cy="202840"/>
            <a:chOff x="6583781" y="1478393"/>
            <a:chExt cx="276029" cy="202840"/>
          </a:xfrm>
        </p:grpSpPr>
        <p:cxnSp>
          <p:nvCxnSpPr>
            <p:cNvPr id="72" name="Přímá spojnice 71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4" name="Skupina 73"/>
          <p:cNvGrpSpPr/>
          <p:nvPr/>
        </p:nvGrpSpPr>
        <p:grpSpPr>
          <a:xfrm>
            <a:off x="6546901" y="3781348"/>
            <a:ext cx="276029" cy="202840"/>
            <a:chOff x="6583781" y="1478393"/>
            <a:chExt cx="276029" cy="202840"/>
          </a:xfrm>
        </p:grpSpPr>
        <p:cxnSp>
          <p:nvCxnSpPr>
            <p:cNvPr id="75" name="Přímá spojnice 74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7" name="Skupina 76"/>
          <p:cNvGrpSpPr/>
          <p:nvPr/>
        </p:nvGrpSpPr>
        <p:grpSpPr>
          <a:xfrm>
            <a:off x="6604096" y="4310903"/>
            <a:ext cx="276029" cy="202840"/>
            <a:chOff x="6583781" y="1478393"/>
            <a:chExt cx="276029" cy="202840"/>
          </a:xfrm>
        </p:grpSpPr>
        <p:cxnSp>
          <p:nvCxnSpPr>
            <p:cNvPr id="78" name="Přímá spojnice 77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>
            <a:off x="6579186" y="4824672"/>
            <a:ext cx="276029" cy="202840"/>
            <a:chOff x="6583781" y="1478393"/>
            <a:chExt cx="276029" cy="202840"/>
          </a:xfrm>
        </p:grpSpPr>
        <p:cxnSp>
          <p:nvCxnSpPr>
            <p:cNvPr id="81" name="Přímá spojnice 80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6557557" y="5378863"/>
            <a:ext cx="276029" cy="202840"/>
            <a:chOff x="6583781" y="1478393"/>
            <a:chExt cx="276029" cy="202840"/>
          </a:xfrm>
        </p:grpSpPr>
        <p:cxnSp>
          <p:nvCxnSpPr>
            <p:cNvPr id="84" name="Přímá spojnice 83"/>
            <p:cNvCxnSpPr/>
            <p:nvPr/>
          </p:nvCxnSpPr>
          <p:spPr>
            <a:xfrm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H="1">
              <a:off x="6583781" y="1478393"/>
              <a:ext cx="276029" cy="20284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2" name="Násobení 91"/>
          <p:cNvSpPr/>
          <p:nvPr/>
        </p:nvSpPr>
        <p:spPr>
          <a:xfrm>
            <a:off x="8723639" y="1377914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Násobení 99"/>
          <p:cNvSpPr/>
          <p:nvPr/>
        </p:nvSpPr>
        <p:spPr>
          <a:xfrm>
            <a:off x="8739363" y="1857152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Násobení 100"/>
          <p:cNvSpPr/>
          <p:nvPr/>
        </p:nvSpPr>
        <p:spPr>
          <a:xfrm>
            <a:off x="8738651" y="2398430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Násobení 101"/>
          <p:cNvSpPr/>
          <p:nvPr/>
        </p:nvSpPr>
        <p:spPr>
          <a:xfrm>
            <a:off x="8747824" y="2964361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Násobení 102"/>
          <p:cNvSpPr/>
          <p:nvPr/>
        </p:nvSpPr>
        <p:spPr>
          <a:xfrm>
            <a:off x="8760186" y="3511596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Násobení 103"/>
          <p:cNvSpPr/>
          <p:nvPr/>
        </p:nvSpPr>
        <p:spPr>
          <a:xfrm>
            <a:off x="8760186" y="4000662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Násobení 104"/>
          <p:cNvSpPr/>
          <p:nvPr/>
        </p:nvSpPr>
        <p:spPr>
          <a:xfrm>
            <a:off x="8756619" y="4547662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Násobení 105"/>
          <p:cNvSpPr/>
          <p:nvPr/>
        </p:nvSpPr>
        <p:spPr>
          <a:xfrm>
            <a:off x="8754195" y="5132297"/>
            <a:ext cx="338497" cy="700491"/>
          </a:xfrm>
          <a:prstGeom prst="mathMultiply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012" y="5147784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123" y="4637600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1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086" y="4060385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6211" y="3562484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3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6081" y="2970318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8911" y="2466787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5123" y="1906512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9377" y="1421301"/>
            <a:ext cx="530070" cy="640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198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8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2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4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4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4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620"/>
                            </p:stCondLst>
                            <p:childTnLst>
                              <p:par>
                                <p:cTn id="7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640"/>
                            </p:stCondLst>
                            <p:childTnLst>
                              <p:par>
                                <p:cTn id="8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80"/>
                            </p:stCondLst>
                            <p:childTnLst>
                              <p:par>
                                <p:cTn id="9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62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640"/>
                            </p:stCondLst>
                            <p:childTnLst>
                              <p:par>
                                <p:cTn id="1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600"/>
                            </p:stCondLst>
                            <p:childTnLst>
                              <p:par>
                                <p:cTn id="1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640"/>
                            </p:stCondLst>
                            <p:childTnLst>
                              <p:par>
                                <p:cTn id="1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640"/>
                            </p:stCondLst>
                            <p:childTnLst>
                              <p:par>
                                <p:cTn id="16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620"/>
                            </p:stCondLst>
                            <p:childTnLst>
                              <p:par>
                                <p:cTn id="1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640"/>
                            </p:stCondLst>
                            <p:childTnLst>
                              <p:par>
                                <p:cTn id="19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3" grpId="0"/>
      <p:bldP spid="26" grpId="0"/>
      <p:bldP spid="27" grpId="0"/>
      <p:bldP spid="28" grpId="0"/>
      <p:bldP spid="29" grpId="0"/>
      <p:bldP spid="30" grpId="0"/>
      <p:bldP spid="10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92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ál 24"/>
          <p:cNvSpPr/>
          <p:nvPr/>
        </p:nvSpPr>
        <p:spPr>
          <a:xfrm>
            <a:off x="3592306" y="250212"/>
            <a:ext cx="1723317" cy="1723317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813703" y="1171024"/>
            <a:ext cx="1723317" cy="1723317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432047" y="1156890"/>
            <a:ext cx="1723317" cy="1723317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937261" y="2116575"/>
            <a:ext cx="1723317" cy="1723317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604411" y="2116205"/>
            <a:ext cx="1723317" cy="1723317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293706" y="2116575"/>
            <a:ext cx="1723317" cy="1723317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79080" y="3140263"/>
            <a:ext cx="1723317" cy="1723317"/>
          </a:xfrm>
          <a:prstGeom prst="ellipse">
            <a:avLst/>
          </a:prstGeom>
          <a:solidFill>
            <a:srgbClr val="FCF96B"/>
          </a:solidFill>
          <a:ln>
            <a:solidFill>
              <a:srgbClr val="F5F5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775013" y="3140262"/>
            <a:ext cx="1723317" cy="1723317"/>
          </a:xfrm>
          <a:prstGeom prst="ellipse">
            <a:avLst/>
          </a:prstGeom>
          <a:solidFill>
            <a:srgbClr val="FCF96B"/>
          </a:solidFill>
          <a:ln>
            <a:solidFill>
              <a:srgbClr val="F5F5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482200" y="3129318"/>
            <a:ext cx="1723317" cy="1723317"/>
          </a:xfrm>
          <a:prstGeom prst="ellipse">
            <a:avLst/>
          </a:prstGeom>
          <a:solidFill>
            <a:srgbClr val="FCF96B"/>
          </a:solidFill>
          <a:ln>
            <a:solidFill>
              <a:srgbClr val="F5F5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205517" y="3087950"/>
            <a:ext cx="1723317" cy="1723317"/>
          </a:xfrm>
          <a:prstGeom prst="ellipse">
            <a:avLst/>
          </a:prstGeom>
          <a:solidFill>
            <a:srgbClr val="FCF96B"/>
          </a:solidFill>
          <a:ln>
            <a:solidFill>
              <a:srgbClr val="F5F51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133356" y="3995725"/>
            <a:ext cx="1723317" cy="1723317"/>
          </a:xfrm>
          <a:prstGeom prst="ellipse">
            <a:avLst/>
          </a:prstGeom>
          <a:solidFill>
            <a:srgbClr val="EA224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26762" y="4065286"/>
            <a:ext cx="1723317" cy="1723317"/>
          </a:xfrm>
          <a:prstGeom prst="ellipse">
            <a:avLst/>
          </a:prstGeom>
          <a:solidFill>
            <a:srgbClr val="EA224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675362" y="4036245"/>
            <a:ext cx="1723317" cy="1723317"/>
          </a:xfrm>
          <a:prstGeom prst="ellipse">
            <a:avLst/>
          </a:prstGeom>
          <a:solidFill>
            <a:srgbClr val="EA224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940739" y="4024766"/>
            <a:ext cx="1723317" cy="1723317"/>
          </a:xfrm>
          <a:prstGeom prst="ellipse">
            <a:avLst/>
          </a:prstGeom>
          <a:solidFill>
            <a:srgbClr val="EA224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17422" y="3995725"/>
            <a:ext cx="1723317" cy="1723317"/>
          </a:xfrm>
          <a:prstGeom prst="ellipse">
            <a:avLst/>
          </a:prstGeom>
          <a:solidFill>
            <a:srgbClr val="EA2243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0" y="5089604"/>
            <a:ext cx="9079392" cy="186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45199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Zmrzlinář prodával kopečky zmrzliny s VS. Dopisuj VS do kopečků podle počtu písmen.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65035" y="448660"/>
            <a:ext cx="5778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Y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05009" y="1498938"/>
            <a:ext cx="9611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MY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995560" y="1494944"/>
            <a:ext cx="14124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07841" y="2298321"/>
            <a:ext cx="13965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BÝT/BYT</a:t>
            </a:r>
          </a:p>
          <a:p>
            <a:r>
              <a:rPr lang="cs-CZ" sz="2400" dirty="0" smtClean="0"/>
              <a:t>   BÝK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97921" y="2356863"/>
            <a:ext cx="1502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MYŠ/PYL</a:t>
            </a:r>
          </a:p>
          <a:p>
            <a:r>
              <a:rPr lang="cs-CZ" sz="2400" dirty="0" smtClean="0"/>
              <a:t>     PÝR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89895" y="2330062"/>
            <a:ext cx="1427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SYN/SÝR</a:t>
            </a:r>
          </a:p>
          <a:p>
            <a:r>
              <a:rPr lang="cs-CZ" sz="2400" dirty="0" smtClean="0"/>
              <a:t>    VÝR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69248" y="3264643"/>
            <a:ext cx="1548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PÝCHA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PLYŠ</a:t>
            </a:r>
            <a:endParaRPr lang="cs-CZ" sz="24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2987824" y="3332059"/>
            <a:ext cx="17550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LYSÝ/LÝKO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LYŽE</a:t>
            </a:r>
            <a:endParaRPr lang="cs-CZ" sz="2400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4907269" y="3268608"/>
            <a:ext cx="1462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BRZY</a:t>
            </a:r>
          </a:p>
          <a:p>
            <a:r>
              <a:rPr lang="cs-CZ" sz="2400" dirty="0" smtClean="0"/>
              <a:t>HMYZ</a:t>
            </a:r>
            <a:endParaRPr lang="cs-CZ" sz="2400" dirty="0"/>
          </a:p>
        </p:txBody>
      </p:sp>
      <p:sp>
        <p:nvSpPr>
          <p:cNvPr id="2051" name="TextovéPole 2050"/>
          <p:cNvSpPr txBox="1"/>
          <p:nvPr/>
        </p:nvSpPr>
        <p:spPr>
          <a:xfrm>
            <a:off x="6606585" y="3242487"/>
            <a:ext cx="1192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MLÝN</a:t>
            </a:r>
          </a:p>
          <a:p>
            <a:r>
              <a:rPr lang="cs-CZ" sz="2400" dirty="0" smtClean="0"/>
              <a:t> SYTÝ</a:t>
            </a:r>
            <a:endParaRPr lang="cs-CZ" sz="2400" dirty="0"/>
          </a:p>
        </p:txBody>
      </p:sp>
      <p:sp>
        <p:nvSpPr>
          <p:cNvPr id="2052" name="TextovéPole 2051"/>
          <p:cNvSpPr txBox="1"/>
          <p:nvPr/>
        </p:nvSpPr>
        <p:spPr>
          <a:xfrm>
            <a:off x="534790" y="3962229"/>
            <a:ext cx="2356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  SYSEL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CHMÝŘÍ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 PYTEL</a:t>
            </a:r>
          </a:p>
        </p:txBody>
      </p:sp>
      <p:sp>
        <p:nvSpPr>
          <p:cNvPr id="2053" name="TextovéPole 2052"/>
          <p:cNvSpPr txBox="1"/>
          <p:nvPr/>
        </p:nvSpPr>
        <p:spPr>
          <a:xfrm>
            <a:off x="2374635" y="4001921"/>
            <a:ext cx="21747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SÝČEK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SYČET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SYPAT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54" name="TextovéPole 2053"/>
          <p:cNvSpPr txBox="1"/>
          <p:nvPr/>
        </p:nvSpPr>
        <p:spPr>
          <a:xfrm>
            <a:off x="4006177" y="4001921"/>
            <a:ext cx="24199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POVYK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VÝHEŇ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VYŽLE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7453094" y="3967291"/>
            <a:ext cx="21326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VYDRA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JAZYK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PYKAT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56" name="TextovéPole 2055"/>
          <p:cNvSpPr txBox="1"/>
          <p:nvPr/>
        </p:nvSpPr>
        <p:spPr>
          <a:xfrm>
            <a:off x="5814023" y="4258607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LÝTKO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MÝTIT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1" name="Obrázek 40"/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76" t="8667" r="15196" b="10334"/>
          <a:stretch/>
        </p:blipFill>
        <p:spPr bwMode="auto">
          <a:xfrm>
            <a:off x="8001044" y="1677799"/>
            <a:ext cx="1004730" cy="996524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2" name="Obrázek 41"/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1843" r="7209" b="8552"/>
          <a:stretch/>
        </p:blipFill>
        <p:spPr bwMode="auto">
          <a:xfrm>
            <a:off x="7995014" y="365896"/>
            <a:ext cx="996524" cy="996524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3" name="Obrázek 42"/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57" t="16358" r="7891" b="8334"/>
          <a:stretch/>
        </p:blipFill>
        <p:spPr bwMode="auto">
          <a:xfrm>
            <a:off x="175968" y="287041"/>
            <a:ext cx="1004730" cy="992616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4" name="Obrázek 43"/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87" t="11921" r="5923" b="7285"/>
          <a:stretch/>
        </p:blipFill>
        <p:spPr bwMode="auto">
          <a:xfrm>
            <a:off x="175968" y="1623429"/>
            <a:ext cx="990241" cy="986291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6346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2048" grpId="0"/>
      <p:bldP spid="2049" grpId="0"/>
      <p:bldP spid="2051" grpId="0"/>
      <p:bldP spid="2052" grpId="0"/>
      <p:bldP spid="2053" grpId="0"/>
      <p:bldP spid="2054" grpId="0"/>
      <p:bldP spid="2055" grpId="0"/>
      <p:bldP spid="20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937291" y="4607614"/>
            <a:ext cx="17057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A46"/>
                </a:solidFill>
              </a:rPr>
              <a:t>netopýr</a:t>
            </a:r>
            <a:endParaRPr lang="cs-CZ" sz="3200" b="1" dirty="0">
              <a:solidFill>
                <a:srgbClr val="009A4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68844" y="3046956"/>
            <a:ext cx="7567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41A4B"/>
                </a:solidFill>
              </a:rPr>
              <a:t>pýr</a:t>
            </a:r>
            <a:endParaRPr lang="cs-CZ" sz="3200" b="1" dirty="0">
              <a:solidFill>
                <a:srgbClr val="C41A4B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59391" y="1487018"/>
            <a:ext cx="17756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hlemýžď</a:t>
            </a:r>
            <a:endParaRPr lang="cs-CZ" sz="3200" b="1" dirty="0">
              <a:solidFill>
                <a:schemeClr val="accent1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6636013" y="4362328"/>
            <a:ext cx="2088232" cy="1107996"/>
            <a:chOff x="2987824" y="4827581"/>
            <a:chExt cx="2088232" cy="1107996"/>
          </a:xfrm>
        </p:grpSpPr>
        <p:sp>
          <p:nvSpPr>
            <p:cNvPr id="18" name="Zaoblený obdélník 17"/>
            <p:cNvSpPr/>
            <p:nvPr/>
          </p:nvSpPr>
          <p:spPr>
            <a:xfrm>
              <a:off x="2987824" y="4885624"/>
              <a:ext cx="2088232" cy="1013793"/>
            </a:xfrm>
            <a:prstGeom prst="round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16200000" scaled="1"/>
              <a:tileRect/>
            </a:gradFill>
            <a:ln>
              <a:solidFill>
                <a:srgbClr val="00B050"/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3760872" y="4827581"/>
              <a:ext cx="542135" cy="110799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>
                  <a:rot lat="0" lon="0" rev="0"/>
                </a:camera>
                <a:lightRig rig="contrasting" dir="t">
                  <a:rot lat="0" lon="0" rev="4500000"/>
                </a:lightRig>
              </a:scene3d>
              <a:sp3d contourW="6350" prstMaterial="metal">
                <a:bevelT w="127000" h="31750" prst="relaxedInset"/>
                <a:contourClr>
                  <a:schemeClr val="accent1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6600" b="1" cap="all" dirty="0" smtClean="0">
                  <a:ln w="0"/>
                  <a:solidFill>
                    <a:srgbClr val="009A46"/>
                  </a:solidFill>
                  <a:effectLst>
                    <a:reflection blurRad="12700" stA="50000" endPos="50000" dist="5000" dir="5400000" sy="-100000" rotWithShape="0"/>
                  </a:effectLst>
                  <a:latin typeface="Berlin Sans FB Demi" pitchFamily="34" charset="0"/>
                </a:rPr>
                <a:t>?</a:t>
              </a:r>
              <a:endParaRPr lang="cs-CZ" sz="6600" b="1" cap="all" dirty="0">
                <a:ln w="0"/>
                <a:solidFill>
                  <a:srgbClr val="009A46"/>
                </a:solidFill>
                <a:effectLst>
                  <a:reflection blurRad="12700" stA="50000" endPos="50000" dist="5000" dir="5400000" sy="-100000" rotWithShape="0"/>
                </a:effectLst>
                <a:latin typeface="Berlin Sans FB Demi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636014" y="2707467"/>
            <a:ext cx="2088232" cy="1107996"/>
            <a:chOff x="6496061" y="2228128"/>
            <a:chExt cx="2088232" cy="1107996"/>
          </a:xfrm>
        </p:grpSpPr>
        <p:sp>
          <p:nvSpPr>
            <p:cNvPr id="19" name="Zaoblený obdélník 18"/>
            <p:cNvSpPr/>
            <p:nvPr/>
          </p:nvSpPr>
          <p:spPr>
            <a:xfrm>
              <a:off x="6496061" y="2322331"/>
              <a:ext cx="2088232" cy="1013793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7269109" y="2228128"/>
              <a:ext cx="542135" cy="110799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>
                  <a:rot lat="0" lon="0" rev="0"/>
                </a:camera>
                <a:lightRig rig="contrasting" dir="t">
                  <a:rot lat="0" lon="0" rev="4500000"/>
                </a:lightRig>
              </a:scene3d>
              <a:sp3d contourW="6350" prstMaterial="metal">
                <a:bevelT w="127000" h="31750" prst="relaxedInset"/>
                <a:contourClr>
                  <a:schemeClr val="accent1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6600" b="1" cap="all" dirty="0" smtClean="0">
                  <a:ln w="0"/>
                  <a:solidFill>
                    <a:srgbClr val="C41A4B"/>
                  </a:solidFill>
                  <a:effectLst>
                    <a:reflection blurRad="12700" stA="50000" endPos="50000" dist="5000" dir="5400000" sy="-100000" rotWithShape="0"/>
                  </a:effectLst>
                  <a:latin typeface="Berlin Sans FB Demi" pitchFamily="34" charset="0"/>
                </a:rPr>
                <a:t>?</a:t>
              </a:r>
              <a:endParaRPr lang="cs-CZ" sz="6600" b="1" cap="all" dirty="0">
                <a:ln w="0"/>
                <a:solidFill>
                  <a:srgbClr val="C41A4B"/>
                </a:solidFill>
                <a:effectLst>
                  <a:reflection blurRad="12700" stA="50000" endPos="50000" dist="5000" dir="5400000" sy="-100000" rotWithShape="0"/>
                </a:effectLst>
                <a:latin typeface="Berlin Sans FB Demi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36013" y="1181885"/>
            <a:ext cx="2088232" cy="1107996"/>
            <a:chOff x="6496061" y="1247144"/>
            <a:chExt cx="2088232" cy="1107996"/>
          </a:xfrm>
        </p:grpSpPr>
        <p:sp>
          <p:nvSpPr>
            <p:cNvPr id="10" name="Zaoblený obdélník 9"/>
            <p:cNvSpPr/>
            <p:nvPr/>
          </p:nvSpPr>
          <p:spPr>
            <a:xfrm>
              <a:off x="6496061" y="1306991"/>
              <a:ext cx="2088232" cy="1013793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7257668" y="1247144"/>
              <a:ext cx="542135" cy="1107996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>
                  <a:rot lat="0" lon="0" rev="0"/>
                </a:camera>
                <a:lightRig rig="contrasting" dir="t">
                  <a:rot lat="0" lon="0" rev="4500000"/>
                </a:lightRig>
              </a:scene3d>
              <a:sp3d contourW="6350" prstMaterial="metal">
                <a:bevelT w="127000" h="31750" prst="relaxedInset"/>
                <a:contourClr>
                  <a:schemeClr val="accent1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6600" b="1" cap="all" dirty="0" smtClean="0">
                  <a:ln w="0"/>
                  <a:solidFill>
                    <a:srgbClr val="0070C0"/>
                  </a:solidFill>
                  <a:effectLst>
                    <a:reflection blurRad="12700" stA="50000" endPos="50000" dist="5000" dir="5400000" sy="-100000" rotWithShape="0"/>
                  </a:effectLst>
                  <a:latin typeface="Berlin Sans FB Demi" pitchFamily="34" charset="0"/>
                </a:rPr>
                <a:t>?</a:t>
              </a:r>
              <a:endParaRPr lang="cs-CZ" sz="6600" b="1" cap="all" dirty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  <a:latin typeface="Berlin Sans FB Demi" pitchFamily="34" charset="0"/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887" y="10713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Tvořte otázky, aby spolužák mohl odpovědět VS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5698976" cy="4525963"/>
          </a:xfrm>
        </p:spPr>
        <p:txBody>
          <a:bodyPr/>
          <a:lstStyle/>
          <a:p>
            <a:r>
              <a:rPr lang="cs-CZ" dirty="0" smtClean="0"/>
              <a:t>Který živočich má na zádech ulitu?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Který plevel je u nás nerozšířenější?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Jak se nazývá létající savec?</a:t>
            </a:r>
            <a:endParaRPr lang="cs-CZ" dirty="0"/>
          </a:p>
        </p:txBody>
      </p:sp>
      <p:pic>
        <p:nvPicPr>
          <p:cNvPr id="1026" name="Picture 2" descr="C:\Users\Simona\AppData\Local\Microsoft\Windows\Temporary Internet Files\Content.IE5\Z2QRPZVP\MM90028887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392521"/>
            <a:ext cx="1101651" cy="144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45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8" grpId="0"/>
      <p:bldP spid="7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Skupina 67"/>
          <p:cNvGrpSpPr/>
          <p:nvPr/>
        </p:nvGrpSpPr>
        <p:grpSpPr>
          <a:xfrm>
            <a:off x="2484745" y="1728686"/>
            <a:ext cx="6565317" cy="4646024"/>
            <a:chOff x="2499800" y="1373617"/>
            <a:chExt cx="6578886" cy="4655626"/>
          </a:xfrm>
        </p:grpSpPr>
        <p:grpSp>
          <p:nvGrpSpPr>
            <p:cNvPr id="66" name="Skupina 65"/>
            <p:cNvGrpSpPr/>
            <p:nvPr/>
          </p:nvGrpSpPr>
          <p:grpSpPr>
            <a:xfrm>
              <a:off x="2499800" y="1373617"/>
              <a:ext cx="4145335" cy="4640019"/>
              <a:chOff x="2499800" y="1373617"/>
              <a:chExt cx="4145335" cy="4640019"/>
            </a:xfrm>
          </p:grpSpPr>
          <p:sp>
            <p:nvSpPr>
              <p:cNvPr id="44" name="TextovéPole 43"/>
              <p:cNvSpPr txBox="1"/>
              <p:nvPr/>
            </p:nvSpPr>
            <p:spPr>
              <a:xfrm>
                <a:off x="5328613" y="1373617"/>
                <a:ext cx="6568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1.</a:t>
                </a:r>
                <a:endParaRPr lang="cs-CZ" sz="2800" dirty="0"/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3930768" y="2091192"/>
                <a:ext cx="7146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2.</a:t>
                </a:r>
                <a:endParaRPr lang="cs-CZ" sz="2800" dirty="0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4601284" y="2754476"/>
                <a:ext cx="7146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3.</a:t>
                </a:r>
                <a:endParaRPr lang="cs-CZ" sz="2800" dirty="0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2499800" y="3468008"/>
                <a:ext cx="7146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4.</a:t>
                </a:r>
                <a:endParaRPr lang="cs-CZ" sz="2800" dirty="0"/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3841204" y="4166316"/>
                <a:ext cx="7146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5.</a:t>
                </a:r>
                <a:endParaRPr lang="cs-CZ" sz="2800" dirty="0"/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5930491" y="4835712"/>
                <a:ext cx="7146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6.</a:t>
                </a:r>
                <a:endParaRPr lang="cs-CZ" sz="2800" dirty="0"/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3838115" y="5490416"/>
                <a:ext cx="71464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7.</a:t>
                </a:r>
                <a:endParaRPr lang="cs-CZ" sz="2800" dirty="0"/>
              </a:p>
            </p:txBody>
          </p:sp>
        </p:grpSp>
        <p:grpSp>
          <p:nvGrpSpPr>
            <p:cNvPr id="65" name="Skupina 64"/>
            <p:cNvGrpSpPr/>
            <p:nvPr/>
          </p:nvGrpSpPr>
          <p:grpSpPr>
            <a:xfrm>
              <a:off x="2946686" y="1383268"/>
              <a:ext cx="6132000" cy="4645975"/>
              <a:chOff x="2760480" y="1250292"/>
              <a:chExt cx="6298550" cy="4772163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7065259" y="196481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Ovál 4"/>
              <p:cNvSpPr/>
              <p:nvPr/>
            </p:nvSpPr>
            <p:spPr>
              <a:xfrm>
                <a:off x="7065259" y="2660396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Ovál 5"/>
              <p:cNvSpPr/>
              <p:nvPr/>
            </p:nvSpPr>
            <p:spPr>
              <a:xfrm>
                <a:off x="7075442" y="341207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Ovál 6"/>
              <p:cNvSpPr/>
              <p:nvPr/>
            </p:nvSpPr>
            <p:spPr>
              <a:xfrm>
                <a:off x="7068973" y="4096300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Ovál 7"/>
              <p:cNvSpPr/>
              <p:nvPr/>
            </p:nvSpPr>
            <p:spPr>
              <a:xfrm>
                <a:off x="7068973" y="4783876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" name="Ovál 8"/>
              <p:cNvSpPr/>
              <p:nvPr/>
            </p:nvSpPr>
            <p:spPr>
              <a:xfrm>
                <a:off x="7068973" y="5471452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7065259" y="1277238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Ovál 13"/>
              <p:cNvSpPr/>
              <p:nvPr/>
            </p:nvSpPr>
            <p:spPr>
              <a:xfrm>
                <a:off x="6329870" y="196481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vál 14"/>
              <p:cNvSpPr/>
              <p:nvPr/>
            </p:nvSpPr>
            <p:spPr>
              <a:xfrm>
                <a:off x="5642294" y="196481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Ovál 15"/>
              <p:cNvSpPr/>
              <p:nvPr/>
            </p:nvSpPr>
            <p:spPr>
              <a:xfrm>
                <a:off x="4251100" y="1943586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Ovál 16"/>
              <p:cNvSpPr/>
              <p:nvPr/>
            </p:nvSpPr>
            <p:spPr>
              <a:xfrm>
                <a:off x="4954718" y="1956783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6313701" y="2669127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9" name="Ovál 18"/>
              <p:cNvSpPr/>
              <p:nvPr/>
            </p:nvSpPr>
            <p:spPr>
              <a:xfrm>
                <a:off x="5626125" y="2669127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0" name="Ovál 19"/>
              <p:cNvSpPr/>
              <p:nvPr/>
            </p:nvSpPr>
            <p:spPr>
              <a:xfrm>
                <a:off x="7805351" y="2696073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8508969" y="2696073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4954718" y="2669690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6346893" y="1250292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5659317" y="1250292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Ovál 24"/>
              <p:cNvSpPr/>
              <p:nvPr/>
            </p:nvSpPr>
            <p:spPr>
              <a:xfrm>
                <a:off x="7838543" y="1277238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5606802" y="339165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Ovál 26"/>
              <p:cNvSpPr/>
              <p:nvPr/>
            </p:nvSpPr>
            <p:spPr>
              <a:xfrm>
                <a:off x="4889268" y="339165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Ovál 27"/>
              <p:cNvSpPr/>
              <p:nvPr/>
            </p:nvSpPr>
            <p:spPr>
              <a:xfrm>
                <a:off x="4167667" y="339165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Ovál 28"/>
              <p:cNvSpPr/>
              <p:nvPr/>
            </p:nvSpPr>
            <p:spPr>
              <a:xfrm>
                <a:off x="6346893" y="339165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Ovál 29"/>
              <p:cNvSpPr/>
              <p:nvPr/>
            </p:nvSpPr>
            <p:spPr>
              <a:xfrm>
                <a:off x="3496260" y="339165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1" name="Ovál 30"/>
              <p:cNvSpPr/>
              <p:nvPr/>
            </p:nvSpPr>
            <p:spPr>
              <a:xfrm>
                <a:off x="6346893" y="4096300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Ovál 31"/>
              <p:cNvSpPr/>
              <p:nvPr/>
            </p:nvSpPr>
            <p:spPr>
              <a:xfrm>
                <a:off x="5642294" y="407486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3" name="Ovál 32"/>
              <p:cNvSpPr/>
              <p:nvPr/>
            </p:nvSpPr>
            <p:spPr>
              <a:xfrm>
                <a:off x="4907759" y="407486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4" name="Ovál 33"/>
              <p:cNvSpPr/>
              <p:nvPr/>
            </p:nvSpPr>
            <p:spPr>
              <a:xfrm>
                <a:off x="4202415" y="4074865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Ovál 34"/>
              <p:cNvSpPr/>
              <p:nvPr/>
            </p:nvSpPr>
            <p:spPr>
              <a:xfrm>
                <a:off x="6337875" y="4783876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vál 35"/>
              <p:cNvSpPr/>
              <p:nvPr/>
            </p:nvSpPr>
            <p:spPr>
              <a:xfrm>
                <a:off x="7816501" y="477209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vál 36"/>
              <p:cNvSpPr/>
              <p:nvPr/>
            </p:nvSpPr>
            <p:spPr>
              <a:xfrm>
                <a:off x="6337875" y="5462531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8" name="Ovál 37"/>
              <p:cNvSpPr/>
              <p:nvPr/>
            </p:nvSpPr>
            <p:spPr>
              <a:xfrm>
                <a:off x="5617679" y="547239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vál 38"/>
              <p:cNvSpPr/>
              <p:nvPr/>
            </p:nvSpPr>
            <p:spPr>
              <a:xfrm>
                <a:off x="4882311" y="547239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vál 39"/>
              <p:cNvSpPr/>
              <p:nvPr/>
            </p:nvSpPr>
            <p:spPr>
              <a:xfrm>
                <a:off x="4167667" y="547239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1" name="Ovál 60"/>
              <p:cNvSpPr/>
              <p:nvPr/>
            </p:nvSpPr>
            <p:spPr>
              <a:xfrm>
                <a:off x="2760480" y="3391654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63" name="Ovál 62"/>
              <p:cNvSpPr/>
              <p:nvPr/>
            </p:nvSpPr>
            <p:spPr>
              <a:xfrm>
                <a:off x="7805350" y="4092221"/>
                <a:ext cx="550061" cy="550061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6455" y="5859887"/>
            <a:ext cx="3014854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Vyluštíš?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096" y="82447"/>
            <a:ext cx="3511160" cy="543688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časně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hlodavec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zpěvný pták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objev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neuvařený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chlapec rodičů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noční pták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30534" y="1741223"/>
            <a:ext cx="34329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B     R     Z      Y</a:t>
            </a:r>
            <a:endParaRPr lang="cs-CZ" sz="32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7782" y="2432511"/>
            <a:ext cx="3855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S     Y      S     E      L</a:t>
            </a:r>
            <a:endParaRPr lang="cs-CZ" sz="32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978999" y="3099257"/>
            <a:ext cx="5308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S     Ý     K     O     R     A</a:t>
            </a:r>
            <a:endParaRPr lang="cs-CZ" sz="32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878399" y="3812984"/>
            <a:ext cx="57430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V     Y     N     Á      L     E      Z</a:t>
            </a:r>
            <a:endParaRPr lang="cs-CZ" sz="32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395995" y="4499392"/>
            <a:ext cx="4781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    Y      R     O     V     Ý</a:t>
            </a:r>
            <a:endParaRPr lang="cs-CZ" sz="32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482838" y="5171369"/>
            <a:ext cx="33389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     Y     N</a:t>
            </a:r>
            <a:endParaRPr lang="cs-CZ" sz="32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239175" y="5815116"/>
            <a:ext cx="3655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S      Ý     Č      E     K</a:t>
            </a:r>
            <a:endParaRPr lang="cs-CZ" sz="32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401076" y="378300"/>
            <a:ext cx="163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TAJENKA:</a:t>
            </a:r>
            <a:endParaRPr lang="cs-CZ" sz="28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149727" y="316745"/>
            <a:ext cx="40466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ZLOZVYK</a:t>
            </a:r>
            <a:endParaRPr lang="cs-CZ" sz="32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77" name="Skupina 76"/>
          <p:cNvGrpSpPr/>
          <p:nvPr/>
        </p:nvGrpSpPr>
        <p:grpSpPr>
          <a:xfrm>
            <a:off x="774140" y="4208748"/>
            <a:ext cx="1569549" cy="1925242"/>
            <a:chOff x="467544" y="4769718"/>
            <a:chExt cx="1569549" cy="1925242"/>
          </a:xfrm>
        </p:grpSpPr>
        <p:sp>
          <p:nvSpPr>
            <p:cNvPr id="75" name="Ovál 74"/>
            <p:cNvSpPr/>
            <p:nvPr/>
          </p:nvSpPr>
          <p:spPr>
            <a:xfrm>
              <a:off x="467544" y="4769718"/>
              <a:ext cx="1569549" cy="1569549"/>
            </a:xfrm>
            <a:prstGeom prst="ellips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586033" y="4832912"/>
              <a:ext cx="113751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b="1" dirty="0" smtClean="0">
                  <a:ln w="19050">
                    <a:solidFill>
                      <a:schemeClr val="tx2">
                        <a:tint val="1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50000" dist="50800" dir="7500000" algn="tl">
                      <a:srgbClr val="000000">
                        <a:shade val="5000"/>
                        <a:alpha val="35000"/>
                      </a:srgbClr>
                    </a:outerShdw>
                  </a:effectLst>
                  <a:latin typeface="Traditional Arabic" pitchFamily="18" charset="-78"/>
                  <a:cs typeface="Traditional Arabic" pitchFamily="18" charset="-78"/>
                </a:rPr>
                <a:t> i</a:t>
              </a:r>
              <a:endParaRPr lang="cs-CZ" sz="115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aditional Arabic" pitchFamily="18" charset="-78"/>
                <a:cs typeface="Traditional Arabic" pitchFamily="18" charset="-78"/>
              </a:endParaRPr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3442969" y="875832"/>
            <a:ext cx="34135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uveďte příklad: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33401" y="875832"/>
            <a:ext cx="2497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kousání nehtů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298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52" grpId="0"/>
      <p:bldP spid="53" grpId="0"/>
      <p:bldP spid="54" grpId="0"/>
      <p:bldP spid="56" grpId="0"/>
      <p:bldP spid="58" grpId="0"/>
      <p:bldP spid="59" grpId="0"/>
      <p:bldP spid="60" grpId="0"/>
      <p:bldP spid="7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1889" y="43087"/>
            <a:ext cx="9324529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Pokračujte v řadě příbuzných slov a k dané řadě napište VS 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3210" y="1063730"/>
            <a:ext cx="4038600" cy="51743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600" dirty="0" smtClean="0"/>
              <a:t>umýt se, mýdlo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neslyšně, nedoslýchat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lyžařka, lyžovat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bystře, bystřina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mlynář, mlýnský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býlí, bylinkový</a:t>
            </a:r>
            <a:endParaRPr lang="cs-CZ" sz="2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064144" y="1480670"/>
            <a:ext cx="235657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17932" y="2329781"/>
            <a:ext cx="288643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430869" y="4048013"/>
            <a:ext cx="28562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48945" y="3225479"/>
            <a:ext cx="23561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763194" y="1014263"/>
            <a:ext cx="94162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mýt </a:t>
            </a:r>
            <a:endParaRPr lang="cs-CZ" sz="2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71660" y="1792384"/>
            <a:ext cx="12519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slyšet</a:t>
            </a:r>
            <a:endParaRPr lang="cs-CZ" sz="2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0177" y="2698003"/>
            <a:ext cx="1321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lyže</a:t>
            </a:r>
            <a:endParaRPr lang="cs-CZ" sz="2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16740" y="3537392"/>
            <a:ext cx="132801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bystrý</a:t>
            </a:r>
            <a:endParaRPr lang="cs-CZ" sz="2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64944" y="4413635"/>
            <a:ext cx="11119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mlýn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20926" y="5368824"/>
            <a:ext cx="132801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bylina</a:t>
            </a:r>
            <a:endParaRPr lang="cs-CZ" sz="2600" dirty="0"/>
          </a:p>
        </p:txBody>
      </p:sp>
      <p:sp>
        <p:nvSpPr>
          <p:cNvPr id="28" name="Plus 27"/>
          <p:cNvSpPr/>
          <p:nvPr/>
        </p:nvSpPr>
        <p:spPr>
          <a:xfrm>
            <a:off x="2443898" y="1069571"/>
            <a:ext cx="432048" cy="432048"/>
          </a:xfrm>
          <a:prstGeom prst="mathPlus">
            <a:avLst>
              <a:gd name="adj1" fmla="val 4567"/>
            </a:avLst>
          </a:prstGeom>
          <a:solidFill>
            <a:srgbClr val="00B050"/>
          </a:solidFill>
          <a:ln>
            <a:solidFill>
              <a:srgbClr val="EA22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lus 28"/>
          <p:cNvSpPr/>
          <p:nvPr/>
        </p:nvSpPr>
        <p:spPr>
          <a:xfrm>
            <a:off x="3302331" y="1914406"/>
            <a:ext cx="432048" cy="432048"/>
          </a:xfrm>
          <a:prstGeom prst="mathPlus">
            <a:avLst>
              <a:gd name="adj1" fmla="val 4567"/>
            </a:avLst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lus 29"/>
          <p:cNvSpPr/>
          <p:nvPr/>
        </p:nvSpPr>
        <p:spPr>
          <a:xfrm>
            <a:off x="2632096" y="2793431"/>
            <a:ext cx="432048" cy="432048"/>
          </a:xfrm>
          <a:prstGeom prst="mathPlus">
            <a:avLst>
              <a:gd name="adj1" fmla="val 4567"/>
            </a:avLst>
          </a:prstGeom>
          <a:solidFill>
            <a:srgbClr val="00B050"/>
          </a:solidFill>
          <a:ln>
            <a:solidFill>
              <a:srgbClr val="EA22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2632096" y="3644010"/>
            <a:ext cx="432048" cy="432048"/>
          </a:xfrm>
          <a:prstGeom prst="mathPlus">
            <a:avLst>
              <a:gd name="adj1" fmla="val 4567"/>
            </a:avLst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lus 31"/>
          <p:cNvSpPr/>
          <p:nvPr/>
        </p:nvSpPr>
        <p:spPr>
          <a:xfrm>
            <a:off x="2651524" y="4492296"/>
            <a:ext cx="432048" cy="432048"/>
          </a:xfrm>
          <a:prstGeom prst="mathPlus">
            <a:avLst>
              <a:gd name="adj1" fmla="val 4567"/>
            </a:avLst>
          </a:prstGeom>
          <a:solidFill>
            <a:srgbClr val="00B050"/>
          </a:solidFill>
          <a:ln>
            <a:solidFill>
              <a:srgbClr val="EA22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lus 32"/>
          <p:cNvSpPr/>
          <p:nvPr/>
        </p:nvSpPr>
        <p:spPr>
          <a:xfrm>
            <a:off x="2447561" y="5434541"/>
            <a:ext cx="432048" cy="432048"/>
          </a:xfrm>
          <a:prstGeom prst="mathPlus">
            <a:avLst>
              <a:gd name="adj1" fmla="val 4567"/>
            </a:avLst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>
            <a:off x="3449889" y="4924344"/>
            <a:ext cx="281820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064144" y="5875661"/>
            <a:ext cx="366735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Šipka doprava 48"/>
          <p:cNvSpPr/>
          <p:nvPr/>
        </p:nvSpPr>
        <p:spPr>
          <a:xfrm>
            <a:off x="5639045" y="1162484"/>
            <a:ext cx="648072" cy="24622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3114697" y="988227"/>
            <a:ext cx="28182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mýdlový, mycí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464531" y="2698005"/>
            <a:ext cx="269005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lyžařský, lyžaři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394050" y="3555570"/>
            <a:ext cx="320166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bystrost, bystrozraký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365630" y="4433611"/>
            <a:ext cx="287527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mlynářský, mlýnice  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105289" y="5383218"/>
            <a:ext cx="380468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b</a:t>
            </a:r>
            <a:r>
              <a:rPr lang="cs-CZ" sz="2600" dirty="0" smtClean="0"/>
              <a:t>ylinný, bylinářka, zlatobýl</a:t>
            </a:r>
            <a:endParaRPr lang="cs-CZ" sz="2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753505" y="1836651"/>
            <a:ext cx="363036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neslýchaný, slyšitelný</a:t>
            </a:r>
            <a:endParaRPr lang="cs-CZ" sz="2600" dirty="0"/>
          </a:p>
        </p:txBody>
      </p:sp>
      <p:sp>
        <p:nvSpPr>
          <p:cNvPr id="66" name="Šipka doprava 65"/>
          <p:cNvSpPr/>
          <p:nvPr/>
        </p:nvSpPr>
        <p:spPr>
          <a:xfrm>
            <a:off x="6909970" y="1959761"/>
            <a:ext cx="648072" cy="24622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Šipka doprava 66"/>
          <p:cNvSpPr/>
          <p:nvPr/>
        </p:nvSpPr>
        <p:spPr>
          <a:xfrm>
            <a:off x="5932905" y="2821115"/>
            <a:ext cx="648072" cy="24622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ipka doprava 67"/>
          <p:cNvSpPr/>
          <p:nvPr/>
        </p:nvSpPr>
        <p:spPr>
          <a:xfrm>
            <a:off x="6546141" y="3678680"/>
            <a:ext cx="648072" cy="24622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Šipka doprava 68"/>
          <p:cNvSpPr/>
          <p:nvPr/>
        </p:nvSpPr>
        <p:spPr>
          <a:xfrm>
            <a:off x="6380330" y="4556721"/>
            <a:ext cx="648072" cy="24622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Šipka doprava 69"/>
          <p:cNvSpPr/>
          <p:nvPr/>
        </p:nvSpPr>
        <p:spPr>
          <a:xfrm>
            <a:off x="6959717" y="5527454"/>
            <a:ext cx="648072" cy="246221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2" name="Přímá spojnice 71"/>
          <p:cNvCxnSpPr/>
          <p:nvPr/>
        </p:nvCxnSpPr>
        <p:spPr>
          <a:xfrm>
            <a:off x="6595715" y="1480670"/>
            <a:ext cx="1345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724979" y="2284827"/>
            <a:ext cx="1345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6885398" y="3190448"/>
            <a:ext cx="1345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7416740" y="4048013"/>
            <a:ext cx="1345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234006" y="4924344"/>
            <a:ext cx="1345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7724979" y="5866589"/>
            <a:ext cx="13452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56635" y="6042903"/>
            <a:ext cx="9013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Užij daná slova ve větách a napiš je!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974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55" grpId="0"/>
      <p:bldP spid="56" grpId="0"/>
      <p:bldP spid="57" grpId="0"/>
      <p:bldP spid="58" grpId="0"/>
      <p:bldP spid="59" grpId="0"/>
      <p:bldP spid="6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74" name="Skupina 2073"/>
          <p:cNvGrpSpPr/>
          <p:nvPr/>
        </p:nvGrpSpPr>
        <p:grpSpPr>
          <a:xfrm>
            <a:off x="-616666" y="3838335"/>
            <a:ext cx="10408169" cy="3533171"/>
            <a:chOff x="-616666" y="3838335"/>
            <a:chExt cx="10408169" cy="3533171"/>
          </a:xfrm>
        </p:grpSpPr>
        <p:sp>
          <p:nvSpPr>
            <p:cNvPr id="2071" name="Ovál 2070"/>
            <p:cNvSpPr/>
            <p:nvPr/>
          </p:nvSpPr>
          <p:spPr>
            <a:xfrm>
              <a:off x="-616666" y="4858563"/>
              <a:ext cx="10408169" cy="2512943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rgbClr val="88A945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70" name="Skupina 2069"/>
            <p:cNvGrpSpPr/>
            <p:nvPr/>
          </p:nvGrpSpPr>
          <p:grpSpPr>
            <a:xfrm>
              <a:off x="797514" y="3838335"/>
              <a:ext cx="8310042" cy="2722264"/>
              <a:chOff x="797514" y="3838335"/>
              <a:chExt cx="8310042" cy="2722264"/>
            </a:xfrm>
          </p:grpSpPr>
          <p:grpSp>
            <p:nvGrpSpPr>
              <p:cNvPr id="2054" name="Skupina 2053"/>
              <p:cNvGrpSpPr/>
              <p:nvPr/>
            </p:nvGrpSpPr>
            <p:grpSpPr>
              <a:xfrm>
                <a:off x="5509706" y="3838335"/>
                <a:ext cx="3388130" cy="2210018"/>
                <a:chOff x="1892096" y="4677340"/>
                <a:chExt cx="3388130" cy="2210018"/>
              </a:xfrm>
            </p:grpSpPr>
            <p:sp>
              <p:nvSpPr>
                <p:cNvPr id="2056" name="Obdélník 2055"/>
                <p:cNvSpPr/>
                <p:nvPr/>
              </p:nvSpPr>
              <p:spPr>
                <a:xfrm>
                  <a:off x="2885056" y="5073384"/>
                  <a:ext cx="1476164" cy="374030"/>
                </a:xfrm>
                <a:prstGeom prst="rect">
                  <a:avLst/>
                </a:prstGeom>
                <a:solidFill>
                  <a:srgbClr val="FF3737"/>
                </a:solidFill>
                <a:ln>
                  <a:solidFill>
                    <a:srgbClr val="FF3737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Rovnoramenný trojúhelník 12"/>
                <p:cNvSpPr/>
                <p:nvPr/>
              </p:nvSpPr>
              <p:spPr>
                <a:xfrm>
                  <a:off x="1946792" y="4677340"/>
                  <a:ext cx="1584176" cy="792088"/>
                </a:xfrm>
                <a:prstGeom prst="triangle">
                  <a:avLst/>
                </a:prstGeom>
                <a:solidFill>
                  <a:srgbClr val="FF3737"/>
                </a:solidFill>
                <a:ln>
                  <a:solidFill>
                    <a:srgbClr val="FF3737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1" name="Rovnoramenný trojúhelník 50"/>
                <p:cNvSpPr/>
                <p:nvPr/>
              </p:nvSpPr>
              <p:spPr>
                <a:xfrm>
                  <a:off x="3539617" y="4685080"/>
                  <a:ext cx="1584176" cy="792088"/>
                </a:xfrm>
                <a:prstGeom prst="triangle">
                  <a:avLst/>
                </a:prstGeom>
                <a:solidFill>
                  <a:srgbClr val="FF3737"/>
                </a:solidFill>
                <a:ln>
                  <a:solidFill>
                    <a:srgbClr val="FF3737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57" name="Obdélník 2056"/>
                <p:cNvSpPr/>
                <p:nvPr/>
              </p:nvSpPr>
              <p:spPr>
                <a:xfrm>
                  <a:off x="1929417" y="5492024"/>
                  <a:ext cx="1584176" cy="1057735"/>
                </a:xfrm>
                <a:prstGeom prst="rect">
                  <a:avLst/>
                </a:prstGeom>
                <a:solidFill>
                  <a:schemeClr val="accent3">
                    <a:lumMod val="40000"/>
                    <a:lumOff val="60000"/>
                  </a:schemeClr>
                </a:solidFill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2" name="Obdélník 51"/>
                <p:cNvSpPr/>
                <p:nvPr/>
              </p:nvSpPr>
              <p:spPr>
                <a:xfrm>
                  <a:off x="3530968" y="5506773"/>
                  <a:ext cx="1584176" cy="1057735"/>
                </a:xfrm>
                <a:prstGeom prst="rect">
                  <a:avLst/>
                </a:prstGeom>
                <a:solidFill>
                  <a:schemeClr val="accent3">
                    <a:lumMod val="40000"/>
                    <a:lumOff val="60000"/>
                  </a:schemeClr>
                </a:solidFill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" name="Obdélník 3"/>
                <p:cNvSpPr/>
                <p:nvPr/>
              </p:nvSpPr>
              <p:spPr>
                <a:xfrm>
                  <a:off x="2266905" y="5645059"/>
                  <a:ext cx="943950" cy="288032"/>
                </a:xfrm>
                <a:prstGeom prst="rect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222951" y="5763408"/>
                  <a:ext cx="1057275" cy="112395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53" name="Obdélník 52"/>
                <p:cNvSpPr/>
                <p:nvPr/>
              </p:nvSpPr>
              <p:spPr>
                <a:xfrm>
                  <a:off x="3705942" y="5625560"/>
                  <a:ext cx="435971" cy="458665"/>
                </a:xfrm>
                <a:prstGeom prst="rect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4" name="Obdélník 53"/>
                <p:cNvSpPr/>
                <p:nvPr/>
              </p:nvSpPr>
              <p:spPr>
                <a:xfrm>
                  <a:off x="4386614" y="5625560"/>
                  <a:ext cx="471975" cy="144016"/>
                </a:xfrm>
                <a:prstGeom prst="rect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  <a:ln>
                  <a:solidFill>
                    <a:schemeClr val="accent1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" name="Obdélník 8"/>
                <p:cNvSpPr/>
                <p:nvPr/>
              </p:nvSpPr>
              <p:spPr>
                <a:xfrm>
                  <a:off x="1892096" y="5492024"/>
                  <a:ext cx="3242994" cy="72008"/>
                </a:xfrm>
                <a:prstGeom prst="rect">
                  <a:avLst/>
                </a:prstGeom>
                <a:solidFill>
                  <a:srgbClr val="D4A97E"/>
                </a:solidFill>
                <a:ln>
                  <a:solidFill>
                    <a:srgbClr val="99663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vál 27"/>
                <p:cNvSpPr/>
                <p:nvPr/>
              </p:nvSpPr>
              <p:spPr>
                <a:xfrm>
                  <a:off x="2595491" y="5073384"/>
                  <a:ext cx="252028" cy="252028"/>
                </a:xfrm>
                <a:prstGeom prst="ellipse">
                  <a:avLst/>
                </a:prstGeom>
                <a:solidFill>
                  <a:schemeClr val="accent5">
                    <a:lumMod val="40000"/>
                    <a:lumOff val="60000"/>
                  </a:schemeClr>
                </a:solidFill>
                <a:ln>
                  <a:solidFill>
                    <a:schemeClr val="accent5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" name="Skupina 28"/>
              <p:cNvGrpSpPr/>
              <p:nvPr/>
            </p:nvGrpSpPr>
            <p:grpSpPr>
              <a:xfrm>
                <a:off x="7811412" y="4124194"/>
                <a:ext cx="1296144" cy="1881308"/>
                <a:chOff x="7308304" y="4725144"/>
                <a:chExt cx="1296144" cy="1881308"/>
              </a:xfrm>
            </p:grpSpPr>
            <p:sp>
              <p:nvSpPr>
                <p:cNvPr id="25" name="Obdélník 24"/>
                <p:cNvSpPr/>
                <p:nvPr/>
              </p:nvSpPr>
              <p:spPr>
                <a:xfrm>
                  <a:off x="7552604" y="5682253"/>
                  <a:ext cx="819708" cy="909343"/>
                </a:xfrm>
                <a:prstGeom prst="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9" name="Rovnoramenný trojúhelník 18"/>
                <p:cNvSpPr/>
                <p:nvPr/>
              </p:nvSpPr>
              <p:spPr>
                <a:xfrm>
                  <a:off x="7308304" y="4725144"/>
                  <a:ext cx="288032" cy="936104"/>
                </a:xfrm>
                <a:prstGeom prst="triangle">
                  <a:avLst/>
                </a:prstGeom>
                <a:solidFill>
                  <a:srgbClr val="FF3737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" name="Rovnoramenný trojúhelník 19"/>
                <p:cNvSpPr/>
                <p:nvPr/>
              </p:nvSpPr>
              <p:spPr>
                <a:xfrm>
                  <a:off x="8280412" y="4725144"/>
                  <a:ext cx="324036" cy="936104"/>
                </a:xfrm>
                <a:prstGeom prst="triangle">
                  <a:avLst/>
                </a:prstGeom>
                <a:solidFill>
                  <a:srgbClr val="FF3737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3" name="Obdélník 22"/>
                <p:cNvSpPr/>
                <p:nvPr/>
              </p:nvSpPr>
              <p:spPr>
                <a:xfrm>
                  <a:off x="7308304" y="5682253"/>
                  <a:ext cx="288032" cy="909343"/>
                </a:xfrm>
                <a:prstGeom prst="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bdélník 23"/>
                <p:cNvSpPr/>
                <p:nvPr/>
              </p:nvSpPr>
              <p:spPr>
                <a:xfrm>
                  <a:off x="8280412" y="5682253"/>
                  <a:ext cx="324036" cy="909343"/>
                </a:xfrm>
                <a:prstGeom prst="rect">
                  <a:avLst/>
                </a:prstGeom>
                <a:solidFill>
                  <a:schemeClr val="accent6">
                    <a:lumMod val="40000"/>
                    <a:lumOff val="60000"/>
                  </a:schemeClr>
                </a:solidFill>
                <a:ln>
                  <a:solidFill>
                    <a:schemeClr val="accent6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6" name="Obdélník 25"/>
                <p:cNvSpPr/>
                <p:nvPr/>
              </p:nvSpPr>
              <p:spPr>
                <a:xfrm>
                  <a:off x="7380312" y="5832025"/>
                  <a:ext cx="144016" cy="144016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7" name="Obdélník 26"/>
                <p:cNvSpPr/>
                <p:nvPr/>
              </p:nvSpPr>
              <p:spPr>
                <a:xfrm>
                  <a:off x="8362535" y="5845768"/>
                  <a:ext cx="144016" cy="144016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2050" name="Picture 2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clrChange>
                    <a:clrFrom>
                      <a:srgbClr val="FFFFFF"/>
                    </a:clrFrom>
                    <a:clrTo>
                      <a:srgbClr val="FFFFFF">
                        <a:alpha val="0"/>
                      </a:srgbClr>
                    </a:clrTo>
                  </a:clrChang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573371" y="5989784"/>
                  <a:ext cx="707041" cy="61666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2052" name="Skupina 2051"/>
              <p:cNvGrpSpPr/>
              <p:nvPr/>
            </p:nvGrpSpPr>
            <p:grpSpPr>
              <a:xfrm>
                <a:off x="6067853" y="5408763"/>
                <a:ext cx="2368419" cy="1120625"/>
                <a:chOff x="2167577" y="5332711"/>
                <a:chExt cx="2368419" cy="1120625"/>
              </a:xfrm>
            </p:grpSpPr>
            <p:grpSp>
              <p:nvGrpSpPr>
                <p:cNvPr id="22" name="Skupina 21"/>
                <p:cNvGrpSpPr/>
                <p:nvPr/>
              </p:nvGrpSpPr>
              <p:grpSpPr>
                <a:xfrm>
                  <a:off x="2167577" y="5332711"/>
                  <a:ext cx="2368419" cy="513057"/>
                  <a:chOff x="2771800" y="4617132"/>
                  <a:chExt cx="2368419" cy="513057"/>
                </a:xfrm>
              </p:grpSpPr>
              <p:sp>
                <p:nvSpPr>
                  <p:cNvPr id="15" name="Rovnoramenný trojúhelník 14"/>
                  <p:cNvSpPr/>
                  <p:nvPr/>
                </p:nvSpPr>
                <p:spPr>
                  <a:xfrm>
                    <a:off x="2771800" y="4617132"/>
                    <a:ext cx="864096" cy="504056"/>
                  </a:xfrm>
                  <a:prstGeom prst="triangle">
                    <a:avLst/>
                  </a:prstGeom>
                  <a:solidFill>
                    <a:srgbClr val="FF3737"/>
                  </a:solidFill>
                  <a:ln>
                    <a:solidFill>
                      <a:srgbClr val="E2000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1" name="Vývojový diagram: údaje 20"/>
                  <p:cNvSpPr/>
                  <p:nvPr/>
                </p:nvSpPr>
                <p:spPr>
                  <a:xfrm flipH="1">
                    <a:off x="3233693" y="4617132"/>
                    <a:ext cx="1906526" cy="513057"/>
                  </a:xfrm>
                  <a:prstGeom prst="flowChartInputOutput">
                    <a:avLst/>
                  </a:prstGeom>
                  <a:solidFill>
                    <a:srgbClr val="FF3737"/>
                  </a:solidFill>
                  <a:ln>
                    <a:solidFill>
                      <a:srgbClr val="C41A4B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30" name="Obdélník 29"/>
                <p:cNvSpPr/>
                <p:nvPr/>
              </p:nvSpPr>
              <p:spPr>
                <a:xfrm>
                  <a:off x="2167577" y="5862223"/>
                  <a:ext cx="864096" cy="591113"/>
                </a:xfrm>
                <a:prstGeom prst="rect">
                  <a:avLst/>
                </a:prstGeom>
                <a:solidFill>
                  <a:srgbClr val="FFFF66"/>
                </a:solidFill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Obdélník 30"/>
                <p:cNvSpPr/>
                <p:nvPr/>
              </p:nvSpPr>
              <p:spPr>
                <a:xfrm>
                  <a:off x="3031673" y="5862223"/>
                  <a:ext cx="1504323" cy="591113"/>
                </a:xfrm>
                <a:prstGeom prst="rect">
                  <a:avLst/>
                </a:prstGeom>
                <a:solidFill>
                  <a:srgbClr val="FFFF66"/>
                </a:solidFill>
                <a:ln>
                  <a:solidFill>
                    <a:srgbClr val="FFC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48" name="Obdélník 2047"/>
                <p:cNvSpPr/>
                <p:nvPr/>
              </p:nvSpPr>
              <p:spPr>
                <a:xfrm>
                  <a:off x="2383601" y="5965385"/>
                  <a:ext cx="432048" cy="243408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49" name="Obdélník 2048"/>
                <p:cNvSpPr/>
                <p:nvPr/>
              </p:nvSpPr>
              <p:spPr>
                <a:xfrm>
                  <a:off x="4102999" y="6057292"/>
                  <a:ext cx="288032" cy="396044"/>
                </a:xfrm>
                <a:prstGeom prst="rect">
                  <a:avLst/>
                </a:prstGeom>
                <a:solidFill>
                  <a:srgbClr val="D4A97E"/>
                </a:solidFill>
                <a:ln>
                  <a:solidFill>
                    <a:srgbClr val="996633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051" name="Obdélník 2050"/>
                <p:cNvSpPr/>
                <p:nvPr/>
              </p:nvSpPr>
              <p:spPr>
                <a:xfrm>
                  <a:off x="3203848" y="5965385"/>
                  <a:ext cx="216024" cy="21602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6" name="Obdélník 35"/>
                <p:cNvSpPr/>
                <p:nvPr/>
              </p:nvSpPr>
              <p:spPr>
                <a:xfrm>
                  <a:off x="3582733" y="5965385"/>
                  <a:ext cx="216024" cy="21602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068" name="Skupina 2067"/>
              <p:cNvGrpSpPr/>
              <p:nvPr/>
            </p:nvGrpSpPr>
            <p:grpSpPr>
              <a:xfrm>
                <a:off x="797514" y="4375865"/>
                <a:ext cx="4374071" cy="1521330"/>
                <a:chOff x="797514" y="4375865"/>
                <a:chExt cx="4374071" cy="1521330"/>
              </a:xfrm>
            </p:grpSpPr>
            <p:pic>
              <p:nvPicPr>
                <p:cNvPr id="1029" name="Picture 5"/>
                <p:cNvPicPr>
                  <a:picLocks noChangeAspect="1" noChangeArrowheads="1"/>
                </p:cNvPicPr>
                <p:nvPr/>
              </p:nvPicPr>
              <p:blipFill>
                <a:blip r:embed="rId5">
                  <a:clrChange>
                    <a:clrFrom>
                      <a:srgbClr val="FFFDDB"/>
                    </a:clrFrom>
                    <a:clrTo>
                      <a:srgbClr val="FFFDDB">
                        <a:alpha val="0"/>
                      </a:srgbClr>
                    </a:clrTo>
                  </a:clrChange>
                  <a:extLst>
                    <a:ext uri="{BEBA8EAE-BF5A-486C-A8C5-ECC9F3942E4B}">
                      <a14:imgProps xmlns:a14="http://schemas.microsoft.com/office/drawing/2010/main">
                        <a14:imgLayer r:embed="rId6">
                          <a14:imgEffect>
                            <a14:colorTemperature colorTemp="112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97514" y="4375865"/>
                  <a:ext cx="1133475" cy="139065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grpSp>
              <p:nvGrpSpPr>
                <p:cNvPr id="2067" name="Skupina 2066"/>
                <p:cNvGrpSpPr/>
                <p:nvPr/>
              </p:nvGrpSpPr>
              <p:grpSpPr>
                <a:xfrm>
                  <a:off x="1239577" y="5002736"/>
                  <a:ext cx="3932008" cy="894459"/>
                  <a:chOff x="1001122" y="5129081"/>
                  <a:chExt cx="3932008" cy="894459"/>
                </a:xfrm>
              </p:grpSpPr>
              <p:sp>
                <p:nvSpPr>
                  <p:cNvPr id="172" name="Rovnoramenný trojúhelník 171"/>
                  <p:cNvSpPr/>
                  <p:nvPr/>
                </p:nvSpPr>
                <p:spPr>
                  <a:xfrm>
                    <a:off x="4753428" y="551726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3" name="Rovnoramenný trojúhelník 172"/>
                  <p:cNvSpPr/>
                  <p:nvPr/>
                </p:nvSpPr>
                <p:spPr>
                  <a:xfrm>
                    <a:off x="4818391" y="553757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8" name="Rovnoramenný trojúhelník 117"/>
                  <p:cNvSpPr/>
                  <p:nvPr/>
                </p:nvSpPr>
                <p:spPr>
                  <a:xfrm rot="20175982">
                    <a:off x="1340188" y="542182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9" name="Rovnoramenný trojúhelník 118"/>
                  <p:cNvSpPr/>
                  <p:nvPr/>
                </p:nvSpPr>
                <p:spPr>
                  <a:xfrm rot="20082909">
                    <a:off x="1424556" y="539991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6" name="Rovnoramenný trojúhelník 125"/>
                  <p:cNvSpPr/>
                  <p:nvPr/>
                </p:nvSpPr>
                <p:spPr>
                  <a:xfrm rot="19773739">
                    <a:off x="1261401" y="5448309"/>
                    <a:ext cx="71372" cy="69220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4" name="Rovnoramenný trojúhelník 123"/>
                  <p:cNvSpPr/>
                  <p:nvPr/>
                </p:nvSpPr>
                <p:spPr>
                  <a:xfrm rot="19597495">
                    <a:off x="1131018" y="5517493"/>
                    <a:ext cx="71372" cy="45719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5" name="Rovnoramenný trojúhelník 124"/>
                  <p:cNvSpPr/>
                  <p:nvPr/>
                </p:nvSpPr>
                <p:spPr>
                  <a:xfrm rot="19349477">
                    <a:off x="1141970" y="5342619"/>
                    <a:ext cx="71372" cy="227503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9" name="Rovnoramenný trojúhelník 128"/>
                  <p:cNvSpPr/>
                  <p:nvPr/>
                </p:nvSpPr>
                <p:spPr>
                  <a:xfrm rot="260300">
                    <a:off x="1078984" y="554803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2" name="Rovnoramenný trojúhelník 131"/>
                  <p:cNvSpPr/>
                  <p:nvPr/>
                </p:nvSpPr>
                <p:spPr>
                  <a:xfrm>
                    <a:off x="1031387" y="558176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066" name="Rovnoramenný trojúhelník 2065"/>
                  <p:cNvSpPr/>
                  <p:nvPr/>
                </p:nvSpPr>
                <p:spPr>
                  <a:xfrm>
                    <a:off x="3170799" y="528087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0" name="Rovnoramenný trojúhelník 69"/>
                  <p:cNvSpPr/>
                  <p:nvPr/>
                </p:nvSpPr>
                <p:spPr>
                  <a:xfrm>
                    <a:off x="3242171" y="527706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1" name="Rovnoramenný trojúhelník 70"/>
                  <p:cNvSpPr/>
                  <p:nvPr/>
                </p:nvSpPr>
                <p:spPr>
                  <a:xfrm>
                    <a:off x="3313543" y="527706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2" name="Rovnoramenný trojúhelník 71"/>
                  <p:cNvSpPr/>
                  <p:nvPr/>
                </p:nvSpPr>
                <p:spPr>
                  <a:xfrm>
                    <a:off x="3124409" y="5191094"/>
                    <a:ext cx="45719" cy="152321"/>
                  </a:xfrm>
                  <a:prstGeom prst="triangle">
                    <a:avLst>
                      <a:gd name="adj" fmla="val 39174"/>
                    </a:avLst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3" name="Rovnoramenný trojúhelník 72"/>
                  <p:cNvSpPr/>
                  <p:nvPr/>
                </p:nvSpPr>
                <p:spPr>
                  <a:xfrm>
                    <a:off x="3368832" y="527613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4" name="Rovnoramenný trojúhelník 73"/>
                  <p:cNvSpPr/>
                  <p:nvPr/>
                </p:nvSpPr>
                <p:spPr>
                  <a:xfrm>
                    <a:off x="3440204" y="527231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5" name="Rovnoramenný trojúhelník 74"/>
                  <p:cNvSpPr/>
                  <p:nvPr/>
                </p:nvSpPr>
                <p:spPr>
                  <a:xfrm>
                    <a:off x="3511576" y="527231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6" name="Rovnoramenný trojúhelník 75"/>
                  <p:cNvSpPr/>
                  <p:nvPr/>
                </p:nvSpPr>
                <p:spPr>
                  <a:xfrm>
                    <a:off x="3322442" y="5186353"/>
                    <a:ext cx="45719" cy="152321"/>
                  </a:xfrm>
                  <a:prstGeom prst="triangle">
                    <a:avLst>
                      <a:gd name="adj" fmla="val 39174"/>
                    </a:avLst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7" name="Rovnoramenný trojúhelník 76"/>
                  <p:cNvSpPr/>
                  <p:nvPr/>
                </p:nvSpPr>
                <p:spPr>
                  <a:xfrm rot="185868">
                    <a:off x="3564842" y="528725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8" name="Rovnoramenný trojúhelník 77"/>
                  <p:cNvSpPr/>
                  <p:nvPr/>
                </p:nvSpPr>
                <p:spPr>
                  <a:xfrm rot="185868">
                    <a:off x="3636214" y="528343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79" name="Rovnoramenný trojúhelník 78"/>
                  <p:cNvSpPr/>
                  <p:nvPr/>
                </p:nvSpPr>
                <p:spPr>
                  <a:xfrm rot="185868">
                    <a:off x="3707586" y="528343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0" name="Rovnoramenný trojúhelník 79"/>
                  <p:cNvSpPr/>
                  <p:nvPr/>
                </p:nvSpPr>
                <p:spPr>
                  <a:xfrm rot="250061">
                    <a:off x="3780569" y="529076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1" name="Rovnoramenný trojúhelník 80"/>
                  <p:cNvSpPr/>
                  <p:nvPr/>
                </p:nvSpPr>
                <p:spPr>
                  <a:xfrm rot="460909">
                    <a:off x="3857829" y="529745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2" name="Rovnoramenný trojúhelník 81"/>
                  <p:cNvSpPr/>
                  <p:nvPr/>
                </p:nvSpPr>
                <p:spPr>
                  <a:xfrm rot="625002">
                    <a:off x="3934652" y="531608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3" name="Rovnoramenný trojúhelník 82"/>
                  <p:cNvSpPr/>
                  <p:nvPr/>
                </p:nvSpPr>
                <p:spPr>
                  <a:xfrm rot="566795">
                    <a:off x="3999312" y="533077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4" name="Rovnoramenný trojúhelník 83"/>
                  <p:cNvSpPr/>
                  <p:nvPr/>
                </p:nvSpPr>
                <p:spPr>
                  <a:xfrm rot="566795">
                    <a:off x="4070684" y="532696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5" name="Rovnoramenný trojúhelník 84"/>
                  <p:cNvSpPr/>
                  <p:nvPr/>
                </p:nvSpPr>
                <p:spPr>
                  <a:xfrm rot="566795">
                    <a:off x="4138144" y="535060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6" name="Rovnoramenný trojúhelník 85"/>
                  <p:cNvSpPr/>
                  <p:nvPr/>
                </p:nvSpPr>
                <p:spPr>
                  <a:xfrm>
                    <a:off x="3720412" y="5129081"/>
                    <a:ext cx="45719" cy="221581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7" name="Rovnoramenný trojúhelník 86"/>
                  <p:cNvSpPr/>
                  <p:nvPr/>
                </p:nvSpPr>
                <p:spPr>
                  <a:xfrm>
                    <a:off x="4195492" y="5200844"/>
                    <a:ext cx="45719" cy="221581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89" name="Rovnoramenný trojúhelník 88"/>
                  <p:cNvSpPr/>
                  <p:nvPr/>
                </p:nvSpPr>
                <p:spPr>
                  <a:xfrm rot="946516">
                    <a:off x="4241906" y="536697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0" name="Rovnoramenný trojúhelník 89"/>
                  <p:cNvSpPr/>
                  <p:nvPr/>
                </p:nvSpPr>
                <p:spPr>
                  <a:xfrm rot="946516">
                    <a:off x="4305614" y="537890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1" name="Rovnoramenný trojúhelník 90"/>
                  <p:cNvSpPr/>
                  <p:nvPr/>
                </p:nvSpPr>
                <p:spPr>
                  <a:xfrm rot="946516">
                    <a:off x="4385597" y="540628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2" name="Rovnoramenný trojúhelník 91"/>
                  <p:cNvSpPr/>
                  <p:nvPr/>
                </p:nvSpPr>
                <p:spPr>
                  <a:xfrm rot="1073906">
                    <a:off x="4456896" y="540722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3" name="Rovnoramenný trojúhelník 92"/>
                  <p:cNvSpPr/>
                  <p:nvPr/>
                </p:nvSpPr>
                <p:spPr>
                  <a:xfrm rot="847087">
                    <a:off x="4532773" y="543020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4" name="Rovnoramenný trojúhelník 93"/>
                  <p:cNvSpPr/>
                  <p:nvPr/>
                </p:nvSpPr>
                <p:spPr>
                  <a:xfrm rot="1251239">
                    <a:off x="4615856" y="545862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5" name="Rovnoramenný trojúhelník 94"/>
                  <p:cNvSpPr/>
                  <p:nvPr/>
                </p:nvSpPr>
                <p:spPr>
                  <a:xfrm>
                    <a:off x="2908567" y="528209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6" name="Rovnoramenný trojúhelník 95"/>
                  <p:cNvSpPr/>
                  <p:nvPr/>
                </p:nvSpPr>
                <p:spPr>
                  <a:xfrm>
                    <a:off x="2979939" y="5278288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7" name="Rovnoramenný trojúhelník 96"/>
                  <p:cNvSpPr/>
                  <p:nvPr/>
                </p:nvSpPr>
                <p:spPr>
                  <a:xfrm>
                    <a:off x="3051311" y="5278288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8" name="Rovnoramenný trojúhelník 97"/>
                  <p:cNvSpPr/>
                  <p:nvPr/>
                </p:nvSpPr>
                <p:spPr>
                  <a:xfrm>
                    <a:off x="2693135" y="527901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99" name="Rovnoramenný trojúhelník 98"/>
                  <p:cNvSpPr/>
                  <p:nvPr/>
                </p:nvSpPr>
                <p:spPr>
                  <a:xfrm>
                    <a:off x="2764507" y="527520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0" name="Rovnoramenný trojúhelník 99"/>
                  <p:cNvSpPr/>
                  <p:nvPr/>
                </p:nvSpPr>
                <p:spPr>
                  <a:xfrm>
                    <a:off x="2835879" y="527520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1" name="Rovnoramenný trojúhelník 100"/>
                  <p:cNvSpPr/>
                  <p:nvPr/>
                </p:nvSpPr>
                <p:spPr>
                  <a:xfrm>
                    <a:off x="2479439" y="528155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2" name="Rovnoramenný trojúhelník 101"/>
                  <p:cNvSpPr/>
                  <p:nvPr/>
                </p:nvSpPr>
                <p:spPr>
                  <a:xfrm>
                    <a:off x="2550811" y="527774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3" name="Rovnoramenný trojúhelník 102"/>
                  <p:cNvSpPr/>
                  <p:nvPr/>
                </p:nvSpPr>
                <p:spPr>
                  <a:xfrm>
                    <a:off x="2622183" y="527774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4" name="Rovnoramenný trojúhelník 103"/>
                  <p:cNvSpPr/>
                  <p:nvPr/>
                </p:nvSpPr>
                <p:spPr>
                  <a:xfrm>
                    <a:off x="2705961" y="5184408"/>
                    <a:ext cx="45719" cy="152321"/>
                  </a:xfrm>
                  <a:prstGeom prst="triangle">
                    <a:avLst>
                      <a:gd name="adj" fmla="val 39174"/>
                    </a:avLst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5" name="Rovnoramenný trojúhelník 104"/>
                  <p:cNvSpPr/>
                  <p:nvPr/>
                </p:nvSpPr>
                <p:spPr>
                  <a:xfrm>
                    <a:off x="2220546" y="5216801"/>
                    <a:ext cx="45719" cy="152321"/>
                  </a:xfrm>
                  <a:prstGeom prst="triangle">
                    <a:avLst>
                      <a:gd name="adj" fmla="val 39174"/>
                    </a:avLst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6" name="Rovnoramenný trojúhelník 105"/>
                  <p:cNvSpPr/>
                  <p:nvPr/>
                </p:nvSpPr>
                <p:spPr>
                  <a:xfrm>
                    <a:off x="2276105" y="5289873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7" name="Rovnoramenný trojúhelník 106"/>
                  <p:cNvSpPr/>
                  <p:nvPr/>
                </p:nvSpPr>
                <p:spPr>
                  <a:xfrm>
                    <a:off x="2347477" y="528606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8" name="Rovnoramenný trojúhelník 107"/>
                  <p:cNvSpPr/>
                  <p:nvPr/>
                </p:nvSpPr>
                <p:spPr>
                  <a:xfrm>
                    <a:off x="2418849" y="528606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09" name="Rovnoramenný trojúhelník 108"/>
                  <p:cNvSpPr/>
                  <p:nvPr/>
                </p:nvSpPr>
                <p:spPr>
                  <a:xfrm>
                    <a:off x="2008675" y="530782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0" name="Rovnoramenný trojúhelník 109"/>
                  <p:cNvSpPr/>
                  <p:nvPr/>
                </p:nvSpPr>
                <p:spPr>
                  <a:xfrm>
                    <a:off x="2080047" y="5304013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1" name="Rovnoramenný trojúhelník 110"/>
                  <p:cNvSpPr/>
                  <p:nvPr/>
                </p:nvSpPr>
                <p:spPr>
                  <a:xfrm>
                    <a:off x="2151419" y="5304013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2" name="Rovnoramenný trojúhelník 111"/>
                  <p:cNvSpPr/>
                  <p:nvPr/>
                </p:nvSpPr>
                <p:spPr>
                  <a:xfrm rot="20548175">
                    <a:off x="1771297" y="533489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3" name="Rovnoramenný trojúhelník 112"/>
                  <p:cNvSpPr/>
                  <p:nvPr/>
                </p:nvSpPr>
                <p:spPr>
                  <a:xfrm rot="21044503">
                    <a:off x="1862258" y="5335138"/>
                    <a:ext cx="71372" cy="48269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4" name="Rovnoramenný trojúhelník 113"/>
                  <p:cNvSpPr/>
                  <p:nvPr/>
                </p:nvSpPr>
                <p:spPr>
                  <a:xfrm>
                    <a:off x="1934701" y="530905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5" name="Rovnoramenný trojúhelník 114"/>
                  <p:cNvSpPr/>
                  <p:nvPr/>
                </p:nvSpPr>
                <p:spPr>
                  <a:xfrm rot="20412864">
                    <a:off x="1573081" y="5387552"/>
                    <a:ext cx="45719" cy="52736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6" name="Rovnoramenný trojúhelník 115"/>
                  <p:cNvSpPr/>
                  <p:nvPr/>
                </p:nvSpPr>
                <p:spPr>
                  <a:xfrm rot="20580190">
                    <a:off x="1633811" y="535807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17" name="Rovnoramenný trojúhelník 116"/>
                  <p:cNvSpPr/>
                  <p:nvPr/>
                </p:nvSpPr>
                <p:spPr>
                  <a:xfrm rot="20699241">
                    <a:off x="1705183" y="533981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0" name="Rovnoramenný trojúhelník 119"/>
                  <p:cNvSpPr/>
                  <p:nvPr/>
                </p:nvSpPr>
                <p:spPr>
                  <a:xfrm rot="20530997">
                    <a:off x="1503310" y="538117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1" name="Rovnoramenný trojúhelník 170"/>
                  <p:cNvSpPr/>
                  <p:nvPr/>
                </p:nvSpPr>
                <p:spPr>
                  <a:xfrm>
                    <a:off x="4680330" y="547444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065" name="Ovál 2064"/>
                  <p:cNvSpPr/>
                  <p:nvPr/>
                </p:nvSpPr>
                <p:spPr>
                  <a:xfrm>
                    <a:off x="1067074" y="5338588"/>
                    <a:ext cx="3822689" cy="673820"/>
                  </a:xfrm>
                  <a:prstGeom prst="ellipse">
                    <a:avLst/>
                  </a:prstGeom>
                  <a:solidFill>
                    <a:srgbClr val="11B196"/>
                  </a:solidFill>
                  <a:ln>
                    <a:solidFill>
                      <a:srgbClr val="11B196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7" name="Rovnoramenný trojúhelník 126"/>
                  <p:cNvSpPr/>
                  <p:nvPr/>
                </p:nvSpPr>
                <p:spPr>
                  <a:xfrm>
                    <a:off x="1114670" y="574793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28" name="Rovnoramenný trojúhelník 127"/>
                  <p:cNvSpPr/>
                  <p:nvPr/>
                </p:nvSpPr>
                <p:spPr>
                  <a:xfrm>
                    <a:off x="1052955" y="5724168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0" name="Rovnoramenný trojúhelník 129"/>
                  <p:cNvSpPr/>
                  <p:nvPr/>
                </p:nvSpPr>
                <p:spPr>
                  <a:xfrm>
                    <a:off x="1001122" y="568641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1" name="Rovnoramenný trojúhelník 130"/>
                  <p:cNvSpPr/>
                  <p:nvPr/>
                </p:nvSpPr>
                <p:spPr>
                  <a:xfrm>
                    <a:off x="1003215" y="563452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3" name="Rovnoramenný trojúhelník 132"/>
                  <p:cNvSpPr/>
                  <p:nvPr/>
                </p:nvSpPr>
                <p:spPr>
                  <a:xfrm>
                    <a:off x="1297087" y="5822218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4" name="Rovnoramenný trojúhelník 133"/>
                  <p:cNvSpPr/>
                  <p:nvPr/>
                </p:nvSpPr>
                <p:spPr>
                  <a:xfrm>
                    <a:off x="1235372" y="579844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5" name="Rovnoramenný trojúhelník 134"/>
                  <p:cNvSpPr/>
                  <p:nvPr/>
                </p:nvSpPr>
                <p:spPr>
                  <a:xfrm>
                    <a:off x="1183539" y="576069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6" name="Rovnoramenný trojúhelník 135"/>
                  <p:cNvSpPr/>
                  <p:nvPr/>
                </p:nvSpPr>
                <p:spPr>
                  <a:xfrm>
                    <a:off x="1376113" y="582602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7" name="Rovnoramenný trojúhelník 136"/>
                  <p:cNvSpPr/>
                  <p:nvPr/>
                </p:nvSpPr>
                <p:spPr>
                  <a:xfrm>
                    <a:off x="1447485" y="5847918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8" name="Rovnoramenný trojúhelník 137"/>
                  <p:cNvSpPr/>
                  <p:nvPr/>
                </p:nvSpPr>
                <p:spPr>
                  <a:xfrm>
                    <a:off x="1518857" y="585780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39" name="Rovnoramenný trojúhelník 138"/>
                  <p:cNvSpPr/>
                  <p:nvPr/>
                </p:nvSpPr>
                <p:spPr>
                  <a:xfrm>
                    <a:off x="1600527" y="586960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0" name="Rovnoramenný trojúhelník 139"/>
                  <p:cNvSpPr/>
                  <p:nvPr/>
                </p:nvSpPr>
                <p:spPr>
                  <a:xfrm>
                    <a:off x="1674321" y="589134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1" name="Rovnoramenný trojúhelník 140"/>
                  <p:cNvSpPr/>
                  <p:nvPr/>
                </p:nvSpPr>
                <p:spPr>
                  <a:xfrm>
                    <a:off x="1745693" y="587868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2" name="Rovnoramenný trojúhelník 141"/>
                  <p:cNvSpPr/>
                  <p:nvPr/>
                </p:nvSpPr>
                <p:spPr>
                  <a:xfrm>
                    <a:off x="1807428" y="588755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3" name="Rovnoramenný trojúhelník 142"/>
                  <p:cNvSpPr/>
                  <p:nvPr/>
                </p:nvSpPr>
                <p:spPr>
                  <a:xfrm>
                    <a:off x="1878800" y="590944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4" name="Rovnoramenný trojúhelník 143"/>
                  <p:cNvSpPr/>
                  <p:nvPr/>
                </p:nvSpPr>
                <p:spPr>
                  <a:xfrm>
                    <a:off x="1950172" y="590944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5" name="Rovnoramenný trojúhelník 144"/>
                  <p:cNvSpPr/>
                  <p:nvPr/>
                </p:nvSpPr>
                <p:spPr>
                  <a:xfrm>
                    <a:off x="2018895" y="592108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6" name="Rovnoramenný trojúhelník 145"/>
                  <p:cNvSpPr/>
                  <p:nvPr/>
                </p:nvSpPr>
                <p:spPr>
                  <a:xfrm>
                    <a:off x="2090267" y="591727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7" name="Rovnoramenný trojúhelník 146"/>
                  <p:cNvSpPr/>
                  <p:nvPr/>
                </p:nvSpPr>
                <p:spPr>
                  <a:xfrm>
                    <a:off x="2161639" y="593650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8" name="Rovnoramenný trojúhelník 147"/>
                  <p:cNvSpPr/>
                  <p:nvPr/>
                </p:nvSpPr>
                <p:spPr>
                  <a:xfrm>
                    <a:off x="2514623" y="594778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9" name="Rovnoramenný trojúhelník 148"/>
                  <p:cNvSpPr/>
                  <p:nvPr/>
                </p:nvSpPr>
                <p:spPr>
                  <a:xfrm>
                    <a:off x="2585995" y="595988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0" name="Rovnoramenný trojúhelník 149"/>
                  <p:cNvSpPr/>
                  <p:nvPr/>
                </p:nvSpPr>
                <p:spPr>
                  <a:xfrm>
                    <a:off x="2657367" y="594397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1" name="Rovnoramenný trojúhelník 150"/>
                  <p:cNvSpPr/>
                  <p:nvPr/>
                </p:nvSpPr>
                <p:spPr>
                  <a:xfrm>
                    <a:off x="2708081" y="5962012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2" name="Rovnoramenný trojúhelník 151"/>
                  <p:cNvSpPr/>
                  <p:nvPr/>
                </p:nvSpPr>
                <p:spPr>
                  <a:xfrm>
                    <a:off x="2779453" y="595820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3" name="Rovnoramenný trojúhelník 152"/>
                  <p:cNvSpPr/>
                  <p:nvPr/>
                </p:nvSpPr>
                <p:spPr>
                  <a:xfrm>
                    <a:off x="2850825" y="595820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4" name="Rovnoramenný trojúhelník 153"/>
                  <p:cNvSpPr/>
                  <p:nvPr/>
                </p:nvSpPr>
                <p:spPr>
                  <a:xfrm>
                    <a:off x="2925646" y="5847918"/>
                    <a:ext cx="71372" cy="170770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5" name="Rovnoramenný trojúhelník 154"/>
                  <p:cNvSpPr/>
                  <p:nvPr/>
                </p:nvSpPr>
                <p:spPr>
                  <a:xfrm>
                    <a:off x="2997018" y="595334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6" name="Rovnoramenný trojúhelník 155"/>
                  <p:cNvSpPr/>
                  <p:nvPr/>
                </p:nvSpPr>
                <p:spPr>
                  <a:xfrm>
                    <a:off x="3068390" y="595334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7" name="Rovnoramenný trojúhelník 156"/>
                  <p:cNvSpPr/>
                  <p:nvPr/>
                </p:nvSpPr>
                <p:spPr>
                  <a:xfrm>
                    <a:off x="3141484" y="595355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8" name="Rovnoramenný trojúhelník 157"/>
                  <p:cNvSpPr/>
                  <p:nvPr/>
                </p:nvSpPr>
                <p:spPr>
                  <a:xfrm>
                    <a:off x="3212856" y="594974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59" name="Rovnoramenný trojúhelník 158"/>
                  <p:cNvSpPr/>
                  <p:nvPr/>
                </p:nvSpPr>
                <p:spPr>
                  <a:xfrm>
                    <a:off x="3284228" y="594974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0" name="Rovnoramenný trojúhelník 159"/>
                  <p:cNvSpPr/>
                  <p:nvPr/>
                </p:nvSpPr>
                <p:spPr>
                  <a:xfrm>
                    <a:off x="3368832" y="594930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1" name="Rovnoramenný trojúhelník 160"/>
                  <p:cNvSpPr/>
                  <p:nvPr/>
                </p:nvSpPr>
                <p:spPr>
                  <a:xfrm rot="21047113">
                    <a:off x="3431235" y="5778703"/>
                    <a:ext cx="71372" cy="228315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2" name="Rovnoramenný trojúhelník 161"/>
                  <p:cNvSpPr/>
                  <p:nvPr/>
                </p:nvSpPr>
                <p:spPr>
                  <a:xfrm rot="746731">
                    <a:off x="3497526" y="5805919"/>
                    <a:ext cx="71372" cy="208571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3" name="Rovnoramenný trojúhelník 162"/>
                  <p:cNvSpPr/>
                  <p:nvPr/>
                </p:nvSpPr>
                <p:spPr>
                  <a:xfrm>
                    <a:off x="3552015" y="594878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4" name="Rovnoramenný trojúhelník 163"/>
                  <p:cNvSpPr/>
                  <p:nvPr/>
                </p:nvSpPr>
                <p:spPr>
                  <a:xfrm>
                    <a:off x="3623387" y="5944973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5" name="Rovnoramenný trojúhelník 164"/>
                  <p:cNvSpPr/>
                  <p:nvPr/>
                </p:nvSpPr>
                <p:spPr>
                  <a:xfrm>
                    <a:off x="3694759" y="5944973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6" name="Rovnoramenný trojúhelník 165"/>
                  <p:cNvSpPr/>
                  <p:nvPr/>
                </p:nvSpPr>
                <p:spPr>
                  <a:xfrm>
                    <a:off x="3761651" y="592909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7" name="Rovnoramenný trojúhelník 166"/>
                  <p:cNvSpPr/>
                  <p:nvPr/>
                </p:nvSpPr>
                <p:spPr>
                  <a:xfrm>
                    <a:off x="3833023" y="592528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8" name="Rovnoramenný trojúhelník 167"/>
                  <p:cNvSpPr/>
                  <p:nvPr/>
                </p:nvSpPr>
                <p:spPr>
                  <a:xfrm>
                    <a:off x="3904395" y="592528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69" name="Rovnoramenný trojúhelník 168"/>
                  <p:cNvSpPr/>
                  <p:nvPr/>
                </p:nvSpPr>
                <p:spPr>
                  <a:xfrm>
                    <a:off x="3975313" y="5785696"/>
                    <a:ext cx="71372" cy="183343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0" name="Rovnoramenný trojúhelník 169"/>
                  <p:cNvSpPr/>
                  <p:nvPr/>
                </p:nvSpPr>
                <p:spPr>
                  <a:xfrm>
                    <a:off x="4053794" y="5887256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4" name="Rovnoramenný trojúhelník 173"/>
                  <p:cNvSpPr/>
                  <p:nvPr/>
                </p:nvSpPr>
                <p:spPr>
                  <a:xfrm>
                    <a:off x="4860032" y="5581764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5" name="Rovnoramenný trojúhelník 174"/>
                  <p:cNvSpPr/>
                  <p:nvPr/>
                </p:nvSpPr>
                <p:spPr>
                  <a:xfrm>
                    <a:off x="4860032" y="5634527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6" name="Rovnoramenný trojúhelník 175"/>
                  <p:cNvSpPr/>
                  <p:nvPr/>
                </p:nvSpPr>
                <p:spPr>
                  <a:xfrm>
                    <a:off x="4130577" y="590253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7" name="Rovnoramenný trojúhelník 176"/>
                  <p:cNvSpPr/>
                  <p:nvPr/>
                </p:nvSpPr>
                <p:spPr>
                  <a:xfrm>
                    <a:off x="4201949" y="588384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8" name="Rovnoramenný trojúhelník 177"/>
                  <p:cNvSpPr/>
                  <p:nvPr/>
                </p:nvSpPr>
                <p:spPr>
                  <a:xfrm>
                    <a:off x="4277592" y="5892028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79" name="Rovnoramenný trojúhelník 178"/>
                  <p:cNvSpPr/>
                  <p:nvPr/>
                </p:nvSpPr>
                <p:spPr>
                  <a:xfrm>
                    <a:off x="4342891" y="5904825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0" name="Rovnoramenný trojúhelník 179"/>
                  <p:cNvSpPr/>
                  <p:nvPr/>
                </p:nvSpPr>
                <p:spPr>
                  <a:xfrm>
                    <a:off x="4392617" y="587406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1" name="Rovnoramenný trojúhelník 180"/>
                  <p:cNvSpPr/>
                  <p:nvPr/>
                </p:nvSpPr>
                <p:spPr>
                  <a:xfrm>
                    <a:off x="4454974" y="585308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2" name="Rovnoramenný trojúhelník 181"/>
                  <p:cNvSpPr/>
                  <p:nvPr/>
                </p:nvSpPr>
                <p:spPr>
                  <a:xfrm>
                    <a:off x="4521780" y="585129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3" name="Rovnoramenný trojúhelník 182"/>
                  <p:cNvSpPr/>
                  <p:nvPr/>
                </p:nvSpPr>
                <p:spPr>
                  <a:xfrm>
                    <a:off x="4574886" y="5827040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4" name="Rovnoramenný trojúhelník 183"/>
                  <p:cNvSpPr/>
                  <p:nvPr/>
                </p:nvSpPr>
                <p:spPr>
                  <a:xfrm>
                    <a:off x="4644644" y="5789763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5" name="Rovnoramenný trojúhelník 184"/>
                  <p:cNvSpPr/>
                  <p:nvPr/>
                </p:nvSpPr>
                <p:spPr>
                  <a:xfrm>
                    <a:off x="4716016" y="577446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6" name="Rovnoramenný trojúhelník 185"/>
                  <p:cNvSpPr/>
                  <p:nvPr/>
                </p:nvSpPr>
                <p:spPr>
                  <a:xfrm>
                    <a:off x="4753428" y="574793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7" name="Rovnoramenný trojúhelník 186"/>
                  <p:cNvSpPr/>
                  <p:nvPr/>
                </p:nvSpPr>
                <p:spPr>
                  <a:xfrm>
                    <a:off x="4817541" y="5724489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88" name="Rovnoramenný trojúhelník 187"/>
                  <p:cNvSpPr/>
                  <p:nvPr/>
                </p:nvSpPr>
                <p:spPr>
                  <a:xfrm>
                    <a:off x="4861758" y="5686411"/>
                    <a:ext cx="71372" cy="61528"/>
                  </a:xfrm>
                  <a:prstGeom prst="triangle">
                    <a:avLst/>
                  </a:prstGeom>
                  <a:solidFill>
                    <a:srgbClr val="92D050"/>
                  </a:solidFill>
                  <a:ln>
                    <a:solidFill>
                      <a:srgbClr val="92D050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grpSp>
            <p:nvGrpSpPr>
              <p:cNvPr id="2063" name="Skupina 2062"/>
              <p:cNvGrpSpPr/>
              <p:nvPr/>
            </p:nvGrpSpPr>
            <p:grpSpPr>
              <a:xfrm>
                <a:off x="2009252" y="5524707"/>
                <a:ext cx="972550" cy="1035892"/>
                <a:chOff x="1655234" y="5477821"/>
                <a:chExt cx="972550" cy="1035892"/>
              </a:xfrm>
            </p:grpSpPr>
            <p:grpSp>
              <p:nvGrpSpPr>
                <p:cNvPr id="2062" name="Skupina 2061"/>
                <p:cNvGrpSpPr/>
                <p:nvPr/>
              </p:nvGrpSpPr>
              <p:grpSpPr>
                <a:xfrm>
                  <a:off x="1655234" y="5477821"/>
                  <a:ext cx="972550" cy="1035892"/>
                  <a:chOff x="1655234" y="5477821"/>
                  <a:chExt cx="972550" cy="1035892"/>
                </a:xfrm>
              </p:grpSpPr>
              <p:cxnSp>
                <p:nvCxnSpPr>
                  <p:cNvPr id="2059" name="Přímá spojnice 2058"/>
                  <p:cNvCxnSpPr/>
                  <p:nvPr/>
                </p:nvCxnSpPr>
                <p:spPr>
                  <a:xfrm flipV="1">
                    <a:off x="2139056" y="5775332"/>
                    <a:ext cx="0" cy="738381"/>
                  </a:xfrm>
                  <a:prstGeom prst="line">
                    <a:avLst/>
                  </a:prstGeom>
                  <a:ln w="3810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060" name="Zaoblený obdélník 2059"/>
                  <p:cNvSpPr/>
                  <p:nvPr/>
                </p:nvSpPr>
                <p:spPr>
                  <a:xfrm>
                    <a:off x="1655234" y="5477821"/>
                    <a:ext cx="972550" cy="407291"/>
                  </a:xfrm>
                  <a:prstGeom prst="roundRect">
                    <a:avLst/>
                  </a:prstGeom>
                  <a:solidFill>
                    <a:schemeClr val="bg1"/>
                  </a:solidFill>
                  <a:ln>
                    <a:solidFill>
                      <a:schemeClr val="tx1"/>
                    </a:solidFill>
                  </a:ln>
                  <a:scene3d>
                    <a:camera prst="isometricOffAxis1Left"/>
                    <a:lightRig rig="threePt" dir="t"/>
                  </a:scene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2061" name="TextovéPole 2060"/>
                <p:cNvSpPr txBox="1"/>
                <p:nvPr/>
              </p:nvSpPr>
              <p:spPr>
                <a:xfrm rot="1754601">
                  <a:off x="1825407" y="5570309"/>
                  <a:ext cx="644716" cy="25391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1050" dirty="0" smtClean="0"/>
                    <a:t>BYDŽOV</a:t>
                  </a:r>
                  <a:endParaRPr lang="cs-CZ" sz="1050" dirty="0"/>
                </a:p>
              </p:txBody>
            </p:sp>
          </p:grp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6959" y="0"/>
            <a:ext cx="9731424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příbuzná/vyjmenovaná slova- vlastní jména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7471" y="1244436"/>
            <a:ext cx="8229600" cy="7572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Vyskeř, Vysočany, Vyšehrad, Sychrov, Kamýk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1844824"/>
            <a:ext cx="82809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95536" y="2420888"/>
            <a:ext cx="82809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5536" y="3029987"/>
            <a:ext cx="82809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5536" y="3632448"/>
            <a:ext cx="82809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827584" y="1820500"/>
            <a:ext cx="77768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Chropyně, Spytihněv, Vysoké Mýto, Volyně,</a:t>
            </a:r>
          </a:p>
          <a:p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2420888"/>
            <a:ext cx="7776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Bydžov, Zbyšek, Zbyněk, Hrabyně, Bylany,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412777" y="3047673"/>
            <a:ext cx="6507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Litomyšl, Přibyslav</a:t>
            </a:r>
            <a:r>
              <a:rPr lang="cs-CZ" sz="3200" dirty="0" smtClean="0"/>
              <a:t>, Vyškov, Ruzyně</a:t>
            </a:r>
            <a:endParaRPr lang="cs-CZ" sz="3200" dirty="0"/>
          </a:p>
        </p:txBody>
      </p:sp>
      <p:grpSp>
        <p:nvGrpSpPr>
          <p:cNvPr id="2073" name="Skupina 2072"/>
          <p:cNvGrpSpPr/>
          <p:nvPr/>
        </p:nvGrpSpPr>
        <p:grpSpPr>
          <a:xfrm>
            <a:off x="-110227" y="6549759"/>
            <a:ext cx="9292446" cy="308241"/>
            <a:chOff x="-110227" y="6549759"/>
            <a:chExt cx="9292446" cy="308241"/>
          </a:xfrm>
        </p:grpSpPr>
        <p:sp>
          <p:nvSpPr>
            <p:cNvPr id="2053" name="Zaoblený obdélník 2052"/>
            <p:cNvSpPr/>
            <p:nvPr/>
          </p:nvSpPr>
          <p:spPr>
            <a:xfrm>
              <a:off x="-110227" y="6549759"/>
              <a:ext cx="9292446" cy="308241"/>
            </a:xfrm>
            <a:prstGeom prst="round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55" name="Přímá spojnice 2054"/>
            <p:cNvCxnSpPr/>
            <p:nvPr/>
          </p:nvCxnSpPr>
          <p:spPr>
            <a:xfrm>
              <a:off x="179512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971600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1763688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2627784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3419872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4211960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5028198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5875990" y="6703879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6628870" y="6702158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445252" y="6698716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8351472" y="6698716"/>
              <a:ext cx="504056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8931" y="6039450"/>
            <a:ext cx="2116862" cy="922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712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48148E-6 C -0.17049 0.01644 0.0085 1.48148E-6 -0.46025 1.48148E-6 C -0.65452 1.48148E-6 -0.84879 0.00162 -1.04306 0.00232 C -1.04879 0.00533 -1.05452 0.00834 -1.06025 0.01135 C -1.06372 0.0132 -1.07066 0.01597 -1.07066 0.01597 C -1.07466 0.02385 -1.07848 0.02917 -1.08438 0.03449 C -1.08646 0.04005 -1.09115 0.04422 -1.09132 0.05047 C -1.09185 0.06204 -1.09098 0.07361 -1.08959 0.08496 C -1.0882 0.09607 -1.07726 0.10834 -1.0724 0.11482 C -1.07101 0.11667 -1.07032 0.11991 -1.06893 0.12176 C -1.06094 0.13241 -1.04688 0.14097 -1.03612 0.14468 C -1.02414 0.16065 -1.00521 0.16158 -0.98959 0.16783 C -0.97605 0.17315 -0.96615 0.17732 -0.95157 0.17917 C -0.93872 0.18797 -0.92344 0.18889 -0.91025 0.19769 C -0.88577 0.21389 -0.85625 0.22547 -0.82917 0.22986 C -0.80921 0.23658 -0.78924 0.24051 -0.76893 0.24352 C -0.56945 0.33218 -0.34827 0.24653 -0.13785 0.24584 C -0.10903 0.2426 -0.08039 0.23912 -0.05157 0.23449 C -0.02327 0.22986 0.00416 0.2213 0.03281 0.21829 C 0.0585 0.20857 0.03055 0.21783 0.07256 0.21135 C 0.09583 0.20764 0.11788 0.2 0.14149 0.19769 C 0.17413 0.18496 0.12691 0.20232 0.17256 0.19074 C 0.18107 0.18866 0.18975 0.18218 0.19843 0.17917 C 0.21753 0.16621 0.18871 0.18496 0.21736 0.17014 C 0.22083 0.16829 0.23263 0.15417 0.23281 0.15394 C 0.2342 0.15185 0.23472 0.14885 0.23628 0.14699 C 0.24149 0.14121 0.24861 0.13773 0.25347 0.13102 C 0.26163 0.11991 0.26441 0.10463 0.27083 0.0919 C 0.27031 0.0757 0.27135 0.05949 0.26909 0.04352 C 0.26875 0.04121 0.26545 0.04236 0.26388 0.04121 C 0.25486 0.03542 0.24513 0.03125 0.23628 0.02523 C 0.23142 0.02199 0.22777 0.01551 0.22256 0.01366 C 0.21354 0.01042 0.20399 0.00996 0.19496 0.00695 C 0.18055 0.00209 0.16649 -0.00578 0.15173 -0.00926 C 0.12986 -0.01435 0.12552 -0.01412 0.10347 -0.0162 C 0.09097 -0.02176 0.07847 -0.02245 0.06562 -0.02546 C 0.04774 -0.02477 0.03003 -0.02453 0.01215 -0.02315 C 0.00138 -0.02222 -0.00591 -0.00879 -0.01546 -0.00463 C -0.02431 -0.00069 -0.03212 0.00533 -0.04132 0.00903 C -0.06337 0.01783 -0.08733 0.00903 -0.11025 0.00903 " pathEditMode="relative" ptsTypes="fffffffffffffffffffffffffffffffffffffffA">
                                      <p:cBhvr>
                                        <p:cTn id="26" dur="1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4"/>
                  </p:tgtEl>
                </p:cond>
              </p:nextCondLst>
            </p:seq>
          </p:childTnLst>
        </p:cTn>
      </p:par>
    </p:tnLst>
    <p:bldLst>
      <p:bldP spid="3" grpId="0" build="p"/>
      <p:bldP spid="10" grpId="0" build="p"/>
      <p:bldP spid="11" grpId="0" build="p"/>
      <p:bldP spid="1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</a:t>
            </a:r>
            <a:r>
              <a:rPr lang="cs-CZ" sz="2800" b="1" dirty="0" smtClean="0"/>
              <a:t>potřeby</a:t>
            </a:r>
            <a:r>
              <a:rPr lang="cs-CZ" sz="2800" dirty="0" smtClean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1701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436</Words>
  <Application>Microsoft Office PowerPoint</Application>
  <PresentationFormat>Předvádění na obrazovce (4:3)</PresentationFormat>
  <Paragraphs>162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 Doplň slova a odůvodni jejich pravopis.  </vt:lpstr>
      <vt:lpstr>Zmrzlinář prodával kopečky zmrzliny s VS. Dopisuj VS do kopečků podle počtu písmen.</vt:lpstr>
      <vt:lpstr>Tvořte otázky, aby spolužák mohl odpovědět VS</vt:lpstr>
      <vt:lpstr>Vyluštíš? </vt:lpstr>
      <vt:lpstr>Pokračujte v řadě příbuzných slov a k dané řadě napište VS </vt:lpstr>
      <vt:lpstr>Napiš příbuzná/vyjmenovaná slova- vlastní jména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10</cp:revision>
  <dcterms:created xsi:type="dcterms:W3CDTF">2013-06-03T17:40:32Z</dcterms:created>
  <dcterms:modified xsi:type="dcterms:W3CDTF">2013-07-01T13:52:05Z</dcterms:modified>
</cp:coreProperties>
</file>