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96" r:id="rId2"/>
    <p:sldId id="256" r:id="rId3"/>
    <p:sldId id="295" r:id="rId4"/>
    <p:sldId id="265" r:id="rId5"/>
    <p:sldId id="277" r:id="rId6"/>
    <p:sldId id="287" r:id="rId7"/>
    <p:sldId id="280" r:id="rId8"/>
    <p:sldId id="278" r:id="rId9"/>
    <p:sldId id="293" r:id="rId10"/>
    <p:sldId id="29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737"/>
    <a:srgbClr val="800000"/>
    <a:srgbClr val="996633"/>
    <a:srgbClr val="88A945"/>
    <a:srgbClr val="9F153C"/>
    <a:srgbClr val="C41A4B"/>
    <a:srgbClr val="FFFF66"/>
    <a:srgbClr val="E20000"/>
    <a:srgbClr val="11B196"/>
    <a:srgbClr val="D4A97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52" autoAdjust="0"/>
    <p:restoredTop sz="89525" autoAdjust="0"/>
  </p:normalViewPr>
  <p:slideViewPr>
    <p:cSldViewPr>
      <p:cViewPr>
        <p:scale>
          <a:sx n="70" d="100"/>
          <a:sy n="70" d="100"/>
        </p:scale>
        <p:origin x="-1530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70" d="100"/>
        <a:sy n="7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3ED531-3F0C-4A91-9B5A-39AE446F568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62DC89-DE0B-44AE-88B9-C73604544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9979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62DC89-DE0B-44AE-88B9-C73604544B8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13441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62DC89-DE0B-44AE-88B9-C73604544B8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615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62DC89-DE0B-44AE-88B9-C73604544B8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793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5207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936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050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9638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977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676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715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471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6616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655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852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734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gif"/><Relationship Id="rId4" Type="http://schemas.openxmlformats.org/officeDocument/2006/relationships/image" Target="../media/image7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36672" y="188640"/>
            <a:ext cx="8388945" cy="6552997"/>
            <a:chOff x="395536" y="290104"/>
            <a:chExt cx="8388945" cy="6552997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875552165"/>
                </p:ext>
              </p:extLst>
            </p:nvPr>
          </p:nvGraphicFramePr>
          <p:xfrm>
            <a:off x="395536" y="1268760"/>
            <a:ext cx="8388945" cy="3944666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VY_32_INOVACE_I_ČJ2_20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Ilona Hatašová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Tematický okruh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4.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30. 3. 2013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8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Žáci si formou her a soutěží upevňují znalost pravopisu vyjmenovaných slov.</a:t>
                        </a: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3993" y="5555448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9330" y="290104"/>
              <a:ext cx="1440160" cy="821625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1326093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36912"/>
            <a:ext cx="7772400" cy="1470025"/>
          </a:xfrm>
        </p:spPr>
        <p:txBody>
          <a:bodyPr>
            <a:prstTxWarp prst="textArchUp">
              <a:avLst>
                <a:gd name="adj" fmla="val 10162876"/>
              </a:avLst>
            </a:prstTxWarp>
            <a:noAutofit/>
          </a:bodyPr>
          <a:lstStyle/>
          <a:p>
            <a:r>
              <a:rPr lang="cs-CZ" sz="9600" dirty="0" smtClean="0">
                <a:solidFill>
                  <a:srgbClr val="0070C0"/>
                </a:solidFill>
              </a:rPr>
              <a:t> </a:t>
            </a:r>
            <a:r>
              <a:rPr lang="cs-CZ" sz="9600" b="1" dirty="0" smtClean="0">
                <a:solidFill>
                  <a:srgbClr val="0070C0"/>
                </a:solidFill>
              </a:rPr>
              <a:t>Procvičování </a:t>
            </a:r>
            <a:br>
              <a:rPr lang="cs-CZ" sz="9600" b="1" dirty="0" smtClean="0">
                <a:solidFill>
                  <a:srgbClr val="0070C0"/>
                </a:solidFill>
              </a:rPr>
            </a:br>
            <a:r>
              <a:rPr lang="cs-CZ" sz="9600" b="1" dirty="0" smtClean="0">
                <a:solidFill>
                  <a:srgbClr val="0070C0"/>
                </a:solidFill>
              </a:rPr>
              <a:t>vyjmenovaných slov </a:t>
            </a:r>
            <a:endParaRPr lang="cs-CZ" sz="9600" b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Pro 4. ročník – 3. část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3125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4391" y="741574"/>
            <a:ext cx="6391275" cy="555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956983" y="-71662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Vylušti tajenku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7126" y="885111"/>
            <a:ext cx="4969677" cy="594928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plevel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mléčný výrobek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část končetiny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vlastnost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sportovní vybavení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opak slova hladový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časně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čiperné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šnek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látka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vodní savec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brečet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holý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61195" y="75648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    Ý    R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47495" y="117631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   Ý    R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7799" y="1603014"/>
            <a:ext cx="2534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    Ý    T    K   O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23474" y="2009037"/>
            <a:ext cx="3423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    Ý  CH   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07535" y="2382643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L    Y    Ž    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47495" y="2822426"/>
            <a:ext cx="23194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   Y    T    Ý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07535" y="3209493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B    R    Z   Y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50499" y="3595511"/>
            <a:ext cx="39452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    Y    S    T    R   É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21778" y="4007354"/>
            <a:ext cx="3563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    L    E   M   Ý    Ž   Ď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19787" y="4422043"/>
            <a:ext cx="19726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P    L    Y    Š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71893" y="4805841"/>
            <a:ext cx="2534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V    Y   D    R   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40162" y="5226591"/>
            <a:ext cx="35544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V    Z     L    Y   K    A    T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19787" y="5611735"/>
            <a:ext cx="19726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L    Y    S    Ý</a:t>
            </a:r>
            <a:endParaRPr lang="cs-CZ" sz="2800" dirty="0"/>
          </a:p>
        </p:txBody>
      </p:sp>
      <p:pic>
        <p:nvPicPr>
          <p:cNvPr id="18" name="Obrázek 17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76" t="8667" r="15196" b="10334"/>
          <a:stretch/>
        </p:blipFill>
        <p:spPr bwMode="auto">
          <a:xfrm>
            <a:off x="7389444" y="1310419"/>
            <a:ext cx="1117537" cy="1108410"/>
          </a:xfrm>
          <a:prstGeom prst="ellipse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5890028" y="6341671"/>
            <a:ext cx="3112262" cy="523220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>
                  <a:solidFill>
                    <a:schemeClr val="tx1"/>
                  </a:solidFill>
                </a:ln>
                <a:solidFill>
                  <a:srgbClr val="92D050"/>
                </a:solidFill>
              </a:rPr>
              <a:t>PRO CHYTRÉ HLAVY</a:t>
            </a:r>
            <a:endParaRPr lang="cs-CZ" sz="2800" b="1" cap="none" spc="0" dirty="0">
              <a:ln>
                <a:solidFill>
                  <a:schemeClr val="tx1"/>
                </a:solidFill>
              </a:ln>
              <a:solidFill>
                <a:srgbClr val="92D050"/>
              </a:solidFill>
              <a:effectLst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90374" y="6341671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TAJENKA: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23259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si 5 slov a vytvoř na každé z nich větu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411760" y="1556792"/>
            <a:ext cx="4038600" cy="4525963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mýlí se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smítko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mít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hbitě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líska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blýská se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obyčej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líčí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bidlo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líbila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piknik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4038600" cy="4525963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sirotek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syrový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usychat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visel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zvyk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vyprávět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podzim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brzy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mrazivý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pyl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blízký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30327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56984" cy="1080120"/>
          </a:xfrm>
        </p:spPr>
        <p:txBody>
          <a:bodyPr>
            <a:normAutofit/>
          </a:bodyPr>
          <a:lstStyle/>
          <a:p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VS vypiš všechna zvířata(13) a seřaď je podle abecedy.</a:t>
            </a:r>
            <a:endParaRPr lang="cs-CZ" sz="3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412776"/>
            <a:ext cx="4038600" cy="4525963"/>
          </a:xfrm>
        </p:spPr>
        <p:txBody>
          <a:bodyPr>
            <a:normAutofit/>
          </a:bodyPr>
          <a:lstStyle/>
          <a:p>
            <a:pPr marL="514350" indent="-514350">
              <a:buClr>
                <a:schemeClr val="tx2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dirty="0" smtClean="0"/>
              <a:t>býk</a:t>
            </a:r>
          </a:p>
          <a:p>
            <a:pPr marL="514350" indent="-514350">
              <a:buClr>
                <a:schemeClr val="tx2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dirty="0" smtClean="0"/>
              <a:t>dobytek </a:t>
            </a:r>
          </a:p>
          <a:p>
            <a:pPr marL="514350" indent="-514350">
              <a:buClr>
                <a:schemeClr val="tx2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dirty="0" smtClean="0"/>
              <a:t>hmyz</a:t>
            </a:r>
          </a:p>
          <a:p>
            <a:pPr marL="514350" indent="-514350">
              <a:buClr>
                <a:schemeClr val="tx2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dirty="0"/>
              <a:t>hlemýžď</a:t>
            </a:r>
          </a:p>
          <a:p>
            <a:pPr marL="514350" indent="-514350">
              <a:buClr>
                <a:schemeClr val="tx2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dirty="0"/>
              <a:t>kobyla</a:t>
            </a:r>
          </a:p>
          <a:p>
            <a:pPr marL="514350" indent="-514350">
              <a:buClr>
                <a:schemeClr val="tx2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dirty="0" smtClean="0"/>
              <a:t>myš</a:t>
            </a:r>
          </a:p>
          <a:p>
            <a:pPr marL="514350" indent="-514350">
              <a:buClr>
                <a:schemeClr val="tx2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dirty="0" smtClean="0"/>
              <a:t>netopýr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131840" y="1412776"/>
            <a:ext cx="4038600" cy="4525963"/>
          </a:xfrm>
        </p:spPr>
        <p:txBody>
          <a:bodyPr>
            <a:normAutofit/>
          </a:bodyPr>
          <a:lstStyle/>
          <a:p>
            <a:pPr marL="514350" indent="-514350">
              <a:buClr>
                <a:schemeClr val="tx2">
                  <a:lumMod val="60000"/>
                  <a:lumOff val="40000"/>
                </a:schemeClr>
              </a:buClr>
              <a:buFont typeface="+mj-lt"/>
              <a:buAutoNum type="arabicPeriod" startAt="8"/>
            </a:pPr>
            <a:r>
              <a:rPr lang="cs-CZ" dirty="0"/>
              <a:t>slepýš </a:t>
            </a:r>
          </a:p>
          <a:p>
            <a:pPr marL="514350" indent="-514350">
              <a:buClr>
                <a:schemeClr val="tx2">
                  <a:lumMod val="60000"/>
                  <a:lumOff val="40000"/>
                </a:schemeClr>
              </a:buClr>
              <a:buFont typeface="+mj-lt"/>
              <a:buAutoNum type="arabicPeriod" startAt="8"/>
            </a:pPr>
            <a:r>
              <a:rPr lang="cs-CZ" dirty="0"/>
              <a:t>sýkora </a:t>
            </a:r>
          </a:p>
          <a:p>
            <a:pPr marL="514350" indent="-514350">
              <a:buClr>
                <a:schemeClr val="tx2">
                  <a:lumMod val="60000"/>
                  <a:lumOff val="40000"/>
                </a:schemeClr>
              </a:buClr>
              <a:buFont typeface="+mj-lt"/>
              <a:buAutoNum type="arabicPeriod" startAt="8"/>
            </a:pPr>
            <a:r>
              <a:rPr lang="cs-CZ" dirty="0"/>
              <a:t>sysel</a:t>
            </a:r>
          </a:p>
          <a:p>
            <a:pPr marL="514350" indent="-514350">
              <a:buClr>
                <a:schemeClr val="tx2">
                  <a:lumMod val="60000"/>
                  <a:lumOff val="40000"/>
                </a:schemeClr>
              </a:buClr>
              <a:buFont typeface="+mj-lt"/>
              <a:buAutoNum type="arabicPeriod" startAt="8"/>
            </a:pPr>
            <a:r>
              <a:rPr lang="cs-CZ" dirty="0"/>
              <a:t>sýček</a:t>
            </a:r>
          </a:p>
          <a:p>
            <a:pPr marL="514350" indent="-514350">
              <a:buClr>
                <a:schemeClr val="tx2">
                  <a:lumMod val="60000"/>
                  <a:lumOff val="40000"/>
                </a:schemeClr>
              </a:buClr>
              <a:buFont typeface="+mj-lt"/>
              <a:buAutoNum type="arabicPeriod" startAt="8"/>
            </a:pPr>
            <a:r>
              <a:rPr lang="cs-CZ" dirty="0"/>
              <a:t>vydra</a:t>
            </a:r>
          </a:p>
          <a:p>
            <a:pPr marL="514350" indent="-514350">
              <a:buClr>
                <a:schemeClr val="tx2">
                  <a:lumMod val="60000"/>
                  <a:lumOff val="40000"/>
                </a:schemeClr>
              </a:buClr>
              <a:buFont typeface="+mj-lt"/>
              <a:buAutoNum type="arabicPeriod" startAt="8"/>
            </a:pPr>
            <a:r>
              <a:rPr lang="cs-CZ" dirty="0"/>
              <a:t>výr</a:t>
            </a:r>
          </a:p>
          <a:p>
            <a:pPr marL="514350" indent="-514350">
              <a:buClr>
                <a:schemeClr val="tx2">
                  <a:lumMod val="60000"/>
                  <a:lumOff val="40000"/>
                </a:schemeClr>
              </a:buClr>
              <a:buFont typeface="+mj-lt"/>
              <a:buAutoNum type="arabicPeriod" startAt="8"/>
            </a:pPr>
            <a:endParaRPr lang="cs-CZ" dirty="0"/>
          </a:p>
        </p:txBody>
      </p:sp>
      <p:pic>
        <p:nvPicPr>
          <p:cNvPr id="1026" name="Picture 2" descr="C:\Users\Simona\AppData\Local\Microsoft\Windows\Temporary Internet Files\Content.IE5\Z2QRPZVP\MM90004091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1780" y="4788961"/>
            <a:ext cx="2201772" cy="1626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imona\AppData\Local\Microsoft\Windows\Temporary Internet Files\Content.IE5\Z2QRPZVP\MM90004112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3639">
            <a:off x="6382438" y="1380381"/>
            <a:ext cx="1831560" cy="1524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imona\AppData\Local\Microsoft\Windows\Temporary Internet Files\Content.IE5\YC2BRZKW\MM90028357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9152" y="5958495"/>
            <a:ext cx="1648112" cy="86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imona\AppData\Local\Microsoft\Windows\Temporary Internet Files\Content.IE5\1MPCSAI9\MM900040930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938" y="3630974"/>
            <a:ext cx="2465517" cy="1591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5296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do přirovnání vhodná slova.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76064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Na hrubý                  , hrubá záplata.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jako páv.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se jako kohouti.</a:t>
            </a:r>
          </a:p>
          <a:p>
            <a:r>
              <a:rPr lang="cs-CZ" dirty="0" smtClean="0"/>
              <a:t>Jsi jak                          vrabec.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dirty="0"/>
              <a:t> </a:t>
            </a:r>
            <a:r>
              <a:rPr lang="cs-CZ" dirty="0" smtClean="0"/>
              <a:t> je lidské.</a:t>
            </a:r>
          </a:p>
          <a:p>
            <a:r>
              <a:rPr lang="cs-CZ" dirty="0" smtClean="0"/>
              <a:t>Jsi pomalý jako                          .</a:t>
            </a:r>
          </a:p>
          <a:p>
            <a:r>
              <a:rPr lang="cs-CZ" dirty="0" smtClean="0"/>
              <a:t>Čas                   rychlostí větru.</a:t>
            </a:r>
          </a:p>
          <a:p>
            <a:r>
              <a:rPr lang="cs-CZ" dirty="0" smtClean="0"/>
              <a:t>Chováš se jako                        .</a:t>
            </a:r>
          </a:p>
          <a:p>
            <a:r>
              <a:rPr lang="cs-CZ" dirty="0" smtClean="0"/>
              <a:t>Pij do polo pita a jez do                        .</a:t>
            </a:r>
          </a:p>
          <a:p>
            <a:r>
              <a:rPr lang="cs-CZ" dirty="0" smtClean="0"/>
              <a:t>Drž                   za zuby.</a:t>
            </a:r>
          </a:p>
          <a:p>
            <a:r>
              <a:rPr lang="cs-CZ" dirty="0" smtClean="0"/>
              <a:t>Jak se do lesa volá, tak se z lesa                   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79639" y="841671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B91947"/>
                </a:solidFill>
              </a:rPr>
              <a:t>pytel</a:t>
            </a:r>
            <a:endParaRPr lang="cs-CZ" sz="2800" dirty="0">
              <a:solidFill>
                <a:srgbClr val="B91947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9723" y="1324203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B91947"/>
                </a:solidFill>
              </a:rPr>
              <a:t>Pyšný </a:t>
            </a:r>
            <a:endParaRPr lang="cs-CZ" sz="2800" dirty="0">
              <a:solidFill>
                <a:srgbClr val="B91947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0335" y="1853877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B91947"/>
                </a:solidFill>
              </a:rPr>
              <a:t>Pýří </a:t>
            </a:r>
            <a:endParaRPr lang="cs-CZ" sz="2800" dirty="0">
              <a:solidFill>
                <a:srgbClr val="B91947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19971" y="2377097"/>
            <a:ext cx="19500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B91947"/>
                </a:solidFill>
              </a:rPr>
              <a:t>rozčepýřený</a:t>
            </a:r>
            <a:endParaRPr lang="cs-CZ" sz="2800" dirty="0">
              <a:solidFill>
                <a:srgbClr val="B91947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089" y="2900317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B91947"/>
                </a:solidFill>
              </a:rPr>
              <a:t>Mýlit  se</a:t>
            </a:r>
            <a:endParaRPr lang="cs-CZ" sz="2800" dirty="0">
              <a:solidFill>
                <a:srgbClr val="B91947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95836" y="3399021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B91947"/>
                </a:solidFill>
              </a:rPr>
              <a:t>hlemýžď</a:t>
            </a:r>
            <a:endParaRPr lang="cs-CZ" sz="2800" dirty="0">
              <a:solidFill>
                <a:srgbClr val="B91947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66705" y="3889896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B91947"/>
                </a:solidFill>
              </a:rPr>
              <a:t>plyne</a:t>
            </a:r>
            <a:endParaRPr lang="cs-CZ" sz="2800" dirty="0">
              <a:solidFill>
                <a:srgbClr val="B91947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66581" y="4366512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B91947"/>
                </a:solidFill>
              </a:rPr>
              <a:t>dobytek</a:t>
            </a:r>
            <a:endParaRPr lang="cs-CZ" sz="2800" dirty="0">
              <a:solidFill>
                <a:srgbClr val="B91947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93399" y="4878239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B91947"/>
                </a:solidFill>
              </a:rPr>
              <a:t>p</a:t>
            </a:r>
            <a:r>
              <a:rPr lang="cs-CZ" sz="2800" dirty="0" smtClean="0">
                <a:solidFill>
                  <a:srgbClr val="B91947"/>
                </a:solidFill>
              </a:rPr>
              <a:t>olo syta</a:t>
            </a:r>
            <a:endParaRPr lang="cs-CZ" sz="2800" dirty="0">
              <a:solidFill>
                <a:srgbClr val="B91947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24008" y="5338265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B91947"/>
                </a:solidFill>
              </a:rPr>
              <a:t>jazyk</a:t>
            </a:r>
            <a:endParaRPr lang="cs-CZ" sz="2800" dirty="0">
              <a:solidFill>
                <a:srgbClr val="B91947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97487" y="586918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B91947"/>
                </a:solidFill>
              </a:rPr>
              <a:t>ozývá</a:t>
            </a:r>
            <a:endParaRPr lang="cs-CZ" sz="2800" dirty="0">
              <a:solidFill>
                <a:srgbClr val="B91947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2051720" y="1336648"/>
            <a:ext cx="144016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67544" y="1794269"/>
            <a:ext cx="144016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67544" y="2310988"/>
            <a:ext cx="144016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610241" y="2852936"/>
            <a:ext cx="202565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67544" y="3362604"/>
            <a:ext cx="159832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987824" y="3848556"/>
            <a:ext cx="20162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202661" y="4378541"/>
            <a:ext cx="145157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868959" y="4817352"/>
            <a:ext cx="188163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211960" y="5338860"/>
            <a:ext cx="188163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229962" y="5863794"/>
            <a:ext cx="142427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508104" y="6381328"/>
            <a:ext cx="1512168" cy="568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2057976" y="967316"/>
            <a:ext cx="1570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30800" y="1424937"/>
            <a:ext cx="1598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39486" y="1941656"/>
            <a:ext cx="21555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577530" y="2477339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13420" y="3039438"/>
            <a:ext cx="1598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985698" y="3479224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151620" y="4009209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935643" y="4441124"/>
            <a:ext cx="2522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196846" y="4968933"/>
            <a:ext cx="3674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187624" y="549446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08569">
            <a:off x="6378042" y="3371597"/>
            <a:ext cx="1926799" cy="1777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2516">
            <a:off x="7514217" y="686772"/>
            <a:ext cx="1690484" cy="2741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8" name="Skupina 47"/>
          <p:cNvGrpSpPr/>
          <p:nvPr/>
        </p:nvGrpSpPr>
        <p:grpSpPr>
          <a:xfrm>
            <a:off x="5474543" y="5285518"/>
            <a:ext cx="3888432" cy="2191617"/>
            <a:chOff x="5508104" y="5262900"/>
            <a:chExt cx="3888432" cy="2191617"/>
          </a:xfrm>
        </p:grpSpPr>
        <p:sp>
          <p:nvSpPr>
            <p:cNvPr id="47" name="TextovéPole 46"/>
            <p:cNvSpPr txBox="1"/>
            <p:nvPr/>
          </p:nvSpPr>
          <p:spPr>
            <a:xfrm>
              <a:off x="5508104" y="6023076"/>
              <a:ext cx="236365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80120" y="5262900"/>
              <a:ext cx="3616416" cy="21916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89858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7619361" y="5691803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0066"/>
                </a:solidFill>
              </a:rPr>
              <a:t>pelyněk</a:t>
            </a:r>
            <a:endParaRPr lang="cs-CZ" sz="2800" b="1" i="1" dirty="0">
              <a:solidFill>
                <a:srgbClr val="FF006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955901" y="5193705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00B0F0"/>
                </a:solidFill>
              </a:rPr>
              <a:t>pýr</a:t>
            </a:r>
            <a:endParaRPr lang="cs-CZ" sz="2800" b="1" i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956113" y="4687155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A83A89"/>
                </a:solidFill>
              </a:rPr>
              <a:t>lyže</a:t>
            </a:r>
            <a:endParaRPr lang="cs-CZ" sz="2800" b="1" i="1" dirty="0">
              <a:solidFill>
                <a:srgbClr val="A83A89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716797" y="412272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3CCE24"/>
                </a:solidFill>
              </a:rPr>
              <a:t>kopyto</a:t>
            </a:r>
            <a:endParaRPr lang="cs-CZ" sz="2800" b="1" i="1" dirty="0">
              <a:solidFill>
                <a:srgbClr val="3CCE24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45518" y="3596746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myš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73323" y="3002150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6">
                    <a:lumMod val="75000"/>
                  </a:schemeClr>
                </a:solidFill>
              </a:rPr>
              <a:t>syn</a:t>
            </a:r>
            <a:endParaRPr lang="cs-CZ" sz="28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845518" y="248314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7030A0"/>
                </a:solidFill>
              </a:rPr>
              <a:t>sysel</a:t>
            </a:r>
            <a:endParaRPr lang="cs-CZ" sz="2800" b="1" i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956113" y="1953440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C41A4B"/>
                </a:solidFill>
              </a:rPr>
              <a:t>býk</a:t>
            </a:r>
            <a:endParaRPr lang="cs-CZ" sz="2800" b="1" i="1" dirty="0">
              <a:solidFill>
                <a:srgbClr val="C41A4B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956113" y="139359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1"/>
                </a:solidFill>
              </a:rPr>
              <a:t>pyl</a:t>
            </a:r>
            <a:endParaRPr lang="cs-CZ" sz="2800" b="1" i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56528" y="851767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009A46"/>
                </a:solidFill>
              </a:rPr>
              <a:t>pysk</a:t>
            </a:r>
            <a:endParaRPr lang="cs-CZ" sz="2800" b="1" i="1" dirty="0">
              <a:solidFill>
                <a:srgbClr val="009A46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6745" y="-98207"/>
            <a:ext cx="8229600" cy="114300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Najdi ve větách ukrytá VS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-14597" y="1020543"/>
            <a:ext cx="8363272" cy="5480198"/>
          </a:xfrm>
        </p:spPr>
        <p:txBody>
          <a:bodyPr>
            <a:normAutofit/>
          </a:bodyPr>
          <a:lstStyle/>
          <a:p>
            <a:r>
              <a:rPr lang="cs-CZ" dirty="0" smtClean="0"/>
              <a:t>Zarostlé příkopy s kopřivami se musí sekat.</a:t>
            </a:r>
          </a:p>
          <a:p>
            <a:r>
              <a:rPr lang="cs-CZ" dirty="0" smtClean="0"/>
              <a:t>Na náměstí stály zástupy lidí.</a:t>
            </a:r>
          </a:p>
          <a:p>
            <a:r>
              <a:rPr lang="cs-CZ" dirty="0" smtClean="0"/>
              <a:t>Miloš si ukrojil slabý krajíc chleba.</a:t>
            </a:r>
          </a:p>
          <a:p>
            <a:r>
              <a:rPr lang="cs-CZ" dirty="0"/>
              <a:t>Cizí hlasy se linuly z poza dveří.</a:t>
            </a:r>
          </a:p>
          <a:p>
            <a:r>
              <a:rPr lang="cs-CZ" dirty="0" smtClean="0"/>
              <a:t>Nosy nejsou pihovaté.</a:t>
            </a:r>
          </a:p>
          <a:p>
            <a:r>
              <a:rPr lang="cs-CZ" dirty="0" smtClean="0"/>
              <a:t>Sličné dámy šly na procházku.</a:t>
            </a:r>
          </a:p>
          <a:p>
            <a:r>
              <a:rPr lang="cs-CZ" dirty="0"/>
              <a:t>Do </a:t>
            </a:r>
            <a:r>
              <a:rPr lang="cs-CZ" dirty="0" smtClean="0"/>
              <a:t>kopy </a:t>
            </a:r>
            <a:r>
              <a:rPr lang="cs-CZ" dirty="0"/>
              <a:t>to dává plnou cenu.</a:t>
            </a:r>
          </a:p>
          <a:p>
            <a:r>
              <a:rPr lang="cs-CZ" dirty="0" smtClean="0"/>
              <a:t>Dcery svému otci králi přinesly žezlo.</a:t>
            </a:r>
          </a:p>
          <a:p>
            <a:r>
              <a:rPr lang="cs-CZ" dirty="0" smtClean="0"/>
              <a:t>Vítek se praštil o tupý rám.</a:t>
            </a:r>
          </a:p>
          <a:p>
            <a:r>
              <a:rPr lang="cs-CZ" dirty="0" smtClean="0"/>
              <a:t>Takovéto kapely někdy vystupují v mém podniku.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286017" y="1020543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009A46"/>
                </a:solidFill>
              </a:rPr>
              <a:t>p</a:t>
            </a:r>
            <a:r>
              <a:rPr lang="cs-CZ" sz="2800" b="1" dirty="0" err="1" smtClean="0">
                <a:solidFill>
                  <a:srgbClr val="009A46"/>
                </a:solidFill>
              </a:rPr>
              <a:t>y</a:t>
            </a:r>
            <a:r>
              <a:rPr lang="cs-CZ" sz="2800" b="1" dirty="0" smtClean="0">
                <a:solidFill>
                  <a:srgbClr val="009A46"/>
                </a:solidFill>
              </a:rPr>
              <a:t> s k</a:t>
            </a:r>
            <a:endParaRPr lang="cs-CZ" sz="2800" b="1" dirty="0">
              <a:solidFill>
                <a:srgbClr val="009A46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516886" y="1543763"/>
            <a:ext cx="12589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accent1"/>
                </a:solidFill>
              </a:rPr>
              <a:t>py</a:t>
            </a:r>
            <a:r>
              <a:rPr lang="cs-CZ" sz="2800" b="1" dirty="0" smtClean="0">
                <a:solidFill>
                  <a:schemeClr val="accent1"/>
                </a:solidFill>
              </a:rPr>
              <a:t> l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853082" y="2044871"/>
            <a:ext cx="22478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C41A4B"/>
                </a:solidFill>
              </a:rPr>
              <a:t>b</a:t>
            </a:r>
            <a:r>
              <a:rPr lang="cs-CZ" sz="2800" b="1" dirty="0" err="1" smtClean="0">
                <a:solidFill>
                  <a:srgbClr val="C41A4B"/>
                </a:solidFill>
              </a:rPr>
              <a:t>ý</a:t>
            </a:r>
            <a:r>
              <a:rPr lang="cs-CZ" sz="2800" b="1" dirty="0" smtClean="0">
                <a:solidFill>
                  <a:srgbClr val="C41A4B"/>
                </a:solidFill>
              </a:rPr>
              <a:t> k</a:t>
            </a:r>
            <a:endParaRPr lang="cs-CZ" sz="2800" b="1" dirty="0">
              <a:solidFill>
                <a:srgbClr val="C41A4B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332273" y="2546226"/>
            <a:ext cx="3094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7030A0"/>
                </a:solidFill>
              </a:rPr>
              <a:t>s</a:t>
            </a:r>
            <a:r>
              <a:rPr lang="cs-CZ" sz="2800" b="1" dirty="0" err="1" smtClean="0">
                <a:solidFill>
                  <a:srgbClr val="7030A0"/>
                </a:solidFill>
              </a:rPr>
              <a:t>y</a:t>
            </a:r>
            <a:r>
              <a:rPr lang="cs-CZ" sz="2800" b="1" dirty="0" smtClean="0">
                <a:solidFill>
                  <a:srgbClr val="7030A0"/>
                </a:solidFill>
              </a:rPr>
              <a:t> se l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24170" y="3075174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chemeClr val="accent6">
                    <a:lumMod val="75000"/>
                  </a:schemeClr>
                </a:solidFill>
              </a:rPr>
              <a:t>s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y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n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01093" y="3586544"/>
            <a:ext cx="25903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m</a:t>
            </a:r>
            <a:r>
              <a:rPr lang="cs-CZ" sz="2800" b="1" dirty="0" smtClean="0">
                <a:solidFill>
                  <a:srgbClr val="FF0000"/>
                </a:solidFill>
              </a:rPr>
              <a:t>y 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84675" y="4076097"/>
            <a:ext cx="18475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3CCE24"/>
                </a:solidFill>
              </a:rPr>
              <a:t>k</a:t>
            </a:r>
            <a:r>
              <a:rPr lang="cs-CZ" sz="2800" b="1" dirty="0" smtClean="0">
                <a:solidFill>
                  <a:srgbClr val="3CCE24"/>
                </a:solidFill>
              </a:rPr>
              <a:t>opy to</a:t>
            </a:r>
            <a:endParaRPr lang="cs-CZ" sz="2800" b="1" dirty="0">
              <a:solidFill>
                <a:srgbClr val="3CCE24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63370" y="5108863"/>
            <a:ext cx="12222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00B0F0"/>
                </a:solidFill>
              </a:rPr>
              <a:t>p</a:t>
            </a:r>
            <a:r>
              <a:rPr lang="cs-CZ" sz="2800" b="1" dirty="0" err="1" smtClean="0">
                <a:solidFill>
                  <a:srgbClr val="00B0F0"/>
                </a:solidFill>
              </a:rPr>
              <a:t>ý</a:t>
            </a:r>
            <a:r>
              <a:rPr lang="cs-CZ" sz="2800" b="1" dirty="0" smtClean="0">
                <a:solidFill>
                  <a:srgbClr val="00B0F0"/>
                </a:solidFill>
              </a:rPr>
              <a:t> r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85429" y="5615186"/>
            <a:ext cx="1849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</a:rPr>
              <a:t>pely </a:t>
            </a:r>
            <a:r>
              <a:rPr lang="cs-CZ" sz="2800" b="1" dirty="0" err="1" smtClean="0">
                <a:solidFill>
                  <a:srgbClr val="FF0066"/>
                </a:solidFill>
              </a:rPr>
              <a:t>něk</a:t>
            </a:r>
            <a:endParaRPr lang="cs-CZ" sz="2800" b="1" dirty="0">
              <a:solidFill>
                <a:srgbClr val="FF0066"/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7619361" y="2476660"/>
            <a:ext cx="1666317" cy="536184"/>
            <a:chOff x="10039368" y="1722550"/>
            <a:chExt cx="1666317" cy="584775"/>
          </a:xfrm>
        </p:grpSpPr>
        <p:sp>
          <p:nvSpPr>
            <p:cNvPr id="21" name="Zaoblený obdélník 20"/>
            <p:cNvSpPr/>
            <p:nvPr/>
          </p:nvSpPr>
          <p:spPr>
            <a:xfrm>
              <a:off x="10039368" y="1733677"/>
              <a:ext cx="1404471" cy="525057"/>
            </a:xfrm>
            <a:prstGeom prst="round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0553557" y="1722550"/>
              <a:ext cx="115212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7030A0"/>
                  </a:solidFill>
                  <a:latin typeface="Berlin Sans FB Demi" pitchFamily="34" charset="0"/>
                </a:rPr>
                <a:t>?</a:t>
              </a:r>
              <a:endParaRPr lang="cs-CZ" sz="3200" dirty="0">
                <a:solidFill>
                  <a:srgbClr val="7030A0"/>
                </a:solidFill>
                <a:latin typeface="Berlin Sans FB Demi" pitchFamily="34" charset="0"/>
              </a:endParaRPr>
            </a:p>
          </p:txBody>
        </p:sp>
      </p:grpSp>
      <p:sp>
        <p:nvSpPr>
          <p:cNvPr id="47" name="TextovéPole 46"/>
          <p:cNvSpPr txBox="1"/>
          <p:nvPr/>
        </p:nvSpPr>
        <p:spPr>
          <a:xfrm>
            <a:off x="4426720" y="4599317"/>
            <a:ext cx="14761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A83A89"/>
                </a:solidFill>
              </a:rPr>
              <a:t>l</a:t>
            </a:r>
            <a:r>
              <a:rPr lang="cs-CZ" sz="2800" b="1" dirty="0" err="1" smtClean="0">
                <a:solidFill>
                  <a:srgbClr val="A83A89"/>
                </a:solidFill>
              </a:rPr>
              <a:t>y</a:t>
            </a:r>
            <a:r>
              <a:rPr lang="cs-CZ" sz="2800" b="1" dirty="0" smtClean="0">
                <a:solidFill>
                  <a:srgbClr val="A83A89"/>
                </a:solidFill>
              </a:rPr>
              <a:t> že</a:t>
            </a:r>
            <a:endParaRPr lang="cs-CZ" sz="2800" b="1" dirty="0">
              <a:solidFill>
                <a:srgbClr val="A83A89"/>
              </a:solidFill>
            </a:endParaRPr>
          </a:p>
        </p:txBody>
      </p:sp>
      <p:grpSp>
        <p:nvGrpSpPr>
          <p:cNvPr id="48" name="Skupina 47"/>
          <p:cNvGrpSpPr/>
          <p:nvPr/>
        </p:nvGrpSpPr>
        <p:grpSpPr>
          <a:xfrm>
            <a:off x="7622383" y="1404292"/>
            <a:ext cx="1666317" cy="536184"/>
            <a:chOff x="10039368" y="1722550"/>
            <a:chExt cx="1666317" cy="584775"/>
          </a:xfrm>
        </p:grpSpPr>
        <p:sp>
          <p:nvSpPr>
            <p:cNvPr id="49" name="Zaoblený obdélník 48"/>
            <p:cNvSpPr/>
            <p:nvPr/>
          </p:nvSpPr>
          <p:spPr>
            <a:xfrm>
              <a:off x="10039368" y="1733677"/>
              <a:ext cx="1404471" cy="525057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1"/>
                </a:solidFill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10553557" y="1722550"/>
              <a:ext cx="1152128" cy="584775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tx2"/>
                  </a:solidFill>
                  <a:latin typeface="Berlin Sans FB Demi" pitchFamily="34" charset="0"/>
                </a:rPr>
                <a:t>?</a:t>
              </a:r>
              <a:endParaRPr lang="cs-CZ" sz="3200" dirty="0">
                <a:solidFill>
                  <a:schemeClr val="tx2"/>
                </a:solidFill>
                <a:latin typeface="Berlin Sans FB Demi" pitchFamily="34" charset="0"/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7630371" y="4109764"/>
            <a:ext cx="1666317" cy="536184"/>
            <a:chOff x="10039368" y="1722550"/>
            <a:chExt cx="1666317" cy="584775"/>
          </a:xfrm>
        </p:grpSpPr>
        <p:sp>
          <p:nvSpPr>
            <p:cNvPr id="52" name="Zaoblený obdélník 51"/>
            <p:cNvSpPr/>
            <p:nvPr/>
          </p:nvSpPr>
          <p:spPr>
            <a:xfrm>
              <a:off x="10039368" y="1733677"/>
              <a:ext cx="1404471" cy="525057"/>
            </a:xfrm>
            <a:prstGeom prst="round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1"/>
                </a:solidFill>
              </a:endParaRPr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10553557" y="1722550"/>
              <a:ext cx="1152128" cy="584775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accent3">
                      <a:lumMod val="50000"/>
                    </a:schemeClr>
                  </a:solidFill>
                  <a:latin typeface="Berlin Sans FB Demi" pitchFamily="34" charset="0"/>
                </a:rPr>
                <a:t>?</a:t>
              </a:r>
              <a:endParaRPr lang="cs-CZ" sz="3200" dirty="0">
                <a:solidFill>
                  <a:schemeClr val="accent3">
                    <a:lumMod val="50000"/>
                  </a:schemeClr>
                </a:solidFill>
                <a:latin typeface="Berlin Sans FB Demi" pitchFamily="34" charset="0"/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7622383" y="883113"/>
            <a:ext cx="1666317" cy="536184"/>
            <a:chOff x="10039368" y="1722550"/>
            <a:chExt cx="1666317" cy="584775"/>
          </a:xfrm>
          <a:gradFill flip="none" rotWithShape="1">
            <a:gsLst>
              <a:gs pos="0">
                <a:srgbClr val="00A249">
                  <a:tint val="66000"/>
                  <a:satMod val="160000"/>
                </a:srgbClr>
              </a:gs>
              <a:gs pos="50000">
                <a:srgbClr val="00A249">
                  <a:tint val="44500"/>
                  <a:satMod val="160000"/>
                </a:srgbClr>
              </a:gs>
              <a:gs pos="100000">
                <a:srgbClr val="00A249">
                  <a:tint val="23500"/>
                  <a:satMod val="160000"/>
                </a:srgbClr>
              </a:gs>
            </a:gsLst>
            <a:lin ang="16200000" scaled="1"/>
            <a:tileRect/>
          </a:gradFill>
        </p:grpSpPr>
        <p:sp>
          <p:nvSpPr>
            <p:cNvPr id="55" name="Zaoblený obdélník 54"/>
            <p:cNvSpPr/>
            <p:nvPr/>
          </p:nvSpPr>
          <p:spPr>
            <a:xfrm>
              <a:off x="10039368" y="1733677"/>
              <a:ext cx="1404471" cy="525057"/>
            </a:xfrm>
            <a:prstGeom prst="roundRect">
              <a:avLst/>
            </a:prstGeom>
            <a:grpFill/>
            <a:ln>
              <a:solidFill>
                <a:srgbClr val="00A249"/>
              </a:solidFill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007A37"/>
                </a:solidFill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0553557" y="1722550"/>
              <a:ext cx="1152128" cy="584775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007A37"/>
                  </a:solidFill>
                  <a:latin typeface="Berlin Sans FB Demi" pitchFamily="34" charset="0"/>
                </a:rPr>
                <a:t>?</a:t>
              </a:r>
              <a:endParaRPr lang="cs-CZ" sz="3200" dirty="0">
                <a:solidFill>
                  <a:srgbClr val="007A37"/>
                </a:solidFill>
                <a:latin typeface="Berlin Sans FB Demi" pitchFamily="34" charset="0"/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7630371" y="5200173"/>
            <a:ext cx="1666317" cy="536184"/>
            <a:chOff x="10039368" y="1722550"/>
            <a:chExt cx="1666317" cy="584775"/>
          </a:xfrm>
        </p:grpSpPr>
        <p:sp>
          <p:nvSpPr>
            <p:cNvPr id="58" name="Zaoblený obdélník 57"/>
            <p:cNvSpPr/>
            <p:nvPr/>
          </p:nvSpPr>
          <p:spPr>
            <a:xfrm>
              <a:off x="10039368" y="1733677"/>
              <a:ext cx="1404471" cy="525057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1"/>
                </a:solidFill>
              </a:endParaRP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10553557" y="1722550"/>
              <a:ext cx="1152128" cy="584775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accent5">
                      <a:lumMod val="50000"/>
                    </a:schemeClr>
                  </a:solidFill>
                  <a:latin typeface="Berlin Sans FB Demi" pitchFamily="34" charset="0"/>
                </a:rPr>
                <a:t>?</a:t>
              </a:r>
              <a:endParaRPr lang="cs-CZ" sz="3200" dirty="0">
                <a:solidFill>
                  <a:schemeClr val="accent5">
                    <a:lumMod val="50000"/>
                  </a:schemeClr>
                </a:solidFill>
                <a:latin typeface="Berlin Sans FB Demi" pitchFamily="34" charset="0"/>
              </a:endParaRP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7619361" y="4663989"/>
            <a:ext cx="1666317" cy="536184"/>
            <a:chOff x="10039368" y="1722550"/>
            <a:chExt cx="1666317" cy="584775"/>
          </a:xfrm>
          <a:gradFill flip="none" rotWithShape="1">
            <a:gsLst>
              <a:gs pos="0">
                <a:srgbClr val="A83A89">
                  <a:tint val="66000"/>
                  <a:satMod val="160000"/>
                </a:srgbClr>
              </a:gs>
              <a:gs pos="50000">
                <a:srgbClr val="A83A89">
                  <a:tint val="44500"/>
                  <a:satMod val="160000"/>
                </a:srgbClr>
              </a:gs>
              <a:gs pos="100000">
                <a:srgbClr val="A83A89">
                  <a:tint val="23500"/>
                  <a:satMod val="160000"/>
                </a:srgbClr>
              </a:gs>
            </a:gsLst>
            <a:lin ang="16200000" scaled="1"/>
            <a:tileRect/>
          </a:gradFill>
        </p:grpSpPr>
        <p:sp>
          <p:nvSpPr>
            <p:cNvPr id="61" name="Zaoblený obdélník 60"/>
            <p:cNvSpPr/>
            <p:nvPr/>
          </p:nvSpPr>
          <p:spPr>
            <a:xfrm>
              <a:off x="10039368" y="1733677"/>
              <a:ext cx="1404471" cy="525057"/>
            </a:xfrm>
            <a:prstGeom prst="roundRect">
              <a:avLst/>
            </a:prstGeom>
            <a:grpFill/>
            <a:ln>
              <a:solidFill>
                <a:srgbClr val="A83A89"/>
              </a:solidFill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1"/>
                </a:solidFill>
              </a:endParaRPr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10553557" y="1722550"/>
              <a:ext cx="1152128" cy="584775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9B357E"/>
                  </a:solidFill>
                  <a:latin typeface="Berlin Sans FB Demi" pitchFamily="34" charset="0"/>
                </a:rPr>
                <a:t>?</a:t>
              </a:r>
              <a:endParaRPr lang="cs-CZ" sz="3200" dirty="0">
                <a:solidFill>
                  <a:srgbClr val="9B357E"/>
                </a:solidFill>
                <a:latin typeface="Berlin Sans FB Demi" pitchFamily="34" charset="0"/>
              </a:endParaRPr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7643440" y="5723472"/>
            <a:ext cx="1677327" cy="542652"/>
            <a:chOff x="10039368" y="1722550"/>
            <a:chExt cx="1666317" cy="584775"/>
          </a:xfrm>
          <a:gradFill flip="none" rotWithShape="1">
            <a:gsLst>
              <a:gs pos="0">
                <a:srgbClr val="FF0066">
                  <a:tint val="66000"/>
                  <a:satMod val="160000"/>
                </a:srgbClr>
              </a:gs>
              <a:gs pos="50000">
                <a:srgbClr val="FF0066">
                  <a:tint val="44500"/>
                  <a:satMod val="160000"/>
                </a:srgbClr>
              </a:gs>
              <a:gs pos="100000">
                <a:srgbClr val="FF0066">
                  <a:tint val="23500"/>
                  <a:satMod val="160000"/>
                </a:srgbClr>
              </a:gs>
            </a:gsLst>
            <a:lin ang="16200000" scaled="1"/>
            <a:tileRect/>
          </a:gradFill>
        </p:grpSpPr>
        <p:sp>
          <p:nvSpPr>
            <p:cNvPr id="67" name="Zaoblený obdélník 66"/>
            <p:cNvSpPr/>
            <p:nvPr/>
          </p:nvSpPr>
          <p:spPr>
            <a:xfrm>
              <a:off x="10039368" y="1733677"/>
              <a:ext cx="1404471" cy="525057"/>
            </a:xfrm>
            <a:prstGeom prst="roundRect">
              <a:avLst/>
            </a:prstGeom>
            <a:grpFill/>
            <a:ln>
              <a:solidFill>
                <a:srgbClr val="FF0066"/>
              </a:solidFill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1"/>
                </a:solidFill>
              </a:endParaRPr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10553557" y="1722550"/>
              <a:ext cx="1152128" cy="584775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C41A4B"/>
                  </a:solidFill>
                  <a:latin typeface="Berlin Sans FB Demi" pitchFamily="34" charset="0"/>
                </a:rPr>
                <a:t>?</a:t>
              </a:r>
              <a:endParaRPr lang="cs-CZ" sz="3200" dirty="0">
                <a:solidFill>
                  <a:srgbClr val="C41A4B"/>
                </a:solidFill>
                <a:latin typeface="Berlin Sans FB Demi" pitchFamily="34" charset="0"/>
              </a:endParaRPr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7622383" y="3012844"/>
            <a:ext cx="1666317" cy="536184"/>
            <a:chOff x="10039368" y="1722550"/>
            <a:chExt cx="1666317" cy="584775"/>
          </a:xfrm>
        </p:grpSpPr>
        <p:sp>
          <p:nvSpPr>
            <p:cNvPr id="70" name="Zaoblený obdélník 69"/>
            <p:cNvSpPr/>
            <p:nvPr/>
          </p:nvSpPr>
          <p:spPr>
            <a:xfrm>
              <a:off x="10039368" y="1733677"/>
              <a:ext cx="1404471" cy="525057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1"/>
                </a:solidFill>
              </a:endParaRPr>
            </a:p>
          </p:txBody>
        </p:sp>
        <p:sp>
          <p:nvSpPr>
            <p:cNvPr id="71" name="TextovéPole 70"/>
            <p:cNvSpPr txBox="1"/>
            <p:nvPr/>
          </p:nvSpPr>
          <p:spPr>
            <a:xfrm>
              <a:off x="10553557" y="1722550"/>
              <a:ext cx="1152128" cy="584775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accent6">
                      <a:lumMod val="50000"/>
                    </a:schemeClr>
                  </a:solidFill>
                  <a:latin typeface="Berlin Sans FB Demi" pitchFamily="34" charset="0"/>
                </a:rPr>
                <a:t>?</a:t>
              </a:r>
              <a:endParaRPr lang="cs-CZ" sz="3200" dirty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endParaRPr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7630371" y="3573580"/>
            <a:ext cx="1666317" cy="536184"/>
            <a:chOff x="10039368" y="1722550"/>
            <a:chExt cx="1666317" cy="584775"/>
          </a:xfr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6200000" scaled="1"/>
            <a:tileRect/>
          </a:gradFill>
        </p:grpSpPr>
        <p:sp>
          <p:nvSpPr>
            <p:cNvPr id="73" name="Zaoblený obdélník 72"/>
            <p:cNvSpPr/>
            <p:nvPr/>
          </p:nvSpPr>
          <p:spPr>
            <a:xfrm>
              <a:off x="10039368" y="1733677"/>
              <a:ext cx="1404471" cy="525057"/>
            </a:xfrm>
            <a:prstGeom prst="roundRect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1"/>
                </a:solidFill>
              </a:endParaRPr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10553557" y="1722550"/>
              <a:ext cx="1152128" cy="584775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E20000"/>
                  </a:solidFill>
                  <a:latin typeface="Berlin Sans FB Demi" pitchFamily="34" charset="0"/>
                </a:rPr>
                <a:t>?</a:t>
              </a:r>
              <a:endParaRPr lang="cs-CZ" sz="3200" dirty="0">
                <a:solidFill>
                  <a:srgbClr val="E20000"/>
                </a:solidFill>
                <a:latin typeface="Berlin Sans FB Demi" pitchFamily="34" charset="0"/>
              </a:endParaRPr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7622383" y="1940476"/>
            <a:ext cx="1666317" cy="536184"/>
            <a:chOff x="10039368" y="1722550"/>
            <a:chExt cx="1666317" cy="584775"/>
          </a:xfrm>
          <a:gradFill flip="none" rotWithShape="1">
            <a:gsLst>
              <a:gs pos="0">
                <a:srgbClr val="C41A4B">
                  <a:tint val="66000"/>
                  <a:satMod val="160000"/>
                </a:srgbClr>
              </a:gs>
              <a:gs pos="50000">
                <a:srgbClr val="C41A4B">
                  <a:tint val="44500"/>
                  <a:satMod val="160000"/>
                </a:srgbClr>
              </a:gs>
              <a:gs pos="100000">
                <a:srgbClr val="C41A4B">
                  <a:tint val="23500"/>
                  <a:satMod val="160000"/>
                </a:srgbClr>
              </a:gs>
            </a:gsLst>
            <a:lin ang="16200000" scaled="1"/>
            <a:tileRect/>
          </a:gradFill>
        </p:grpSpPr>
        <p:sp>
          <p:nvSpPr>
            <p:cNvPr id="76" name="Zaoblený obdélník 75"/>
            <p:cNvSpPr/>
            <p:nvPr/>
          </p:nvSpPr>
          <p:spPr>
            <a:xfrm>
              <a:off x="10039368" y="1733677"/>
              <a:ext cx="1404471" cy="525057"/>
            </a:xfrm>
            <a:prstGeom prst="roundRect">
              <a:avLst/>
            </a:prstGeom>
            <a:grpFill/>
            <a:ln>
              <a:solidFill>
                <a:srgbClr val="C41A4B"/>
              </a:solidFill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1"/>
                </a:solidFill>
              </a:endParaRPr>
            </a:p>
          </p:txBody>
        </p:sp>
        <p:sp>
          <p:nvSpPr>
            <p:cNvPr id="77" name="TextovéPole 76"/>
            <p:cNvSpPr txBox="1"/>
            <p:nvPr/>
          </p:nvSpPr>
          <p:spPr>
            <a:xfrm>
              <a:off x="10553557" y="1722550"/>
              <a:ext cx="1152128" cy="584775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B91947"/>
                  </a:solidFill>
                  <a:latin typeface="Berlin Sans FB Demi" pitchFamily="34" charset="0"/>
                </a:rPr>
                <a:t>?</a:t>
              </a:r>
              <a:endParaRPr lang="cs-CZ" sz="3200" dirty="0">
                <a:solidFill>
                  <a:srgbClr val="B91947"/>
                </a:solidFill>
                <a:latin typeface="Berlin Sans FB Dem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86063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</p:childTnLst>
        </p:cTn>
      </p:par>
    </p:tnLst>
    <p:bldLst>
      <p:bldP spid="12" grpId="0"/>
      <p:bldP spid="11" grpId="0"/>
      <p:bldP spid="10" grpId="0"/>
      <p:bldP spid="13" grpId="0"/>
      <p:bldP spid="9" grpId="0"/>
      <p:bldP spid="8" grpId="0"/>
      <p:bldP spid="14" grpId="0"/>
      <p:bldP spid="7" grpId="0"/>
      <p:bldP spid="6" grpId="0"/>
      <p:bldP spid="5" grpId="0"/>
      <p:bldP spid="25" grpId="0"/>
      <p:bldP spid="26" grpId="0"/>
      <p:bldP spid="27" grpId="0"/>
      <p:bldP spid="28" grpId="0"/>
      <p:bldP spid="29" grpId="0"/>
      <p:bldP spid="4" grpId="0"/>
      <p:bldP spid="15" grpId="0"/>
      <p:bldP spid="17" grpId="0"/>
      <p:bldP spid="18" grpId="0"/>
      <p:bldP spid="4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774008" y="190220"/>
            <a:ext cx="8219256" cy="8206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písmen skládejte co nejvíce VS </a:t>
            </a:r>
          </a:p>
          <a:p>
            <a:pPr marL="0" indent="0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(po B, L, M, P, S - 28).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2296" y="188640"/>
            <a:ext cx="294253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6600" b="1" dirty="0" smtClean="0">
                <a:ln/>
                <a:solidFill>
                  <a:schemeClr val="accent3"/>
                </a:solidFill>
              </a:rPr>
              <a:t>SOUTĚŽ</a:t>
            </a:r>
            <a:endParaRPr lang="cs-CZ" sz="6600" b="1" dirty="0">
              <a:ln/>
              <a:solidFill>
                <a:schemeClr val="accent3"/>
              </a:solidFill>
            </a:endParaRPr>
          </a:p>
        </p:txBody>
      </p:sp>
      <p:grpSp>
        <p:nvGrpSpPr>
          <p:cNvPr id="47" name="Skupina 46"/>
          <p:cNvGrpSpPr/>
          <p:nvPr/>
        </p:nvGrpSpPr>
        <p:grpSpPr>
          <a:xfrm>
            <a:off x="-189146" y="1893679"/>
            <a:ext cx="5152674" cy="3945068"/>
            <a:chOff x="79994" y="1913320"/>
            <a:chExt cx="5152674" cy="3945068"/>
          </a:xfrm>
        </p:grpSpPr>
        <p:grpSp>
          <p:nvGrpSpPr>
            <p:cNvPr id="32" name="Skupina 31"/>
            <p:cNvGrpSpPr/>
            <p:nvPr/>
          </p:nvGrpSpPr>
          <p:grpSpPr>
            <a:xfrm rot="259095">
              <a:off x="79994" y="1980257"/>
              <a:ext cx="5152674" cy="3851861"/>
              <a:chOff x="107930" y="2163840"/>
              <a:chExt cx="5152674" cy="3851861"/>
            </a:xfrm>
          </p:grpSpPr>
          <p:sp>
            <p:nvSpPr>
              <p:cNvPr id="7" name="Ovál 6"/>
              <p:cNvSpPr/>
              <p:nvPr/>
            </p:nvSpPr>
            <p:spPr>
              <a:xfrm rot="2435837">
                <a:off x="107930" y="2368810"/>
                <a:ext cx="5152674" cy="3456384"/>
              </a:xfrm>
              <a:prstGeom prst="ellipse">
                <a:avLst/>
              </a:prstGeom>
              <a:solidFill>
                <a:srgbClr val="DDB48B"/>
              </a:solidFill>
              <a:ln>
                <a:solidFill>
                  <a:srgbClr val="E4C4A4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/>
              </a:p>
            </p:txBody>
          </p:sp>
          <p:sp>
            <p:nvSpPr>
              <p:cNvPr id="10" name="Ovál 9"/>
              <p:cNvSpPr/>
              <p:nvPr/>
            </p:nvSpPr>
            <p:spPr>
              <a:xfrm rot="6497767">
                <a:off x="2048858" y="1931871"/>
                <a:ext cx="650515" cy="1125057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/>
              </a:p>
            </p:txBody>
          </p:sp>
          <p:sp>
            <p:nvSpPr>
              <p:cNvPr id="11" name="Ovál 10"/>
              <p:cNvSpPr/>
              <p:nvPr/>
            </p:nvSpPr>
            <p:spPr>
              <a:xfrm>
                <a:off x="819466" y="3791831"/>
                <a:ext cx="720080" cy="720080"/>
              </a:xfrm>
              <a:prstGeom prst="ellipse">
                <a:avLst/>
              </a:prstGeom>
              <a:solidFill>
                <a:srgbClr val="EA2243"/>
              </a:solidFill>
              <a:ln>
                <a:solidFill>
                  <a:srgbClr val="EA2243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2051720" y="5080569"/>
                <a:ext cx="720080" cy="720080"/>
              </a:xfrm>
              <a:prstGeom prst="ellipse">
                <a:avLst/>
              </a:prstGeom>
              <a:solidFill>
                <a:srgbClr val="FCF96B"/>
              </a:solidFill>
              <a:ln>
                <a:solidFill>
                  <a:srgbClr val="F5F517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3022208" y="2686684"/>
                <a:ext cx="720080" cy="720080"/>
              </a:xfrm>
              <a:prstGeom prst="ellipse">
                <a:avLst/>
              </a:prstGeom>
              <a:solidFill>
                <a:srgbClr val="7030A0"/>
              </a:solidFill>
              <a:ln>
                <a:solidFill>
                  <a:srgbClr val="7030A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/>
              </a:p>
            </p:txBody>
          </p:sp>
          <p:sp>
            <p:nvSpPr>
              <p:cNvPr id="14" name="Ovál 13"/>
              <p:cNvSpPr/>
              <p:nvPr/>
            </p:nvSpPr>
            <p:spPr>
              <a:xfrm>
                <a:off x="3840348" y="5145224"/>
                <a:ext cx="720080" cy="720080"/>
              </a:xfrm>
              <a:prstGeom prst="ellipse">
                <a:avLst/>
              </a:prstGeom>
              <a:solidFill>
                <a:srgbClr val="00B050"/>
              </a:solidFill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/>
              </a:p>
            </p:txBody>
          </p:sp>
          <p:sp>
            <p:nvSpPr>
              <p:cNvPr id="15" name="Ovál 14"/>
              <p:cNvSpPr/>
              <p:nvPr/>
            </p:nvSpPr>
            <p:spPr>
              <a:xfrm>
                <a:off x="4099052" y="4215501"/>
                <a:ext cx="720080" cy="720080"/>
              </a:xfrm>
              <a:prstGeom prst="ellipse">
                <a:avLst/>
              </a:prstGeom>
              <a:solidFill>
                <a:srgbClr val="59E5E5"/>
              </a:solidFill>
              <a:ln>
                <a:solidFill>
                  <a:srgbClr val="59E5E5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/>
              </a:p>
            </p:txBody>
          </p:sp>
          <p:sp>
            <p:nvSpPr>
              <p:cNvPr id="17" name="Ovál 16"/>
              <p:cNvSpPr/>
              <p:nvPr/>
            </p:nvSpPr>
            <p:spPr>
              <a:xfrm>
                <a:off x="1353326" y="4529219"/>
                <a:ext cx="720080" cy="720080"/>
              </a:xfrm>
              <a:prstGeom prst="ellipse">
                <a:avLst/>
              </a:prstGeom>
              <a:solidFill>
                <a:srgbClr val="FF8021"/>
              </a:solidFill>
              <a:ln>
                <a:solidFill>
                  <a:srgbClr val="FF802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/>
              </a:p>
            </p:txBody>
          </p:sp>
          <p:sp>
            <p:nvSpPr>
              <p:cNvPr id="19" name="Ovál 18"/>
              <p:cNvSpPr/>
              <p:nvPr/>
            </p:nvSpPr>
            <p:spPr>
              <a:xfrm>
                <a:off x="3706934" y="3337360"/>
                <a:ext cx="720080" cy="720080"/>
              </a:xfrm>
              <a:prstGeom prst="ellipse">
                <a:avLst/>
              </a:prstGeom>
              <a:solidFill>
                <a:srgbClr val="0070C0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/>
              </a:p>
            </p:txBody>
          </p:sp>
          <p:sp>
            <p:nvSpPr>
              <p:cNvPr id="20" name="Ovál 19"/>
              <p:cNvSpPr/>
              <p:nvPr/>
            </p:nvSpPr>
            <p:spPr>
              <a:xfrm>
                <a:off x="954477" y="2163840"/>
                <a:ext cx="720080" cy="720080"/>
              </a:xfrm>
              <a:prstGeom prst="ellipse">
                <a:avLst/>
              </a:prstGeom>
              <a:solidFill>
                <a:srgbClr val="FF66CC"/>
              </a:solidFill>
              <a:ln>
                <a:solidFill>
                  <a:srgbClr val="FF66CC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/>
              </a:p>
            </p:txBody>
          </p:sp>
          <p:sp>
            <p:nvSpPr>
              <p:cNvPr id="25" name="Ovál 24"/>
              <p:cNvSpPr/>
              <p:nvPr/>
            </p:nvSpPr>
            <p:spPr>
              <a:xfrm>
                <a:off x="2986854" y="5295621"/>
                <a:ext cx="720080" cy="720080"/>
              </a:xfrm>
              <a:prstGeom prst="ellipse">
                <a:avLst/>
              </a:prstGeom>
              <a:solidFill>
                <a:srgbClr val="3CCE24"/>
              </a:solidFill>
              <a:ln>
                <a:solidFill>
                  <a:srgbClr val="3CCE24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/>
              </a:p>
            </p:txBody>
          </p:sp>
          <p:sp>
            <p:nvSpPr>
              <p:cNvPr id="26" name="Ovál 25"/>
              <p:cNvSpPr/>
              <p:nvPr/>
            </p:nvSpPr>
            <p:spPr>
              <a:xfrm>
                <a:off x="1539546" y="2883920"/>
                <a:ext cx="720080" cy="720080"/>
              </a:xfrm>
              <a:prstGeom prst="ellipse">
                <a:avLst/>
              </a:prstGeom>
              <a:solidFill>
                <a:srgbClr val="A83A89"/>
              </a:solidFill>
              <a:ln>
                <a:solidFill>
                  <a:srgbClr val="A83A8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/>
              </a:p>
            </p:txBody>
          </p:sp>
          <p:sp>
            <p:nvSpPr>
              <p:cNvPr id="27" name="Ovál 26"/>
              <p:cNvSpPr/>
              <p:nvPr/>
            </p:nvSpPr>
            <p:spPr>
              <a:xfrm>
                <a:off x="531910" y="2977320"/>
                <a:ext cx="720080" cy="720080"/>
              </a:xfrm>
              <a:prstGeom prst="ellipse">
                <a:avLst/>
              </a:prstGeom>
              <a:solidFill>
                <a:srgbClr val="C41A4B"/>
              </a:solidFill>
              <a:ln>
                <a:solidFill>
                  <a:srgbClr val="C41A4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/>
              </a:p>
            </p:txBody>
          </p:sp>
          <p:sp>
            <p:nvSpPr>
              <p:cNvPr id="29" name="Ovál 28"/>
              <p:cNvSpPr/>
              <p:nvPr/>
            </p:nvSpPr>
            <p:spPr>
              <a:xfrm rot="3087386">
                <a:off x="3080750" y="4077437"/>
                <a:ext cx="633181" cy="1207883"/>
              </a:xfrm>
              <a:prstGeom prst="ellipse">
                <a:avLst/>
              </a:prstGeom>
              <a:solidFill>
                <a:srgbClr val="724030"/>
              </a:solidFill>
              <a:ln>
                <a:solidFill>
                  <a:srgbClr val="724030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/>
              </a:p>
            </p:txBody>
          </p:sp>
          <p:sp>
            <p:nvSpPr>
              <p:cNvPr id="30" name="Ovál 29"/>
              <p:cNvSpPr/>
              <p:nvPr/>
            </p:nvSpPr>
            <p:spPr>
              <a:xfrm rot="19323831">
                <a:off x="2675761" y="3165234"/>
                <a:ext cx="633181" cy="1207883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/>
              </a:p>
            </p:txBody>
          </p:sp>
          <p:sp>
            <p:nvSpPr>
              <p:cNvPr id="31" name="Ovál 30"/>
              <p:cNvSpPr/>
              <p:nvPr/>
            </p:nvSpPr>
            <p:spPr>
              <a:xfrm rot="19036309">
                <a:off x="2051375" y="3658515"/>
                <a:ext cx="633181" cy="1207883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65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/>
              </a:p>
            </p:txBody>
          </p:sp>
        </p:grpSp>
        <p:sp>
          <p:nvSpPr>
            <p:cNvPr id="33" name="TextovéPole 32"/>
            <p:cNvSpPr txBox="1"/>
            <p:nvPr/>
          </p:nvSpPr>
          <p:spPr>
            <a:xfrm>
              <a:off x="688679" y="2680528"/>
              <a:ext cx="55346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B</a:t>
              </a:r>
              <a:endParaRPr lang="cs-CZ" sz="3600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1194876" y="1913320"/>
              <a:ext cx="55346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T</a:t>
              </a:r>
              <a:endParaRPr lang="cs-CZ" sz="3600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3199171" y="2598260"/>
              <a:ext cx="55346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solidFill>
                    <a:schemeClr val="bg1"/>
                  </a:solidFill>
                </a:rPr>
                <a:t>P</a:t>
              </a:r>
              <a:endParaRPr lang="cs-CZ" sz="3600" dirty="0">
                <a:solidFill>
                  <a:schemeClr val="bg1"/>
                </a:solidFill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905725" y="3500279"/>
              <a:ext cx="55346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O</a:t>
              </a:r>
              <a:endParaRPr lang="cs-CZ" sz="3600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2971259" y="5212057"/>
              <a:ext cx="55346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K</a:t>
              </a:r>
              <a:endParaRPr lang="cs-CZ" sz="3600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2776992" y="3275707"/>
              <a:ext cx="55346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solidFill>
                    <a:schemeClr val="bg1"/>
                  </a:solidFill>
                </a:rPr>
                <a:t>L</a:t>
              </a:r>
              <a:endParaRPr lang="cs-CZ" sz="3600" dirty="0">
                <a:solidFill>
                  <a:schemeClr val="bg1"/>
                </a:solidFill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1734930" y="2697792"/>
              <a:ext cx="55346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Y</a:t>
              </a:r>
              <a:endParaRPr lang="cs-CZ" sz="3600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2102323" y="3682006"/>
              <a:ext cx="55346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S</a:t>
              </a:r>
              <a:endParaRPr lang="cs-CZ" sz="3600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3032231" y="4231102"/>
              <a:ext cx="55346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smtClean="0">
                  <a:solidFill>
                    <a:schemeClr val="bg1"/>
                  </a:solidFill>
                </a:rPr>
                <a:t>E</a:t>
              </a:r>
              <a:endParaRPr lang="cs-CZ" sz="3600" dirty="0">
                <a:solidFill>
                  <a:schemeClr val="bg1"/>
                </a:solidFill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3844718" y="3286534"/>
              <a:ext cx="55346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A</a:t>
              </a:r>
              <a:endParaRPr lang="cs-CZ" sz="3600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1351256" y="4307135"/>
              <a:ext cx="55346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M</a:t>
              </a:r>
              <a:endParaRPr lang="cs-CZ" sz="3600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2064100" y="4891985"/>
              <a:ext cx="55346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R</a:t>
              </a:r>
              <a:endParaRPr lang="cs-CZ" sz="3600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3787925" y="5108655"/>
              <a:ext cx="55346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N</a:t>
              </a:r>
              <a:endParaRPr lang="cs-CZ" sz="3600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4174053" y="4224194"/>
              <a:ext cx="55346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Ý</a:t>
              </a:r>
              <a:endParaRPr lang="cs-CZ" sz="3600" dirty="0"/>
            </a:p>
          </p:txBody>
        </p:sp>
      </p:grpSp>
      <p:sp>
        <p:nvSpPr>
          <p:cNvPr id="48" name="TextovéPole 47"/>
          <p:cNvSpPr txBox="1"/>
          <p:nvPr/>
        </p:nvSpPr>
        <p:spPr>
          <a:xfrm>
            <a:off x="6744922" y="1428744"/>
            <a:ext cx="21602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arenR" startAt="15"/>
            </a:pPr>
            <a:r>
              <a:rPr lang="cs-CZ" sz="2400" dirty="0"/>
              <a:t>PYTEL</a:t>
            </a:r>
          </a:p>
          <a:p>
            <a:pPr marL="457200" indent="-457200">
              <a:buFont typeface="+mj-lt"/>
              <a:buAutoNum type="arabicParenR" startAt="15"/>
            </a:pPr>
            <a:r>
              <a:rPr lang="cs-CZ" sz="2400" dirty="0" smtClean="0"/>
              <a:t>PYSK</a:t>
            </a:r>
          </a:p>
          <a:p>
            <a:pPr marL="457200" indent="-457200">
              <a:buFont typeface="+mj-lt"/>
              <a:buAutoNum type="arabicParenR" startAt="15"/>
            </a:pPr>
            <a:r>
              <a:rPr lang="cs-CZ" sz="2400" dirty="0" smtClean="0"/>
              <a:t>NETOPÝR</a:t>
            </a:r>
            <a:endParaRPr lang="cs-CZ" sz="2400" dirty="0"/>
          </a:p>
          <a:p>
            <a:pPr marL="457200" indent="-457200">
              <a:buFont typeface="+mj-lt"/>
              <a:buAutoNum type="arabicParenR" startAt="15"/>
            </a:pPr>
            <a:r>
              <a:rPr lang="cs-CZ" sz="2400" dirty="0"/>
              <a:t>PYL</a:t>
            </a:r>
          </a:p>
          <a:p>
            <a:pPr marL="457200" indent="-457200">
              <a:buFont typeface="+mj-lt"/>
              <a:buAutoNum type="arabicParenR" startAt="15"/>
            </a:pPr>
            <a:r>
              <a:rPr lang="cs-CZ" sz="2400" dirty="0"/>
              <a:t>KOPYTO</a:t>
            </a:r>
          </a:p>
          <a:p>
            <a:pPr marL="457200" indent="-457200">
              <a:buFont typeface="+mj-lt"/>
              <a:buAutoNum type="arabicParenR" startAt="15"/>
            </a:pPr>
            <a:r>
              <a:rPr lang="cs-CZ" sz="2400" dirty="0"/>
              <a:t>KLOPÝTAT</a:t>
            </a:r>
          </a:p>
          <a:p>
            <a:pPr marL="457200" indent="-457200">
              <a:buFont typeface="+mj-lt"/>
              <a:buAutoNum type="arabicParenR" startAt="15"/>
            </a:pPr>
            <a:r>
              <a:rPr lang="cs-CZ" sz="2400" dirty="0"/>
              <a:t>PYKAT</a:t>
            </a:r>
          </a:p>
          <a:p>
            <a:pPr marL="457200" indent="-457200">
              <a:buFont typeface="+mj-lt"/>
              <a:buAutoNum type="arabicParenR" startAt="15"/>
            </a:pPr>
            <a:r>
              <a:rPr lang="cs-CZ" sz="2400" dirty="0" smtClean="0"/>
              <a:t>PÝR</a:t>
            </a:r>
          </a:p>
          <a:p>
            <a:pPr marL="457200" indent="-457200">
              <a:buFont typeface="+mj-lt"/>
              <a:buAutoNum type="arabicParenR" startAt="15"/>
            </a:pPr>
            <a:r>
              <a:rPr lang="cs-CZ" sz="2400" dirty="0" smtClean="0"/>
              <a:t>SYN</a:t>
            </a:r>
            <a:endParaRPr lang="cs-CZ" sz="2400" dirty="0"/>
          </a:p>
          <a:p>
            <a:pPr marL="457200" indent="-457200">
              <a:buFont typeface="+mj-lt"/>
              <a:buAutoNum type="arabicParenR" startAt="15"/>
            </a:pPr>
            <a:r>
              <a:rPr lang="cs-CZ" sz="2400" dirty="0"/>
              <a:t>SYTÝ</a:t>
            </a:r>
          </a:p>
          <a:p>
            <a:pPr marL="457200" indent="-457200">
              <a:buFont typeface="+mj-lt"/>
              <a:buAutoNum type="arabicParenR" startAt="15"/>
            </a:pPr>
            <a:r>
              <a:rPr lang="cs-CZ" sz="2400" dirty="0"/>
              <a:t>SÝR</a:t>
            </a:r>
          </a:p>
          <a:p>
            <a:pPr marL="457200" indent="-457200">
              <a:buFont typeface="+mj-lt"/>
              <a:buAutoNum type="arabicParenR" startAt="15"/>
            </a:pPr>
            <a:r>
              <a:rPr lang="cs-CZ" sz="2400" dirty="0"/>
              <a:t>SÝKORA</a:t>
            </a:r>
          </a:p>
          <a:p>
            <a:pPr marL="457200" indent="-457200">
              <a:buFont typeface="+mj-lt"/>
              <a:buAutoNum type="arabicParenR" startAt="15"/>
            </a:pPr>
            <a:r>
              <a:rPr lang="cs-CZ" sz="2400" dirty="0"/>
              <a:t>SYSEL</a:t>
            </a:r>
          </a:p>
          <a:p>
            <a:pPr marL="457200" indent="-457200">
              <a:buFont typeface="+mj-lt"/>
              <a:buAutoNum type="arabicParenR" startAt="15"/>
            </a:pPr>
            <a:r>
              <a:rPr lang="cs-CZ" sz="2400" dirty="0" smtClean="0"/>
              <a:t>SYPAT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4716016" y="1428744"/>
            <a:ext cx="2193645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400" dirty="0"/>
              <a:t>BÝT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/>
              <a:t>BYT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/>
              <a:t>BYSTRÝ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/>
              <a:t>KOBYLA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/>
              <a:t>BYLANY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/>
              <a:t>MLÝN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/>
              <a:t>BLÝSKAT SE 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/>
              <a:t>POLYKAT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/>
              <a:t>LYSÝ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/>
              <a:t>LÝTKO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/>
              <a:t>LÝKO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/>
              <a:t>MY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/>
              <a:t>MÝT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/>
              <a:t>NETOPÝR</a:t>
            </a:r>
          </a:p>
          <a:p>
            <a:pPr marL="342900" indent="-34290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8407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5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700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7500"/>
                            </p:stCondLst>
                            <p:childTnLst>
                              <p:par>
                                <p:cTn id="8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8000"/>
                            </p:stCondLst>
                            <p:childTnLst>
                              <p:par>
                                <p:cTn id="8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8500"/>
                            </p:stCondLst>
                            <p:childTnLst>
                              <p:par>
                                <p:cTn id="9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9000"/>
                            </p:stCondLst>
                            <p:childTnLst>
                              <p:par>
                                <p:cTn id="9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9500"/>
                            </p:stCondLst>
                            <p:childTnLst>
                              <p:par>
                                <p:cTn id="10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0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0500"/>
                            </p:stCondLst>
                            <p:childTnLst>
                              <p:par>
                                <p:cTn id="1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1000"/>
                            </p:stCondLst>
                            <p:childTnLst>
                              <p:par>
                                <p:cTn id="1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11500"/>
                            </p:stCondLst>
                            <p:childTnLst>
                              <p:par>
                                <p:cTn id="1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1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12500"/>
                            </p:stCondLst>
                            <p:childTnLst>
                              <p:par>
                                <p:cTn id="1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13000"/>
                            </p:stCondLst>
                            <p:childTnLst>
                              <p:par>
                                <p:cTn id="1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4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13500"/>
                            </p:stCondLst>
                            <p:childTnLst>
                              <p:par>
                                <p:cTn id="1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4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 uiExpand="1" build="p"/>
      <p:bldP spid="51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169" y="1303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i/í nebo y/ý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79512" y="1340768"/>
            <a:ext cx="3096344" cy="55172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dirty="0" smtClean="0"/>
              <a:t>p   </a:t>
            </a:r>
            <a:r>
              <a:rPr lang="cs-CZ" sz="2600" dirty="0" err="1" smtClean="0"/>
              <a:t>lný</a:t>
            </a:r>
            <a:r>
              <a:rPr lang="cs-CZ" sz="2600" dirty="0" smtClean="0"/>
              <a:t>  m   </a:t>
            </a:r>
            <a:r>
              <a:rPr lang="cs-CZ" sz="2600" dirty="0" err="1" smtClean="0"/>
              <a:t>slivec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ob   </a:t>
            </a:r>
            <a:r>
              <a:rPr lang="cs-CZ" sz="2600" dirty="0" err="1" smtClean="0"/>
              <a:t>čejný</a:t>
            </a:r>
            <a:r>
              <a:rPr lang="cs-CZ" sz="2600" dirty="0" smtClean="0"/>
              <a:t> dob   tek</a:t>
            </a:r>
          </a:p>
          <a:p>
            <a:pPr marL="0" indent="0">
              <a:buNone/>
            </a:pPr>
            <a:r>
              <a:rPr lang="cs-CZ" sz="2600" dirty="0" err="1" smtClean="0"/>
              <a:t>pl</a:t>
            </a:r>
            <a:r>
              <a:rPr lang="cs-CZ" sz="2600" dirty="0" smtClean="0"/>
              <a:t>   </a:t>
            </a:r>
            <a:r>
              <a:rPr lang="cs-CZ" sz="2600" dirty="0" err="1" smtClean="0"/>
              <a:t>tvat</a:t>
            </a:r>
            <a:r>
              <a:rPr lang="cs-CZ" sz="2600" dirty="0" smtClean="0"/>
              <a:t> s   </a:t>
            </a:r>
            <a:r>
              <a:rPr lang="cs-CZ" sz="2600" dirty="0" err="1" smtClean="0"/>
              <a:t>rem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ml   </a:t>
            </a:r>
            <a:r>
              <a:rPr lang="cs-CZ" sz="2600" dirty="0" err="1" smtClean="0"/>
              <a:t>nář</a:t>
            </a:r>
            <a:r>
              <a:rPr lang="cs-CZ" sz="2600" dirty="0" smtClean="0"/>
              <a:t> se </a:t>
            </a:r>
            <a:r>
              <a:rPr lang="cs-CZ" sz="2600" dirty="0" err="1" smtClean="0"/>
              <a:t>rozm</a:t>
            </a:r>
            <a:r>
              <a:rPr lang="cs-CZ" sz="2600" dirty="0" smtClean="0"/>
              <a:t>   slil</a:t>
            </a:r>
          </a:p>
          <a:p>
            <a:pPr marL="0" indent="0">
              <a:buNone/>
            </a:pPr>
            <a:r>
              <a:rPr lang="cs-CZ" sz="2600" dirty="0" smtClean="0"/>
              <a:t>s   </a:t>
            </a:r>
            <a:r>
              <a:rPr lang="cs-CZ" sz="2600" dirty="0" err="1" smtClean="0"/>
              <a:t>lné</a:t>
            </a:r>
            <a:r>
              <a:rPr lang="cs-CZ" sz="2600" dirty="0" smtClean="0"/>
              <a:t> l   </a:t>
            </a:r>
            <a:r>
              <a:rPr lang="cs-CZ" sz="2600" dirty="0" err="1" smtClean="0"/>
              <a:t>tko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l   </a:t>
            </a:r>
            <a:r>
              <a:rPr lang="cs-CZ" sz="2600" dirty="0" err="1" smtClean="0"/>
              <a:t>stonoš</a:t>
            </a:r>
            <a:r>
              <a:rPr lang="cs-CZ" sz="2600" dirty="0" smtClean="0"/>
              <a:t> se </a:t>
            </a:r>
            <a:r>
              <a:rPr lang="cs-CZ" sz="2600" dirty="0" err="1" smtClean="0"/>
              <a:t>zm</a:t>
            </a:r>
            <a:r>
              <a:rPr lang="cs-CZ" sz="2600" dirty="0" smtClean="0"/>
              <a:t>   lil</a:t>
            </a:r>
          </a:p>
          <a:p>
            <a:pPr marL="0" indent="0">
              <a:buNone/>
            </a:pPr>
            <a:r>
              <a:rPr lang="cs-CZ" sz="2600" dirty="0" smtClean="0"/>
              <a:t>ob   </a:t>
            </a:r>
            <a:r>
              <a:rPr lang="cs-CZ" sz="2600" dirty="0" err="1" smtClean="0"/>
              <a:t>lí</a:t>
            </a:r>
            <a:r>
              <a:rPr lang="cs-CZ" sz="2600" dirty="0" smtClean="0"/>
              <a:t> </a:t>
            </a:r>
            <a:r>
              <a:rPr lang="cs-CZ" sz="2600" dirty="0" err="1" smtClean="0"/>
              <a:t>us</a:t>
            </a:r>
            <a:r>
              <a:rPr lang="cs-CZ" sz="2600" dirty="0" smtClean="0"/>
              <a:t>   </a:t>
            </a:r>
            <a:r>
              <a:rPr lang="cs-CZ" sz="2600" dirty="0" err="1" smtClean="0"/>
              <a:t>chalo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b   </a:t>
            </a:r>
            <a:r>
              <a:rPr lang="cs-CZ" sz="2600" dirty="0" err="1" smtClean="0"/>
              <a:t>strý</a:t>
            </a:r>
            <a:r>
              <a:rPr lang="cs-CZ" sz="2600" dirty="0" smtClean="0"/>
              <a:t> v   r</a:t>
            </a:r>
          </a:p>
          <a:p>
            <a:pPr marL="0" indent="0">
              <a:buNone/>
            </a:pPr>
            <a:r>
              <a:rPr lang="cs-CZ" sz="2600" dirty="0" smtClean="0"/>
              <a:t>v   s   pat s   </a:t>
            </a:r>
            <a:r>
              <a:rPr lang="cs-CZ" sz="2600" dirty="0" err="1" smtClean="0"/>
              <a:t>rky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s   </a:t>
            </a:r>
            <a:r>
              <a:rPr lang="cs-CZ" sz="2600" dirty="0" err="1" smtClean="0"/>
              <a:t>chravý</a:t>
            </a:r>
            <a:r>
              <a:rPr lang="cs-CZ" sz="2600" dirty="0" smtClean="0"/>
              <a:t> </a:t>
            </a:r>
            <a:r>
              <a:rPr lang="cs-CZ" sz="2600" dirty="0" err="1" smtClean="0"/>
              <a:t>podz</a:t>
            </a:r>
            <a:r>
              <a:rPr lang="cs-CZ" sz="2600" dirty="0" smtClean="0"/>
              <a:t>   m</a:t>
            </a:r>
          </a:p>
          <a:p>
            <a:pPr marL="0" indent="0">
              <a:buNone/>
            </a:pPr>
            <a:r>
              <a:rPr lang="cs-CZ" sz="2600" dirty="0" smtClean="0"/>
              <a:t>M   </a:t>
            </a:r>
            <a:r>
              <a:rPr lang="cs-CZ" sz="2600" dirty="0" err="1" smtClean="0"/>
              <a:t>loš</a:t>
            </a:r>
            <a:r>
              <a:rPr lang="cs-CZ" sz="2600" dirty="0" smtClean="0"/>
              <a:t> </a:t>
            </a:r>
            <a:r>
              <a:rPr lang="cs-CZ" sz="2600" dirty="0" err="1" smtClean="0"/>
              <a:t>sl</a:t>
            </a:r>
            <a:r>
              <a:rPr lang="cs-CZ" sz="2600" dirty="0" smtClean="0"/>
              <a:t>   šel s   </a:t>
            </a:r>
            <a:r>
              <a:rPr lang="cs-CZ" sz="2600" dirty="0" err="1" smtClean="0"/>
              <a:t>čka</a:t>
            </a:r>
            <a:endParaRPr lang="cs-CZ" sz="2600" dirty="0" smtClean="0"/>
          </a:p>
          <a:p>
            <a:pPr marL="0" indent="0">
              <a:buNone/>
            </a:pPr>
            <a:endParaRPr lang="cs-CZ" sz="2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3413857" y="1340768"/>
            <a:ext cx="2736304" cy="54006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600" dirty="0" err="1" smtClean="0"/>
              <a:t>brz</a:t>
            </a:r>
            <a:r>
              <a:rPr lang="cs-CZ" sz="2600" dirty="0" smtClean="0"/>
              <a:t>   </a:t>
            </a:r>
            <a:r>
              <a:rPr lang="cs-CZ" sz="2600" dirty="0" err="1" smtClean="0"/>
              <a:t>čko</a:t>
            </a:r>
            <a:r>
              <a:rPr lang="cs-CZ" sz="2600" dirty="0" smtClean="0"/>
              <a:t> </a:t>
            </a:r>
            <a:r>
              <a:rPr lang="cs-CZ" sz="2600" dirty="0" err="1" smtClean="0"/>
              <a:t>zm</a:t>
            </a:r>
            <a:r>
              <a:rPr lang="cs-CZ" sz="2600" dirty="0" smtClean="0"/>
              <a:t>   zel</a:t>
            </a:r>
          </a:p>
          <a:p>
            <a:pPr marL="0" indent="0">
              <a:buNone/>
            </a:pPr>
            <a:r>
              <a:rPr lang="cs-CZ" sz="2600" dirty="0" smtClean="0"/>
              <a:t>s   </a:t>
            </a:r>
            <a:r>
              <a:rPr lang="cs-CZ" sz="2600" dirty="0" err="1" smtClean="0"/>
              <a:t>rový</a:t>
            </a:r>
            <a:r>
              <a:rPr lang="cs-CZ" sz="2600" dirty="0" smtClean="0"/>
              <a:t> b   </a:t>
            </a:r>
            <a:r>
              <a:rPr lang="cs-CZ" sz="2600" dirty="0" err="1" smtClean="0"/>
              <a:t>lek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v   děl s   </a:t>
            </a:r>
            <a:r>
              <a:rPr lang="cs-CZ" sz="2600" dirty="0" err="1" smtClean="0"/>
              <a:t>koru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err="1" smtClean="0"/>
              <a:t>hb</a:t>
            </a:r>
            <a:r>
              <a:rPr lang="cs-CZ" sz="2600" dirty="0" smtClean="0"/>
              <a:t>   </a:t>
            </a:r>
            <a:r>
              <a:rPr lang="cs-CZ" sz="2600" dirty="0" err="1" smtClean="0"/>
              <a:t>tá</a:t>
            </a:r>
            <a:r>
              <a:rPr lang="cs-CZ" sz="2600" dirty="0" smtClean="0"/>
              <a:t> m   </a:t>
            </a:r>
            <a:r>
              <a:rPr lang="cs-CZ" sz="2600" dirty="0" err="1" smtClean="0"/>
              <a:t>ška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b   </a:t>
            </a:r>
            <a:r>
              <a:rPr lang="cs-CZ" sz="2600" dirty="0" err="1" smtClean="0"/>
              <a:t>strá</a:t>
            </a:r>
            <a:r>
              <a:rPr lang="cs-CZ" sz="2600" dirty="0" smtClean="0"/>
              <a:t> m   </a:t>
            </a:r>
            <a:r>
              <a:rPr lang="cs-CZ" sz="2600" dirty="0" err="1" smtClean="0"/>
              <a:t>šlenka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b   </a:t>
            </a:r>
            <a:r>
              <a:rPr lang="cs-CZ" sz="2600" dirty="0" err="1" smtClean="0"/>
              <a:t>lé</a:t>
            </a:r>
            <a:r>
              <a:rPr lang="cs-CZ" sz="2600" dirty="0" smtClean="0"/>
              <a:t> m   </a:t>
            </a:r>
            <a:r>
              <a:rPr lang="cs-CZ" sz="2600" dirty="0" err="1" smtClean="0"/>
              <a:t>dlo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err="1" smtClean="0"/>
              <a:t>sl</a:t>
            </a:r>
            <a:r>
              <a:rPr lang="cs-CZ" sz="2600" dirty="0" smtClean="0"/>
              <a:t>   šel </a:t>
            </a:r>
            <a:r>
              <a:rPr lang="cs-CZ" sz="2600" dirty="0" err="1" smtClean="0"/>
              <a:t>vzl</a:t>
            </a:r>
            <a:r>
              <a:rPr lang="cs-CZ" sz="2600" dirty="0" smtClean="0"/>
              <a:t>   kání</a:t>
            </a:r>
          </a:p>
          <a:p>
            <a:pPr marL="0" indent="0">
              <a:buNone/>
            </a:pPr>
            <a:r>
              <a:rPr lang="cs-CZ" sz="2600" dirty="0" smtClean="0"/>
              <a:t>v   pařené </a:t>
            </a:r>
            <a:r>
              <a:rPr lang="cs-CZ" sz="2600" dirty="0" err="1" smtClean="0"/>
              <a:t>pl</a:t>
            </a:r>
            <a:r>
              <a:rPr lang="cs-CZ" sz="2600" dirty="0" smtClean="0"/>
              <a:t>   </a:t>
            </a:r>
            <a:r>
              <a:rPr lang="cs-CZ" sz="2600" dirty="0" err="1" smtClean="0"/>
              <a:t>ny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b   k klop   </a:t>
            </a:r>
            <a:r>
              <a:rPr lang="cs-CZ" sz="2600" dirty="0" err="1" smtClean="0"/>
              <a:t>tl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l   </a:t>
            </a:r>
            <a:r>
              <a:rPr lang="cs-CZ" sz="2600" dirty="0" err="1" smtClean="0"/>
              <a:t>kový</a:t>
            </a:r>
            <a:r>
              <a:rPr lang="cs-CZ" sz="2600" dirty="0" smtClean="0"/>
              <a:t> </a:t>
            </a:r>
            <a:r>
              <a:rPr lang="cs-CZ" sz="2600" dirty="0" err="1" smtClean="0"/>
              <a:t>sm</a:t>
            </a:r>
            <a:r>
              <a:rPr lang="cs-CZ" sz="2600" dirty="0" smtClean="0"/>
              <a:t>   </a:t>
            </a:r>
            <a:r>
              <a:rPr lang="cs-CZ" sz="2600" dirty="0" err="1" smtClean="0"/>
              <a:t>čec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err="1"/>
              <a:t>b</a:t>
            </a:r>
            <a:r>
              <a:rPr lang="cs-CZ" sz="2600" dirty="0" err="1" smtClean="0"/>
              <a:t>l</a:t>
            </a:r>
            <a:r>
              <a:rPr lang="cs-CZ" sz="2600" dirty="0" smtClean="0"/>
              <a:t>   </a:t>
            </a:r>
            <a:r>
              <a:rPr lang="cs-CZ" sz="2600" dirty="0" err="1" smtClean="0"/>
              <a:t>zká</a:t>
            </a:r>
            <a:r>
              <a:rPr lang="cs-CZ" sz="2600" dirty="0" smtClean="0"/>
              <a:t> v   </a:t>
            </a:r>
            <a:r>
              <a:rPr lang="cs-CZ" sz="2600" dirty="0" err="1" smtClean="0"/>
              <a:t>ska</a:t>
            </a:r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228184" y="1340768"/>
            <a:ext cx="2915816" cy="56886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err="1" smtClean="0"/>
              <a:t>upl</a:t>
            </a:r>
            <a:r>
              <a:rPr lang="cs-CZ" sz="2600" dirty="0" smtClean="0"/>
              <a:t>   </a:t>
            </a:r>
            <a:r>
              <a:rPr lang="cs-CZ" sz="2600" dirty="0" err="1" smtClean="0"/>
              <a:t>nulý</a:t>
            </a:r>
            <a:r>
              <a:rPr lang="cs-CZ" sz="2600" dirty="0" smtClean="0"/>
              <a:t> čas</a:t>
            </a:r>
          </a:p>
          <a:p>
            <a:pPr marL="0" indent="0">
              <a:buNone/>
            </a:pPr>
            <a:r>
              <a:rPr lang="cs-CZ" sz="2600" dirty="0" err="1"/>
              <a:t>P</a:t>
            </a:r>
            <a:r>
              <a:rPr lang="cs-CZ" sz="2600" dirty="0" err="1" smtClean="0"/>
              <a:t>ep</a:t>
            </a:r>
            <a:r>
              <a:rPr lang="cs-CZ" sz="2600" dirty="0" smtClean="0"/>
              <a:t>   k klop   </a:t>
            </a:r>
            <a:r>
              <a:rPr lang="cs-CZ" sz="2600" dirty="0" err="1" smtClean="0"/>
              <a:t>tá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b   </a:t>
            </a:r>
            <a:r>
              <a:rPr lang="cs-CZ" sz="2600" dirty="0" err="1" smtClean="0"/>
              <a:t>strá</a:t>
            </a:r>
            <a:r>
              <a:rPr lang="cs-CZ" sz="2600" dirty="0" smtClean="0"/>
              <a:t>  m   </a:t>
            </a:r>
            <a:r>
              <a:rPr lang="cs-CZ" sz="2600" dirty="0" err="1" smtClean="0"/>
              <a:t>šlenka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zas   t ob   </a:t>
            </a:r>
            <a:r>
              <a:rPr lang="cs-CZ" sz="2600" dirty="0" err="1" smtClean="0"/>
              <a:t>lí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v   děl hm   z</a:t>
            </a:r>
          </a:p>
          <a:p>
            <a:pPr marL="0" indent="0">
              <a:buNone/>
            </a:pPr>
            <a:r>
              <a:rPr lang="cs-CZ" sz="2600" dirty="0" smtClean="0"/>
              <a:t>v   letěl v   </a:t>
            </a:r>
            <a:r>
              <a:rPr lang="cs-CZ" sz="2600" dirty="0" err="1" smtClean="0"/>
              <a:t>soko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err="1" smtClean="0"/>
              <a:t>koup</a:t>
            </a:r>
            <a:r>
              <a:rPr lang="cs-CZ" sz="2600" dirty="0" smtClean="0"/>
              <a:t>   l </a:t>
            </a:r>
            <a:r>
              <a:rPr lang="cs-CZ" sz="2600" dirty="0" err="1" smtClean="0"/>
              <a:t>l</a:t>
            </a:r>
            <a:r>
              <a:rPr lang="cs-CZ" sz="2600" dirty="0" smtClean="0"/>
              <a:t>   zátko</a:t>
            </a:r>
          </a:p>
          <a:p>
            <a:pPr marL="0" indent="0">
              <a:buNone/>
            </a:pPr>
            <a:r>
              <a:rPr lang="cs-CZ" sz="2600" dirty="0"/>
              <a:t>v</a:t>
            </a:r>
            <a:r>
              <a:rPr lang="cs-CZ" sz="2600" dirty="0" smtClean="0"/>
              <a:t>   trhal  p   r</a:t>
            </a:r>
          </a:p>
          <a:p>
            <a:pPr marL="0" indent="0">
              <a:buNone/>
            </a:pPr>
            <a:r>
              <a:rPr lang="cs-CZ" sz="2600" dirty="0" err="1" smtClean="0"/>
              <a:t>zam</a:t>
            </a:r>
            <a:r>
              <a:rPr lang="cs-CZ" sz="2600" dirty="0" smtClean="0"/>
              <a:t>   kat b   t</a:t>
            </a:r>
          </a:p>
          <a:p>
            <a:pPr marL="0" indent="0">
              <a:buNone/>
            </a:pPr>
            <a:r>
              <a:rPr lang="cs-CZ" sz="2600" dirty="0" err="1" smtClean="0"/>
              <a:t>zm</a:t>
            </a:r>
            <a:r>
              <a:rPr lang="cs-CZ" sz="2600" dirty="0" smtClean="0"/>
              <a:t>   je s   čela</a:t>
            </a:r>
          </a:p>
          <a:p>
            <a:pPr marL="0" indent="0">
              <a:buNone/>
            </a:pPr>
            <a:r>
              <a:rPr lang="cs-CZ" sz="2600" dirty="0" smtClean="0"/>
              <a:t>v   trvale z   val </a:t>
            </a:r>
            <a:endParaRPr lang="cs-CZ" sz="2600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4428" y="3534357"/>
            <a:ext cx="720080" cy="568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797152"/>
            <a:ext cx="720080" cy="568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16832"/>
            <a:ext cx="720080" cy="568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201233"/>
            <a:ext cx="720080" cy="568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111332"/>
            <a:ext cx="720080" cy="568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71965"/>
            <a:ext cx="720080" cy="568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4428" y="5949280"/>
            <a:ext cx="720080" cy="568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6658" y="1056366"/>
            <a:ext cx="720080" cy="568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0"/>
            <a:ext cx="720080" cy="568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7216" y="61310"/>
            <a:ext cx="720080" cy="568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6419842"/>
            <a:ext cx="554689" cy="438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3096199"/>
            <a:ext cx="554689" cy="438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3495" y="3746926"/>
            <a:ext cx="554689" cy="438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7123" y="1595276"/>
            <a:ext cx="554689" cy="438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9" name="Přímá spojnice 28"/>
          <p:cNvCxnSpPr/>
          <p:nvPr/>
        </p:nvCxnSpPr>
        <p:spPr>
          <a:xfrm>
            <a:off x="388958" y="1748571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459682" y="1763048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88722" y="2201233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102384" y="2203057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07232" y="2708920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459682" y="2701219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75874" y="3645024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1172740" y="3645024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307632" y="4103160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2293060" y="4095459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3896973" y="1748571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069885" y="1716472"/>
            <a:ext cx="240833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4644008" y="2193532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3634257" y="2201234"/>
            <a:ext cx="262716" cy="182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4482290" y="2690181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3634257" y="2684476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4654146" y="3148731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3847356" y="3144600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3661212" y="3620580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4745006" y="3624711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3647330" y="4103160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4482290" y="4095459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6722559" y="1748571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6805577" y="2216713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7812360" y="2216713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6473182" y="2690181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7653547" y="2673377"/>
            <a:ext cx="20697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6720127" y="3148731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7493623" y="3146206"/>
            <a:ext cx="213310" cy="2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6457411" y="3620580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7597805" y="3624711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6457411" y="4103160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7466447" y="4103160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568978" y="4581128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1356956" y="4598105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393969" y="5071631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1367913" y="5062106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375874" y="5517232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733049" y="5517232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1596051" y="5526118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374919" y="6021288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2176238" y="6020891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510000" y="6508161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1435456" y="6508161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2195471" y="6508161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3685273" y="4581128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4721442" y="4581128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3587501" y="5062106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5097774" y="5061327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3647330" y="5517232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4658544" y="5517232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3558926" y="6020891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4871850" y="6021288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4590084" y="6490903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3738946" y="6486455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7423376" y="4581128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6964580" y="4581128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7634629" y="5062106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6459843" y="5061327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6856496" y="5517232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7729163" y="5517232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>
            <a:off x="7362160" y="6020891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7666963" y="6479189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6452897" y="6479189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6715613" y="6021982"/>
            <a:ext cx="179928" cy="1031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4508" y="-321068"/>
            <a:ext cx="2952750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7" name="Přímá spojnice 106"/>
          <p:cNvCxnSpPr/>
          <p:nvPr/>
        </p:nvCxnSpPr>
        <p:spPr>
          <a:xfrm>
            <a:off x="601691" y="3148731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>
            <a:off x="2391568" y="3179959"/>
            <a:ext cx="2627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" name="TextovéPole 109"/>
          <p:cNvSpPr txBox="1"/>
          <p:nvPr/>
        </p:nvSpPr>
        <p:spPr>
          <a:xfrm>
            <a:off x="379610" y="1363559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i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1397713" y="1340768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13" name="TextovéPole 112"/>
          <p:cNvSpPr txBox="1"/>
          <p:nvPr/>
        </p:nvSpPr>
        <p:spPr>
          <a:xfrm>
            <a:off x="540023" y="1814355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14" name="TextovéPole 113"/>
          <p:cNvSpPr txBox="1"/>
          <p:nvPr/>
        </p:nvSpPr>
        <p:spPr>
          <a:xfrm>
            <a:off x="2075916" y="1814625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15" name="TextovéPole 114"/>
          <p:cNvSpPr txBox="1"/>
          <p:nvPr/>
        </p:nvSpPr>
        <p:spPr>
          <a:xfrm>
            <a:off x="457615" y="230601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ý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16" name="TextovéPole 115"/>
          <p:cNvSpPr txBox="1"/>
          <p:nvPr/>
        </p:nvSpPr>
        <p:spPr>
          <a:xfrm>
            <a:off x="1411020" y="230601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ý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542510" y="2765968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18" name="TextovéPole 117"/>
          <p:cNvSpPr txBox="1"/>
          <p:nvPr/>
        </p:nvSpPr>
        <p:spPr>
          <a:xfrm>
            <a:off x="2329600" y="2756898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19" name="TextovéPole 118"/>
          <p:cNvSpPr txBox="1"/>
          <p:nvPr/>
        </p:nvSpPr>
        <p:spPr>
          <a:xfrm>
            <a:off x="3871092" y="134076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i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20" name="TextovéPole 119"/>
          <p:cNvSpPr txBox="1"/>
          <p:nvPr/>
        </p:nvSpPr>
        <p:spPr>
          <a:xfrm>
            <a:off x="5020617" y="131927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i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21" name="TextovéPole 120"/>
          <p:cNvSpPr txBox="1"/>
          <p:nvPr/>
        </p:nvSpPr>
        <p:spPr>
          <a:xfrm>
            <a:off x="3579418" y="1814355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22" name="TextovéPole 121"/>
          <p:cNvSpPr txBox="1"/>
          <p:nvPr/>
        </p:nvSpPr>
        <p:spPr>
          <a:xfrm>
            <a:off x="4647682" y="178279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í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3598668" y="2287261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i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4433628" y="2287261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ý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25" name="TextovéPole 124"/>
          <p:cNvSpPr txBox="1"/>
          <p:nvPr/>
        </p:nvSpPr>
        <p:spPr>
          <a:xfrm>
            <a:off x="3821642" y="2755983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i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4617540" y="2754805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27" name="TextovéPole 126"/>
          <p:cNvSpPr txBox="1"/>
          <p:nvPr/>
        </p:nvSpPr>
        <p:spPr>
          <a:xfrm>
            <a:off x="6693659" y="1340768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28" name="TextovéPole 127"/>
          <p:cNvSpPr txBox="1"/>
          <p:nvPr/>
        </p:nvSpPr>
        <p:spPr>
          <a:xfrm>
            <a:off x="6784560" y="1817533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í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29" name="TextovéPole 128"/>
          <p:cNvSpPr txBox="1"/>
          <p:nvPr/>
        </p:nvSpPr>
        <p:spPr>
          <a:xfrm>
            <a:off x="7782786" y="1817533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ý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30" name="TextovéPole 129"/>
          <p:cNvSpPr txBox="1"/>
          <p:nvPr/>
        </p:nvSpPr>
        <p:spPr>
          <a:xfrm>
            <a:off x="6430943" y="2293943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31" name="TextovéPole 130"/>
          <p:cNvSpPr txBox="1"/>
          <p:nvPr/>
        </p:nvSpPr>
        <p:spPr>
          <a:xfrm>
            <a:off x="7571337" y="2287261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32" name="TextovéPole 131"/>
          <p:cNvSpPr txBox="1"/>
          <p:nvPr/>
        </p:nvSpPr>
        <p:spPr>
          <a:xfrm>
            <a:off x="6716918" y="276596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í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33" name="TextovéPole 132"/>
          <p:cNvSpPr txBox="1"/>
          <p:nvPr/>
        </p:nvSpPr>
        <p:spPr>
          <a:xfrm>
            <a:off x="7447444" y="2753253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i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35" name="TextovéPole 134"/>
          <p:cNvSpPr txBox="1"/>
          <p:nvPr/>
        </p:nvSpPr>
        <p:spPr>
          <a:xfrm>
            <a:off x="6430943" y="3223163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i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7560703" y="3216520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37" name="TextovéPole 136"/>
          <p:cNvSpPr txBox="1"/>
          <p:nvPr/>
        </p:nvSpPr>
        <p:spPr>
          <a:xfrm>
            <a:off x="6406907" y="3704395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38" name="TextovéPole 137"/>
          <p:cNvSpPr txBox="1"/>
          <p:nvPr/>
        </p:nvSpPr>
        <p:spPr>
          <a:xfrm>
            <a:off x="7431087" y="3704395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39" name="TextovéPole 138"/>
          <p:cNvSpPr txBox="1"/>
          <p:nvPr/>
        </p:nvSpPr>
        <p:spPr>
          <a:xfrm>
            <a:off x="3647330" y="3704395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í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40" name="TextovéPole 139"/>
          <p:cNvSpPr txBox="1"/>
          <p:nvPr/>
        </p:nvSpPr>
        <p:spPr>
          <a:xfrm>
            <a:off x="4437520" y="3704395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ý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41" name="TextovéPole 140"/>
          <p:cNvSpPr txBox="1"/>
          <p:nvPr/>
        </p:nvSpPr>
        <p:spPr>
          <a:xfrm>
            <a:off x="4670896" y="3223706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42" name="TextovéPole 141"/>
          <p:cNvSpPr txBox="1"/>
          <p:nvPr/>
        </p:nvSpPr>
        <p:spPr>
          <a:xfrm>
            <a:off x="3606057" y="3223706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43" name="TextovéPole 142"/>
          <p:cNvSpPr txBox="1"/>
          <p:nvPr/>
        </p:nvSpPr>
        <p:spPr>
          <a:xfrm>
            <a:off x="360003" y="323405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i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44" name="TextovéPole 143"/>
          <p:cNvSpPr txBox="1"/>
          <p:nvPr/>
        </p:nvSpPr>
        <p:spPr>
          <a:xfrm>
            <a:off x="307632" y="3704395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i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45" name="TextovéPole 144"/>
          <p:cNvSpPr txBox="1"/>
          <p:nvPr/>
        </p:nvSpPr>
        <p:spPr>
          <a:xfrm>
            <a:off x="2233742" y="373162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ý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46" name="TextovéPole 145"/>
          <p:cNvSpPr txBox="1"/>
          <p:nvPr/>
        </p:nvSpPr>
        <p:spPr>
          <a:xfrm>
            <a:off x="1128274" y="323856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ý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47" name="TextovéPole 146"/>
          <p:cNvSpPr txBox="1"/>
          <p:nvPr/>
        </p:nvSpPr>
        <p:spPr>
          <a:xfrm>
            <a:off x="3633502" y="4185084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48" name="TextovéPole 147"/>
          <p:cNvSpPr txBox="1"/>
          <p:nvPr/>
        </p:nvSpPr>
        <p:spPr>
          <a:xfrm>
            <a:off x="1314977" y="4181125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49" name="TextovéPole 148"/>
          <p:cNvSpPr txBox="1"/>
          <p:nvPr/>
        </p:nvSpPr>
        <p:spPr>
          <a:xfrm>
            <a:off x="348451" y="5134123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50" name="TextovéPole 149"/>
          <p:cNvSpPr txBox="1"/>
          <p:nvPr/>
        </p:nvSpPr>
        <p:spPr>
          <a:xfrm>
            <a:off x="706581" y="5134849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51" name="TextovéPole 150"/>
          <p:cNvSpPr txBox="1"/>
          <p:nvPr/>
        </p:nvSpPr>
        <p:spPr>
          <a:xfrm>
            <a:off x="334339" y="5620777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52" name="TextovéPole 151"/>
          <p:cNvSpPr txBox="1"/>
          <p:nvPr/>
        </p:nvSpPr>
        <p:spPr>
          <a:xfrm>
            <a:off x="1382520" y="6090852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53" name="TextovéPole 152"/>
          <p:cNvSpPr txBox="1"/>
          <p:nvPr/>
        </p:nvSpPr>
        <p:spPr>
          <a:xfrm>
            <a:off x="2171087" y="609085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ý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54" name="TextovéPole 153"/>
          <p:cNvSpPr txBox="1"/>
          <p:nvPr/>
        </p:nvSpPr>
        <p:spPr>
          <a:xfrm>
            <a:off x="1319251" y="4656213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ý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55" name="TextovéPole 154"/>
          <p:cNvSpPr txBox="1"/>
          <p:nvPr/>
        </p:nvSpPr>
        <p:spPr>
          <a:xfrm>
            <a:off x="360040" y="4656213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56" name="TextovéPole 155"/>
          <p:cNvSpPr txBox="1"/>
          <p:nvPr/>
        </p:nvSpPr>
        <p:spPr>
          <a:xfrm>
            <a:off x="570348" y="4188041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i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57" name="TextovéPole 156"/>
          <p:cNvSpPr txBox="1"/>
          <p:nvPr/>
        </p:nvSpPr>
        <p:spPr>
          <a:xfrm>
            <a:off x="1596051" y="5122635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i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58" name="TextovéPole 157"/>
          <p:cNvSpPr txBox="1"/>
          <p:nvPr/>
        </p:nvSpPr>
        <p:spPr>
          <a:xfrm>
            <a:off x="2185080" y="5620777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i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59" name="TextovéPole 158"/>
          <p:cNvSpPr txBox="1"/>
          <p:nvPr/>
        </p:nvSpPr>
        <p:spPr>
          <a:xfrm>
            <a:off x="517829" y="6115701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i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60" name="TextovéPole 159"/>
          <p:cNvSpPr txBox="1"/>
          <p:nvPr/>
        </p:nvSpPr>
        <p:spPr>
          <a:xfrm>
            <a:off x="4658544" y="4175623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61" name="TextovéPole 160"/>
          <p:cNvSpPr txBox="1"/>
          <p:nvPr/>
        </p:nvSpPr>
        <p:spPr>
          <a:xfrm>
            <a:off x="3581321" y="4656213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62" name="TextovéPole 161"/>
          <p:cNvSpPr txBox="1"/>
          <p:nvPr/>
        </p:nvSpPr>
        <p:spPr>
          <a:xfrm>
            <a:off x="5068333" y="4661017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63" name="TextovéPole 162"/>
          <p:cNvSpPr txBox="1"/>
          <p:nvPr/>
        </p:nvSpPr>
        <p:spPr>
          <a:xfrm>
            <a:off x="3589114" y="5134849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ý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64" name="TextovéPole 163"/>
          <p:cNvSpPr txBox="1"/>
          <p:nvPr/>
        </p:nvSpPr>
        <p:spPr>
          <a:xfrm>
            <a:off x="4624810" y="512753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ý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65" name="TextovéPole 164"/>
          <p:cNvSpPr txBox="1"/>
          <p:nvPr/>
        </p:nvSpPr>
        <p:spPr>
          <a:xfrm>
            <a:off x="3505253" y="5620777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ý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66" name="TextovéPole 165"/>
          <p:cNvSpPr txBox="1"/>
          <p:nvPr/>
        </p:nvSpPr>
        <p:spPr>
          <a:xfrm>
            <a:off x="4827024" y="5620777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67" name="TextovéPole 166"/>
          <p:cNvSpPr txBox="1"/>
          <p:nvPr/>
        </p:nvSpPr>
        <p:spPr>
          <a:xfrm>
            <a:off x="3744118" y="609085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í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68" name="TextovéPole 167"/>
          <p:cNvSpPr txBox="1"/>
          <p:nvPr/>
        </p:nvSpPr>
        <p:spPr>
          <a:xfrm>
            <a:off x="4595890" y="609085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í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69" name="TextovéPole 168"/>
          <p:cNvSpPr txBox="1"/>
          <p:nvPr/>
        </p:nvSpPr>
        <p:spPr>
          <a:xfrm>
            <a:off x="6936935" y="418508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i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70" name="TextovéPole 169"/>
          <p:cNvSpPr txBox="1"/>
          <p:nvPr/>
        </p:nvSpPr>
        <p:spPr>
          <a:xfrm>
            <a:off x="7393956" y="4175623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í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72" name="TextovéPole 171"/>
          <p:cNvSpPr txBox="1"/>
          <p:nvPr/>
        </p:nvSpPr>
        <p:spPr>
          <a:xfrm>
            <a:off x="7588913" y="4661017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ý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73" name="TextovéPole 172"/>
          <p:cNvSpPr txBox="1"/>
          <p:nvPr/>
        </p:nvSpPr>
        <p:spPr>
          <a:xfrm>
            <a:off x="6806754" y="5111332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74" name="TextovéPole 173"/>
          <p:cNvSpPr txBox="1"/>
          <p:nvPr/>
        </p:nvSpPr>
        <p:spPr>
          <a:xfrm>
            <a:off x="7666963" y="5138111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75" name="TextovéPole 174"/>
          <p:cNvSpPr txBox="1"/>
          <p:nvPr/>
        </p:nvSpPr>
        <p:spPr>
          <a:xfrm>
            <a:off x="6649271" y="563455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i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sp>
        <p:nvSpPr>
          <p:cNvPr id="176" name="TextovéPole 175"/>
          <p:cNvSpPr txBox="1"/>
          <p:nvPr/>
        </p:nvSpPr>
        <p:spPr>
          <a:xfrm>
            <a:off x="7318977" y="5620777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77" name="TextovéPole 176"/>
          <p:cNvSpPr txBox="1"/>
          <p:nvPr/>
        </p:nvSpPr>
        <p:spPr>
          <a:xfrm>
            <a:off x="6399961" y="6089226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  <p:sp>
        <p:nvSpPr>
          <p:cNvPr id="178" name="TextovéPole 177"/>
          <p:cNvSpPr txBox="1"/>
          <p:nvPr/>
        </p:nvSpPr>
        <p:spPr>
          <a:xfrm>
            <a:off x="7627464" y="608922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í</a:t>
            </a:r>
            <a:endParaRPr lang="cs-CZ" sz="2800" dirty="0">
              <a:ln>
                <a:solidFill>
                  <a:srgbClr val="FF3737"/>
                </a:solidFill>
              </a:ln>
              <a:solidFill>
                <a:srgbClr val="FF3737"/>
              </a:solidFill>
            </a:endParaRPr>
          </a:p>
        </p:txBody>
      </p:sp>
      <p:pic>
        <p:nvPicPr>
          <p:cNvPr id="179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1926" y="630113"/>
            <a:ext cx="554689" cy="438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0" name="TextovéPole 179"/>
          <p:cNvSpPr txBox="1"/>
          <p:nvPr/>
        </p:nvSpPr>
        <p:spPr>
          <a:xfrm>
            <a:off x="6420246" y="4666103"/>
            <a:ext cx="31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>
                  <a:solidFill>
                    <a:srgbClr val="FF3737"/>
                  </a:solidFill>
                </a:ln>
                <a:solidFill>
                  <a:srgbClr val="FF3737"/>
                </a:solidFill>
              </a:rPr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val="738455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9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1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4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6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1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6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9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1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6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6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8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1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3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6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8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1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3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8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1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3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6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8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1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3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6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8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1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3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6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8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1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3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6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8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1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3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6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8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1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3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6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8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1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3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6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8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1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3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110" grpId="0"/>
      <p:bldP spid="112" grpId="0"/>
      <p:bldP spid="113" grpId="0"/>
      <p:bldP spid="114" grpId="0"/>
      <p:bldP spid="115" grpId="0"/>
      <p:bldP spid="116" grpId="0"/>
      <p:bldP spid="117" grpId="0"/>
      <p:bldP spid="118" grpId="0"/>
      <p:bldP spid="119" grpId="0"/>
      <p:bldP spid="120" grpId="0"/>
      <p:bldP spid="121" grpId="0"/>
      <p:bldP spid="122" grpId="0"/>
      <p:bldP spid="123" grpId="0"/>
      <p:bldP spid="124" grpId="0"/>
      <p:bldP spid="125" grpId="0"/>
      <p:bldP spid="126" grpId="0"/>
      <p:bldP spid="127" grpId="0"/>
      <p:bldP spid="128" grpId="0"/>
      <p:bldP spid="129" grpId="0"/>
      <p:bldP spid="130" grpId="0"/>
      <p:bldP spid="131" grpId="0"/>
      <p:bldP spid="132" grpId="0"/>
      <p:bldP spid="133" grpId="0"/>
      <p:bldP spid="135" grpId="0"/>
      <p:bldP spid="136" grpId="0"/>
      <p:bldP spid="137" grpId="0"/>
      <p:bldP spid="138" grpId="0"/>
      <p:bldP spid="139" grpId="0"/>
      <p:bldP spid="140" grpId="0"/>
      <p:bldP spid="141" grpId="0"/>
      <p:bldP spid="142" grpId="0"/>
      <p:bldP spid="143" grpId="0"/>
      <p:bldP spid="144" grpId="0"/>
      <p:bldP spid="145" grpId="0"/>
      <p:bldP spid="146" grpId="0"/>
      <p:bldP spid="147" grpId="0"/>
      <p:bldP spid="148" grpId="0"/>
      <p:bldP spid="149" grpId="0"/>
      <p:bldP spid="150" grpId="0"/>
      <p:bldP spid="151" grpId="0"/>
      <p:bldP spid="152" grpId="0"/>
      <p:bldP spid="153" grpId="0"/>
      <p:bldP spid="154" grpId="0"/>
      <p:bldP spid="155" grpId="0"/>
      <p:bldP spid="156" grpId="0"/>
      <p:bldP spid="157" grpId="0"/>
      <p:bldP spid="158" grpId="0"/>
      <p:bldP spid="159" grpId="0"/>
      <p:bldP spid="160" grpId="0"/>
      <p:bldP spid="161" grpId="0"/>
      <p:bldP spid="162" grpId="0"/>
      <p:bldP spid="163" grpId="0"/>
      <p:bldP spid="164" grpId="0"/>
      <p:bldP spid="165" grpId="0"/>
      <p:bldP spid="166" grpId="0"/>
      <p:bldP spid="167" grpId="0"/>
      <p:bldP spid="168" grpId="0"/>
      <p:bldP spid="169" grpId="0"/>
      <p:bldP spid="170" grpId="0"/>
      <p:bldP spid="172" grpId="0"/>
      <p:bldP spid="173" grpId="0"/>
      <p:bldP spid="174" grpId="0"/>
      <p:bldP spid="175" grpId="0"/>
      <p:bldP spid="176" grpId="0"/>
      <p:bldP spid="177" grpId="0"/>
      <p:bldP spid="178" grpId="0"/>
      <p:bldP spid="18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/>
              <a:t>Použité zdroje: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Objekty použité k vytvoření materiálu jsou </a:t>
            </a:r>
            <a:r>
              <a:rPr lang="cs-CZ" sz="2800" b="1" dirty="0" smtClean="0"/>
              <a:t>součástí</a:t>
            </a:r>
            <a:r>
              <a:rPr lang="cs-CZ" sz="2800" dirty="0"/>
              <a:t> </a:t>
            </a:r>
            <a:r>
              <a:rPr lang="cs-CZ" sz="2800" b="1" dirty="0" smtClean="0"/>
              <a:t>SW </a:t>
            </a:r>
            <a:r>
              <a:rPr lang="cs-CZ" sz="2800" b="1" dirty="0"/>
              <a:t>Microsoft </a:t>
            </a:r>
            <a:r>
              <a:rPr lang="cs-CZ" sz="2800" b="1" dirty="0" err="1"/>
              <a:t>Power</a:t>
            </a:r>
            <a:r>
              <a:rPr lang="cs-CZ" sz="2800" b="1" dirty="0"/>
              <a:t> Point 2010 nebo jsou vlastní </a:t>
            </a:r>
            <a:r>
              <a:rPr lang="cs-CZ" sz="2800" b="1" dirty="0" smtClean="0"/>
              <a:t> originální </a:t>
            </a:r>
            <a:r>
              <a:rPr lang="cs-CZ" sz="2800" b="1" dirty="0"/>
              <a:t>tvorbou autora.</a:t>
            </a:r>
            <a:br>
              <a:rPr lang="cs-CZ" sz="2800" b="1" dirty="0"/>
            </a:br>
            <a:r>
              <a:rPr lang="cs-CZ" sz="2800" b="1" dirty="0"/>
              <a:t> </a:t>
            </a:r>
            <a:br>
              <a:rPr lang="cs-CZ" sz="2800" b="1" dirty="0"/>
            </a:br>
            <a:r>
              <a:rPr lang="cs-CZ" sz="2800" b="1" dirty="0"/>
              <a:t> Materiály jsou určeny pro bezplatné používání </a:t>
            </a:r>
            <a:r>
              <a:rPr lang="cs-CZ" sz="2800" b="1" dirty="0" smtClean="0"/>
              <a:t>pro  potřeby</a:t>
            </a:r>
            <a:r>
              <a:rPr lang="cs-CZ" sz="2800" dirty="0"/>
              <a:t> </a:t>
            </a:r>
            <a:r>
              <a:rPr lang="cs-CZ" sz="2800" b="1" dirty="0" smtClean="0"/>
              <a:t>výuky </a:t>
            </a:r>
            <a:r>
              <a:rPr lang="cs-CZ" sz="2800" b="1" dirty="0"/>
              <a:t>na všech typech škol. Jakékoliv další využití </a:t>
            </a:r>
            <a:r>
              <a:rPr lang="cs-CZ" sz="2800" b="1" dirty="0" smtClean="0"/>
              <a:t>podléhá</a:t>
            </a:r>
            <a:r>
              <a:rPr lang="cs-CZ" sz="2800" dirty="0"/>
              <a:t> </a:t>
            </a:r>
            <a:r>
              <a:rPr lang="cs-CZ" sz="2800" b="1" dirty="0" smtClean="0"/>
              <a:t>Autorskému zákonu.</a:t>
            </a:r>
            <a:endParaRPr lang="cs-CZ" sz="2800" b="1" dirty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85342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2892</TotalTime>
  <Words>713</Words>
  <Application>Microsoft Office PowerPoint</Application>
  <PresentationFormat>Předvádění na obrazovce (4:3)</PresentationFormat>
  <Paragraphs>303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 Procvičování  vyjmenovaných slov </vt:lpstr>
      <vt:lpstr>Vylušti tajenku</vt:lpstr>
      <vt:lpstr>Vyber si 5 slov a vytvoř na každé z nich větu</vt:lpstr>
      <vt:lpstr>Z VS vypiš všechna zvířata(13) a seřaď je podle abecedy.</vt:lpstr>
      <vt:lpstr>Doplň do přirovnání vhodná slova.</vt:lpstr>
      <vt:lpstr>Najdi ve větách ukrytá VS</vt:lpstr>
      <vt:lpstr>Prezentace aplikace PowerPoint</vt:lpstr>
      <vt:lpstr>Doplňte i/í nebo y/ý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Simona</cp:lastModifiedBy>
  <cp:revision>439</cp:revision>
  <dcterms:created xsi:type="dcterms:W3CDTF">2013-04-17T07:28:28Z</dcterms:created>
  <dcterms:modified xsi:type="dcterms:W3CDTF">2013-07-01T13:52:44Z</dcterms:modified>
</cp:coreProperties>
</file>