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4" r:id="rId2"/>
    <p:sldId id="270" r:id="rId3"/>
    <p:sldId id="272" r:id="rId4"/>
    <p:sldId id="273" r:id="rId5"/>
    <p:sldId id="271" r:id="rId6"/>
    <p:sldId id="27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7B17"/>
    <a:srgbClr val="996633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26" autoAdjust="0"/>
    <p:restoredTop sz="94660"/>
  </p:normalViewPr>
  <p:slideViewPr>
    <p:cSldViewPr>
      <p:cViewPr>
        <p:scale>
          <a:sx n="60" d="100"/>
          <a:sy n="60" d="100"/>
        </p:scale>
        <p:origin x="-1162" y="-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FF15F-2112-47CC-A282-DE02514AB51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079125-4E1D-4A82-AF2E-0FA4336716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472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602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9137-828E-48B9-B1C8-9995EC11E76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9137-828E-48B9-B1C8-9995EC11E76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Odpovědi mohou žáci</a:t>
            </a:r>
            <a:r>
              <a:rPr lang="cs-CZ" baseline="0" dirty="0" smtClean="0"/>
              <a:t> psát </a:t>
            </a:r>
            <a:r>
              <a:rPr lang="cs-CZ" baseline="0" smtClean="0"/>
              <a:t>na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9137-828E-48B9-B1C8-9995EC11E76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499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114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739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739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851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160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696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218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06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371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1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239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182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18" Type="http://schemas.openxmlformats.org/officeDocument/2006/relationships/image" Target="../media/image20.jpeg"/><Relationship Id="rId3" Type="http://schemas.openxmlformats.org/officeDocument/2006/relationships/image" Target="../media/image5.jpeg"/><Relationship Id="rId21" Type="http://schemas.openxmlformats.org/officeDocument/2006/relationships/image" Target="../media/image23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8.jpeg"/><Relationship Id="rId20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5" Type="http://schemas.openxmlformats.org/officeDocument/2006/relationships/image" Target="../media/image17.jpeg"/><Relationship Id="rId10" Type="http://schemas.openxmlformats.org/officeDocument/2006/relationships/image" Target="../media/image12.png"/><Relationship Id="rId19" Type="http://schemas.openxmlformats.org/officeDocument/2006/relationships/image" Target="../media/image21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Relationship Id="rId22" Type="http://schemas.openxmlformats.org/officeDocument/2006/relationships/image" Target="../media/image2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bhuehner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74430" y="2206417"/>
            <a:ext cx="353519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/>
                <a:solidFill>
                  <a:srgbClr val="C00000"/>
                </a:solidFill>
              </a:rPr>
              <a:t>Zvířata v zimě </a:t>
            </a:r>
            <a:endParaRPr lang="cs-CZ" sz="44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86735" y="3158970"/>
            <a:ext cx="531059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VY_12_INOVACE_01_16_Člověk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-</a:t>
            </a:r>
            <a:r>
              <a:rPr lang="cs-CZ" dirty="0" smtClean="0"/>
              <a:t> 1.a 2</a:t>
            </a:r>
            <a:r>
              <a:rPr lang="cs-CZ" dirty="0"/>
              <a:t>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</a:t>
            </a:r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92887" y="4964375"/>
            <a:ext cx="7704000" cy="12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/>
              <a:t>Anotace: Prezentace podporuje čtenářskou a informační gramotnost,           </a:t>
            </a:r>
          </a:p>
          <a:p>
            <a:r>
              <a:rPr lang="cs-CZ" dirty="0"/>
              <a:t>                 procvičuje čtení s porozuměním a rozvíjí slovní zásobu, umožňuje  </a:t>
            </a:r>
          </a:p>
          <a:p>
            <a:r>
              <a:rPr lang="cs-CZ" dirty="0"/>
              <a:t>                 aktivní zapojení žáků při práci na </a:t>
            </a:r>
            <a:r>
              <a:rPr lang="cs-CZ" dirty="0" smtClean="0"/>
              <a:t>interaktivní </a:t>
            </a:r>
            <a:r>
              <a:rPr lang="cs-CZ" dirty="0"/>
              <a:t>tabuli.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65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76744" y="297249"/>
            <a:ext cx="3841373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rgbClr val="C00000"/>
                </a:solidFill>
              </a:rPr>
              <a:t>Zvířata v zimě </a:t>
            </a:r>
            <a:endParaRPr lang="cs-CZ" b="1" dirty="0">
              <a:ln/>
              <a:solidFill>
                <a:schemeClr val="accent3"/>
              </a:solidFill>
            </a:endParaRPr>
          </a:p>
          <a:p>
            <a:endParaRPr lang="cs-CZ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56765" y="31255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5484" y="1405245"/>
            <a:ext cx="770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Volně žijící zvířata si hledají v zimě potravu velmi obtížně, poněvadž krajina je zavátá sněhem </a:t>
            </a:r>
          </a:p>
          <a:p>
            <a:r>
              <a:rPr lang="cs-CZ" sz="2800" dirty="0" smtClean="0"/>
              <a:t>a půda je zmrzlá. Jsou proto odkázána na pomoc </a:t>
            </a:r>
          </a:p>
          <a:p>
            <a:r>
              <a:rPr lang="cs-CZ" sz="2800" dirty="0" smtClean="0"/>
              <a:t>člověka.  Myslivci staví v lese krmelce</a:t>
            </a:r>
            <a:r>
              <a:rPr lang="cs-CZ" sz="2800" dirty="0"/>
              <a:t> </a:t>
            </a:r>
            <a:r>
              <a:rPr lang="cs-CZ" sz="2800" dirty="0" smtClean="0"/>
              <a:t>pro spárkatou (srstnatou) zvěř. Pro pernatou zvěř, jako jsou bažanti a koroptve, staví  zásypy . </a:t>
            </a:r>
            <a:endParaRPr lang="cs-CZ" sz="2800" dirty="0"/>
          </a:p>
        </p:txBody>
      </p:sp>
      <p:pic>
        <p:nvPicPr>
          <p:cNvPr id="3074" name="Picture 2" descr="C:\Users\q98ew7\Obrázky\zásyp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735" t="12784"/>
          <a:stretch/>
        </p:blipFill>
        <p:spPr bwMode="auto">
          <a:xfrm>
            <a:off x="5112060" y="4132407"/>
            <a:ext cx="3247424" cy="2379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q98ew7\Obrázky\zimní krmele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765" y="4130007"/>
            <a:ext cx="3168000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36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4695" y="178866"/>
            <a:ext cx="3980833" cy="72000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rgbClr val="C00000"/>
                </a:solidFill>
              </a:rPr>
              <a:t> Zvířata v zimě </a:t>
            </a:r>
            <a:endParaRPr lang="cs-CZ" b="1" dirty="0">
              <a:ln/>
              <a:solidFill>
                <a:schemeClr val="accent3"/>
              </a:solidFill>
            </a:endParaRPr>
          </a:p>
          <a:p>
            <a:endParaRPr lang="cs-CZ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56765" y="31255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3856" y="998730"/>
            <a:ext cx="850594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Ke            přicházejí              ,              ,              ,                .       </a:t>
            </a:r>
          </a:p>
          <a:p>
            <a:r>
              <a:rPr lang="cs-CZ" sz="2800" dirty="0" smtClean="0"/>
              <a:t>Myslivci nosí zvířatům do            seno ,         ,         ,         ,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      ,         ,         , kamennou          . Sůl, </a:t>
            </a:r>
            <a:r>
              <a:rPr lang="cs-CZ" sz="2800" dirty="0"/>
              <a:t>kterou zvířata       </a:t>
            </a:r>
            <a:r>
              <a:rPr lang="cs-CZ" sz="2800" dirty="0" smtClean="0"/>
              <a:t> olizují, je zdravá, protože obsahuje životně důležité minerály. Zvířata si také ráda </a:t>
            </a:r>
            <a:r>
              <a:rPr lang="cs-CZ" sz="2800" dirty="0"/>
              <a:t>pochutnají </a:t>
            </a:r>
            <a:r>
              <a:rPr lang="cs-CZ" sz="2800" dirty="0" smtClean="0"/>
              <a:t>na             ,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nebo suchém         . Pro               a            přinášejí          .     Až půjdete v zimě do            , nezapomeňte na zvířátka.  Krutá je zima, hlad a strádání, ale největšími </a:t>
            </a:r>
            <a:r>
              <a:rPr lang="cs-CZ" sz="2800" dirty="0"/>
              <a:t>nepřáteli volně žijících zvířat jsou pytláci.</a:t>
            </a:r>
          </a:p>
        </p:txBody>
      </p:sp>
      <p:pic>
        <p:nvPicPr>
          <p:cNvPr id="2" name="Picture 2" descr="C:\Users\q98ew7\Obrázky\MH90033136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360" y="1681762"/>
            <a:ext cx="540000" cy="54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E:\plody --\plody ll 00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0" t="21995" r="14708" b="13328"/>
          <a:stretch/>
        </p:blipFill>
        <p:spPr bwMode="auto">
          <a:xfrm>
            <a:off x="6913836" y="1717762"/>
            <a:ext cx="592585" cy="504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E:\plody --\plody ll 01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4" t="18207" r="29485" b="27969"/>
          <a:stretch/>
        </p:blipFill>
        <p:spPr bwMode="auto">
          <a:xfrm>
            <a:off x="613164" y="2198966"/>
            <a:ext cx="626424" cy="576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5" t="9482" r="7768" b="5336"/>
          <a:stretch/>
        </p:blipFill>
        <p:spPr>
          <a:xfrm>
            <a:off x="7681502" y="1718285"/>
            <a:ext cx="573573" cy="504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9" name="Picture 5" descr="C:\Users\q98ew7\Obrázky\MB90003638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695" y="2213396"/>
            <a:ext cx="576000" cy="576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q98ew7\Obrázky\MB90044178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288" y="3367930"/>
            <a:ext cx="540000" cy="540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q98ew7\Obrázky\MB900347079.JPG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831" y="4181225"/>
            <a:ext cx="540000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q98ew7\Obrázky\Obrázek2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569" y="3418730"/>
            <a:ext cx="870947" cy="504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3406799" y="1043449"/>
            <a:ext cx="897091" cy="540000"/>
            <a:chOff x="6870264" y="604195"/>
            <a:chExt cx="897091" cy="540000"/>
          </a:xfrm>
        </p:grpSpPr>
        <p:pic>
          <p:nvPicPr>
            <p:cNvPr id="35" name="Picture 18" descr="C:\Users\q98ew7\Obrázky\MB900111382.JP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631"/>
            <a:stretch/>
          </p:blipFill>
          <p:spPr bwMode="auto">
            <a:xfrm>
              <a:off x="7300966" y="604195"/>
              <a:ext cx="466389" cy="54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2" name="Picture 18" descr="C:\Users\q98ew7\Obrázky\MB900111382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0264" y="604195"/>
              <a:ext cx="540000" cy="54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4548437" y="1037385"/>
            <a:ext cx="962960" cy="540000"/>
            <a:chOff x="5584480" y="352195"/>
            <a:chExt cx="962960" cy="504000"/>
          </a:xfrm>
        </p:grpSpPr>
        <p:pic>
          <p:nvPicPr>
            <p:cNvPr id="37" name="Picture 19" descr="C:\Users\q98ew7\Obrázky\MB900356157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3440" y="352195"/>
              <a:ext cx="504000" cy="50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3" name="Picture 19" descr="C:\Users\q98ew7\Obrázky\MB900356157.JPG"/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264"/>
            <a:stretch/>
          </p:blipFill>
          <p:spPr bwMode="auto">
            <a:xfrm>
              <a:off x="5584480" y="352195"/>
              <a:ext cx="492590" cy="50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5731601" y="1014426"/>
            <a:ext cx="936000" cy="576000"/>
            <a:chOff x="6581070" y="488835"/>
            <a:chExt cx="957713" cy="612000"/>
          </a:xfrm>
        </p:grpSpPr>
        <p:pic>
          <p:nvPicPr>
            <p:cNvPr id="42" name="Picture 20" descr="C:\Users\q98ew7\Obrázky\MB900430003.JPG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820" t="3546" r="19354"/>
            <a:stretch/>
          </p:blipFill>
          <p:spPr bwMode="auto">
            <a:xfrm>
              <a:off x="7086978" y="499687"/>
              <a:ext cx="451805" cy="5902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4" name="Picture 20" descr="C:\Users\q98ew7\Obrázky\MB900430003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1070" y="488835"/>
              <a:ext cx="612000" cy="61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4046107" y="4012537"/>
            <a:ext cx="972000" cy="648000"/>
            <a:chOff x="5787330" y="335631"/>
            <a:chExt cx="1141457" cy="634185"/>
          </a:xfrm>
        </p:grpSpPr>
        <p:pic>
          <p:nvPicPr>
            <p:cNvPr id="51" name="Picture 23" descr="C:\Users\q98ew7\Obrázky\MB900057222.JPG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5"/>
            <a:stretch/>
          </p:blipFill>
          <p:spPr bwMode="auto">
            <a:xfrm>
              <a:off x="5787330" y="357816"/>
              <a:ext cx="609707" cy="61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7" name="Picture 23" descr="C:\Users\q98ew7\Obrázky\MB900057222.JPG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5"/>
            <a:stretch/>
          </p:blipFill>
          <p:spPr bwMode="auto">
            <a:xfrm>
              <a:off x="6319080" y="335631"/>
              <a:ext cx="609707" cy="61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8" name="Picture 24" descr="C:\Users\q98ew7\Obrázky\Obrázek3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973" y="4721600"/>
            <a:ext cx="719137" cy="719137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Skupina 37"/>
          <p:cNvGrpSpPr/>
          <p:nvPr/>
        </p:nvGrpSpPr>
        <p:grpSpPr>
          <a:xfrm>
            <a:off x="7016606" y="1050425"/>
            <a:ext cx="1080060" cy="540000"/>
            <a:chOff x="7452320" y="323655"/>
            <a:chExt cx="1080060" cy="540000"/>
          </a:xfrm>
        </p:grpSpPr>
        <p:pic>
          <p:nvPicPr>
            <p:cNvPr id="39" name="Picture 21" descr="C:\Users\q98ew7\Obrázky\MB900052965.JPG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2320" y="323655"/>
              <a:ext cx="540000" cy="54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1" descr="C:\Users\q98ew7\Obrázky\MB900052965.JPG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92380" y="323655"/>
              <a:ext cx="540000" cy="54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6" name="Picture 2" descr="C:\Users\q98ew7\Obrázky\krmelec v zimě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917" y="1627619"/>
            <a:ext cx="768000" cy="576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 descr="C:\Users\q98ew7\Obrázky\Obrázek1.jpg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08" t="7584" r="990" b="8864"/>
          <a:stretch/>
        </p:blipFill>
        <p:spPr bwMode="auto">
          <a:xfrm>
            <a:off x="-2873744" y="-325134"/>
            <a:ext cx="619787" cy="504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q98ew7\Obrázky\krmelec v zimě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771" y="1126248"/>
            <a:ext cx="768000" cy="576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q98ew7\Obrázky\sůl kamenná.jp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17" t="36176" r="15499"/>
          <a:stretch/>
        </p:blipFill>
        <p:spPr bwMode="auto">
          <a:xfrm>
            <a:off x="4791703" y="2306462"/>
            <a:ext cx="665646" cy="468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q98ew7\Obrázky\MB900350575.JPG"/>
          <p:cNvPicPr>
            <a:picLocks noChangeAspect="1" noChangeArrowheads="1"/>
          </p:cNvPicPr>
          <p:nvPr/>
        </p:nvPicPr>
        <p:blipFill>
          <a:blip r:embed="rId20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572" y="4064650"/>
            <a:ext cx="612000" cy="612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q98ew7\Obrázky\MB900436357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496" y="2198462"/>
            <a:ext cx="576000" cy="576000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http://upload.wikimedia.org/wikipedia/commons/c/c1/Rebhuehner.jpg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65" t="12206" r="11119" b="11350"/>
          <a:stretch/>
        </p:blipFill>
        <p:spPr bwMode="auto">
          <a:xfrm>
            <a:off x="5386553" y="4055203"/>
            <a:ext cx="739388" cy="54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15899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82844" y="98630"/>
            <a:ext cx="3841373" cy="82800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rgbClr val="C00000"/>
                </a:solidFill>
              </a:rPr>
              <a:t>Zvířata v zimě </a:t>
            </a:r>
            <a:endParaRPr lang="cs-CZ" b="1" dirty="0">
              <a:ln/>
              <a:solidFill>
                <a:schemeClr val="accent3"/>
              </a:solidFill>
            </a:endParaRPr>
          </a:p>
          <a:p>
            <a:endParaRPr lang="cs-CZ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56765" y="31255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530" y="953725"/>
            <a:ext cx="852400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Ke krmelci přicházejí srnky, jeleni, </a:t>
            </a:r>
            <a:r>
              <a:rPr lang="cs-CZ" sz="2800" dirty="0" err="1" smtClean="0"/>
              <a:t>daňci</a:t>
            </a:r>
            <a:r>
              <a:rPr lang="cs-CZ" sz="2800" dirty="0" smtClean="0"/>
              <a:t>, divočáci.                                            </a:t>
            </a:r>
          </a:p>
          <a:p>
            <a:r>
              <a:rPr lang="cs-CZ" sz="2800" dirty="0" smtClean="0"/>
              <a:t>Myslivci nosí zvířatům do krmelce seno, obilí, kaštany,   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žaludy, bukvice, řepu, kukuřici, kamennou sůl. Sůl, kterou        zvířata olizují, je zdravá, protože obsahuje životně důležité minerály. Zvířata si také ráda pochutnají na jablkách, mrkvi nebo suchém chlebu. Pro bažanty a koroptve přinášejí zrní. Až půjdete v zimě do lesa, nezapomeňte   na zvířátka</a:t>
            </a:r>
            <a:r>
              <a:rPr lang="cs-CZ" sz="2800" smtClean="0"/>
              <a:t>. Krutá </a:t>
            </a:r>
            <a:r>
              <a:rPr lang="cs-CZ" sz="2800" dirty="0" smtClean="0"/>
              <a:t>je zima, hlad a strádání, ale největšími </a:t>
            </a:r>
            <a:r>
              <a:rPr lang="cs-CZ" sz="2800" dirty="0"/>
              <a:t>nepřáteli volně žijících zvířat jsou pytláci.</a:t>
            </a:r>
          </a:p>
        </p:txBody>
      </p:sp>
    </p:spTree>
    <p:extLst>
      <p:ext uri="{BB962C8B-B14F-4D97-AF65-F5344CB8AC3E}">
        <p14:creationId xmlns:p14="http://schemas.microsoft.com/office/powerpoint/2010/main" val="400041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565" y="855199"/>
            <a:ext cx="744210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1. Proč si volně žijící zvířata obtížně hledají v zimě potravu?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70C0"/>
                </a:solidFill>
              </a:rPr>
              <a:t>     </a:t>
            </a:r>
            <a:r>
              <a:rPr lang="cs-CZ" sz="2400" b="1" dirty="0" smtClean="0">
                <a:solidFill>
                  <a:srgbClr val="C00000"/>
                </a:solidFill>
              </a:rPr>
              <a:t>Půda je zmrzlá a pokrytá sněhem.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2. Proč je pro zvířata důležitá sůl? 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70C0"/>
                </a:solidFill>
              </a:rPr>
              <a:t>     </a:t>
            </a:r>
            <a:r>
              <a:rPr lang="cs-CZ" sz="2400" b="1" dirty="0">
                <a:solidFill>
                  <a:srgbClr val="C00000"/>
                </a:solidFill>
              </a:rPr>
              <a:t>Obsahuje životně důležité minerální látky.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3. Kam nosí myslivci potravu pro srstnatou zvěř?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70C0"/>
                </a:solidFill>
              </a:rPr>
              <a:t>     </a:t>
            </a:r>
            <a:r>
              <a:rPr lang="cs-CZ" sz="2400" b="1" dirty="0">
                <a:solidFill>
                  <a:srgbClr val="C00000"/>
                </a:solidFill>
              </a:rPr>
              <a:t>Do krmelce.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4. Kam sypou myslivci potravu pernaté zvěři?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70C0"/>
                </a:solidFill>
              </a:rPr>
              <a:t>     </a:t>
            </a:r>
            <a:r>
              <a:rPr lang="cs-CZ" sz="2400" b="1" dirty="0">
                <a:solidFill>
                  <a:srgbClr val="C00000"/>
                </a:solidFill>
              </a:rPr>
              <a:t>Do zásypu.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5. Kdo je největším nepřítelem volně žijících zvířat?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70C0"/>
                </a:solidFill>
              </a:rPr>
              <a:t>     </a:t>
            </a:r>
            <a:r>
              <a:rPr lang="cs-CZ" sz="2400" b="1" dirty="0">
                <a:solidFill>
                  <a:srgbClr val="C00000"/>
                </a:solidFill>
              </a:rPr>
              <a:t>Největším nepřítelem </a:t>
            </a:r>
            <a:r>
              <a:rPr lang="cs-CZ" sz="2400" b="1" dirty="0" smtClean="0">
                <a:solidFill>
                  <a:srgbClr val="C00000"/>
                </a:solidFill>
              </a:rPr>
              <a:t>volně žijících zvířat </a:t>
            </a:r>
            <a:r>
              <a:rPr lang="cs-CZ" sz="2400" b="1" dirty="0">
                <a:solidFill>
                  <a:srgbClr val="C00000"/>
                </a:solidFill>
              </a:rPr>
              <a:t>jsou pytláci.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81590" y="404085"/>
            <a:ext cx="2594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Odpověz na otázky.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509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530" y="872086"/>
            <a:ext cx="7116885" cy="198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sym typeface="Symbol"/>
              </a:rPr>
              <a:t>Odkazy:</a:t>
            </a:r>
          </a:p>
          <a:p>
            <a:endParaRPr lang="cs-CZ" sz="1400" dirty="0" smtClean="0">
              <a:sym typeface="Symbol"/>
            </a:endParaRPr>
          </a:p>
          <a:p>
            <a:r>
              <a:rPr lang="cs-CZ" sz="1600" dirty="0" smtClean="0">
                <a:sym typeface="Symbol"/>
              </a:rPr>
              <a:t>Obrázky </a:t>
            </a:r>
            <a:r>
              <a:rPr lang="cs-CZ" sz="1600" dirty="0">
                <a:sym typeface="Symbol"/>
              </a:rPr>
              <a:t>dostupné na WWW: </a:t>
            </a:r>
            <a:r>
              <a:rPr lang="cs-CZ" sz="1600" dirty="0" smtClean="0">
                <a:sym typeface="Symbol"/>
                <a:hlinkClick r:id="rId2"/>
              </a:rPr>
              <a:t>http</a:t>
            </a:r>
            <a:r>
              <a:rPr lang="cs-CZ" sz="1600" dirty="0">
                <a:sym typeface="Symbol"/>
                <a:hlinkClick r:id="rId2"/>
              </a:rPr>
              <a:t>://</a:t>
            </a:r>
            <a:r>
              <a:rPr lang="cs-CZ" sz="1600" dirty="0" smtClean="0">
                <a:sym typeface="Symbol"/>
                <a:hlinkClick r:id="rId2"/>
              </a:rPr>
              <a:t>office.microsoft.com</a:t>
            </a:r>
            <a:endParaRPr lang="cs-CZ" sz="1600" dirty="0" smtClean="0">
              <a:sym typeface="Symbol"/>
            </a:endParaRPr>
          </a:p>
          <a:p>
            <a:r>
              <a:rPr lang="cs-CZ" sz="1600" dirty="0" smtClean="0"/>
              <a:t>Vlastní archiv autora.</a:t>
            </a:r>
          </a:p>
          <a:p>
            <a:r>
              <a:rPr lang="cs-CZ" sz="1600" dirty="0" err="1" smtClean="0"/>
              <a:t>Reinke</a:t>
            </a:r>
            <a:r>
              <a:rPr lang="cs-CZ" sz="1600" dirty="0" smtClean="0"/>
              <a:t>, Klaus. </a:t>
            </a:r>
            <a:r>
              <a:rPr lang="cs-CZ" sz="1600" dirty="0"/>
              <a:t>Commons.wikimedia.org</a:t>
            </a:r>
            <a:r>
              <a:rPr lang="cs-CZ" sz="1600" dirty="0" smtClean="0"/>
              <a:t>: Rebhuehner.jpg</a:t>
            </a:r>
            <a:r>
              <a:rPr lang="cs-CZ" sz="1600" b="1" dirty="0" smtClean="0"/>
              <a:t> </a:t>
            </a:r>
            <a:r>
              <a:rPr lang="cs-CZ" sz="1600" dirty="0"/>
              <a:t>[online]. [cit. </a:t>
            </a:r>
            <a:r>
              <a:rPr lang="cs-CZ" sz="1600" dirty="0" smtClean="0"/>
              <a:t>2013-02-11]. </a:t>
            </a:r>
          </a:p>
          <a:p>
            <a:r>
              <a:rPr lang="cs-CZ" sz="1600" dirty="0" smtClean="0"/>
              <a:t>Dostupný </a:t>
            </a:r>
            <a:r>
              <a:rPr lang="cs-CZ" sz="1600" dirty="0"/>
              <a:t>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smtClean="0"/>
              <a:t>WWW</a:t>
            </a:r>
            <a:r>
              <a:rPr lang="cs-CZ" sz="1600" dirty="0"/>
              <a:t>: </a:t>
            </a:r>
            <a:endParaRPr lang="cs-CZ" sz="1600" dirty="0" smtClean="0"/>
          </a:p>
          <a:p>
            <a:r>
              <a:rPr lang="cs-CZ" sz="1600" dirty="0" smtClean="0">
                <a:latin typeface="Arial"/>
                <a:cs typeface="Arial"/>
              </a:rPr>
              <a:t>&lt;</a:t>
            </a:r>
            <a:r>
              <a:rPr lang="cs-CZ" sz="1600" b="1" dirty="0" smtClean="0">
                <a:hlinkClick r:id="rId3"/>
              </a:rPr>
              <a:t>http://cs.wikipedia.org/wiki/Soubor:Rebhuehner.jpg</a:t>
            </a:r>
            <a:r>
              <a:rPr lang="cs-CZ" sz="1600" b="1" dirty="0" smtClean="0"/>
              <a:t> </a:t>
            </a:r>
            <a:r>
              <a:rPr lang="cs-CZ" sz="1600" dirty="0" smtClean="0"/>
              <a:t>&gt; </a:t>
            </a:r>
          </a:p>
          <a:p>
            <a:endParaRPr lang="cs-CZ" sz="1600" b="1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114140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1750</TotalTime>
  <Words>448</Words>
  <Application>Microsoft Office PowerPoint</Application>
  <PresentationFormat>Předvádění na obrazovce (4:3)</PresentationFormat>
  <Paragraphs>46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266</cp:revision>
  <dcterms:created xsi:type="dcterms:W3CDTF">2012-11-04T13:21:56Z</dcterms:created>
  <dcterms:modified xsi:type="dcterms:W3CDTF">2013-07-02T13:43:30Z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