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9" r:id="rId2"/>
    <p:sldId id="281" r:id="rId3"/>
    <p:sldId id="272" r:id="rId4"/>
    <p:sldId id="278" r:id="rId5"/>
    <p:sldId id="270" r:id="rId6"/>
    <p:sldId id="273" r:id="rId7"/>
    <p:sldId id="276" r:id="rId8"/>
    <p:sldId id="27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213" autoAdjust="0"/>
  </p:normalViewPr>
  <p:slideViewPr>
    <p:cSldViewPr>
      <p:cViewPr>
        <p:scale>
          <a:sx n="60" d="100"/>
          <a:sy n="60" d="100"/>
        </p:scale>
        <p:origin x="-533" y="31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2AFF-7357-4EAD-853A-D2A3F5297E31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DC9137-828E-48B9-B1C8-9995EC11E7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742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DC9137-828E-48B9-B1C8-9995EC11E76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599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DC9137-828E-48B9-B1C8-9995EC11E76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599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DC9137-828E-48B9-B1C8-9995EC11E76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DC9137-828E-48B9-B1C8-9995EC11E76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DC9137-828E-48B9-B1C8-9995EC11E76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327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8BC5-1C53-4BC7-8B5A-60D0002765F4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3C0A1-5B3F-4D3B-A519-22322F0DD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360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8BC5-1C53-4BC7-8B5A-60D0002765F4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3C0A1-5B3F-4D3B-A519-22322F0DD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576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8BC5-1C53-4BC7-8B5A-60D0002765F4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3C0A1-5B3F-4D3B-A519-22322F0DD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966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8BC5-1C53-4BC7-8B5A-60D0002765F4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3C0A1-5B3F-4D3B-A519-22322F0DD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906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8BC5-1C53-4BC7-8B5A-60D0002765F4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3C0A1-5B3F-4D3B-A519-22322F0DD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188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8BC5-1C53-4BC7-8B5A-60D0002765F4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3C0A1-5B3F-4D3B-A519-22322F0DD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805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8BC5-1C53-4BC7-8B5A-60D0002765F4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3C0A1-5B3F-4D3B-A519-22322F0DD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086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8BC5-1C53-4BC7-8B5A-60D0002765F4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3C0A1-5B3F-4D3B-A519-22322F0DD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132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8BC5-1C53-4BC7-8B5A-60D0002765F4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3C0A1-5B3F-4D3B-A519-22322F0DD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924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8BC5-1C53-4BC7-8B5A-60D0002765F4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3C0A1-5B3F-4D3B-A519-22322F0DD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56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78BC5-1C53-4BC7-8B5A-60D0002765F4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3C0A1-5B3F-4D3B-A519-22322F0DD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214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D78BC5-1C53-4BC7-8B5A-60D0002765F4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F3C0A1-5B3F-4D3B-A519-22322F0DD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70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os_cerny.jpg" TargetMode="External"/><Relationship Id="rId3" Type="http://schemas.openxmlformats.org/officeDocument/2006/relationships/hyperlink" Target="Obr&#225;zky%20dostupn&#233;%20na%20WWW:%20%20%3chttp:/office.microsoft.com%3e" TargetMode="External"/><Relationship Id="rId7" Type="http://schemas.openxmlformats.org/officeDocument/2006/relationships/hyperlink" Target="http://cs.wikipedia.org/wiki/Soubor:Parus_major_m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arus_caeruleus1.jpg" TargetMode="External"/><Relationship Id="rId5" Type="http://schemas.openxmlformats.org/officeDocument/2006/relationships/hyperlink" Target="http://cs.wikipedia.org/wiki/Soubor:Carduelis_chloris_3_(Marek_Szczepanek).jpg" TargetMode="External"/><Relationship Id="rId10" Type="http://schemas.openxmlformats.org/officeDocument/2006/relationships/hyperlink" Target="http://commons.wikimedia.org/wiki/File:Mod%C5%99inka_3.jpg" TargetMode="External"/><Relationship Id="rId4" Type="http://schemas.openxmlformats.org/officeDocument/2006/relationships/hyperlink" Target="http://cs.wikipedia.org/wiki/Soubor:PyrrhulaPyrrhulaAutumn.jpg" TargetMode="External"/><Relationship Id="rId9" Type="http://schemas.openxmlformats.org/officeDocument/2006/relationships/hyperlink" Target="http://commons.wikimedia.org/wiki/File:Parus_caeruleus_(5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9301" y="863714"/>
            <a:ext cx="8382459" cy="4524315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endParaRPr lang="cs-CZ" sz="2400" smtClean="0"/>
          </a:p>
          <a:p>
            <a:endParaRPr lang="cs-CZ" sz="2400" smtClean="0"/>
          </a:p>
          <a:p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196327" y="1808819"/>
            <a:ext cx="308789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Ptáci v </a:t>
            </a:r>
            <a:r>
              <a:rPr lang="cs-CZ" sz="4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zimě </a:t>
            </a:r>
            <a:endParaRPr lang="cs-CZ" sz="4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715" y="18864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197494" y="2933945"/>
            <a:ext cx="508556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b="1" dirty="0" smtClean="0"/>
              <a:t>VY_12_INOVACE_01_17_Člověk </a:t>
            </a:r>
            <a:r>
              <a:rPr lang="cs-CZ" b="1" dirty="0"/>
              <a:t>a příroda</a:t>
            </a:r>
          </a:p>
          <a:p>
            <a:pPr algn="ctr">
              <a:defRPr/>
            </a:pPr>
            <a:r>
              <a:rPr lang="cs-CZ" dirty="0"/>
              <a:t>Vzdělávací oblast: Člověk a jeho svět -</a:t>
            </a:r>
            <a:r>
              <a:rPr lang="cs-CZ" dirty="0" smtClean="0"/>
              <a:t> 1. a 2</a:t>
            </a:r>
            <a:r>
              <a:rPr lang="cs-CZ" dirty="0"/>
              <a:t>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</a:t>
            </a:r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85124" y="4869160"/>
            <a:ext cx="6912000" cy="972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</a:t>
            </a:r>
            <a:r>
              <a:rPr lang="cs-CZ" dirty="0"/>
              <a:t>: Prezentace podporuje čtenářskou a informační gramotnost,           </a:t>
            </a:r>
          </a:p>
          <a:p>
            <a:r>
              <a:rPr lang="cs-CZ" smtClean="0"/>
              <a:t>umožňuje </a:t>
            </a:r>
            <a:r>
              <a:rPr lang="cs-CZ" dirty="0" smtClean="0"/>
              <a:t>aktivní </a:t>
            </a:r>
            <a:r>
              <a:rPr lang="cs-CZ" dirty="0"/>
              <a:t>zapojení žáků při práci na </a:t>
            </a:r>
            <a:r>
              <a:rPr lang="cs-CZ" dirty="0" smtClean="0"/>
              <a:t>interaktivní </a:t>
            </a:r>
            <a:r>
              <a:rPr lang="cs-CZ" dirty="0"/>
              <a:t>tabuli.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467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9301" y="863714"/>
            <a:ext cx="8382459" cy="4524315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endParaRPr lang="cs-CZ" sz="2400" dirty="0" smtClean="0"/>
          </a:p>
          <a:p>
            <a:pPr marL="342900" indent="-342900">
              <a:buClr>
                <a:srgbClr val="00B0F0"/>
              </a:buClr>
              <a:buFont typeface="Arial" pitchFamily="34" charset="0"/>
              <a:buChar char="•"/>
            </a:pPr>
            <a:r>
              <a:rPr lang="cs-CZ" sz="2800" dirty="0"/>
              <a:t>Ptáky chrání před umrznutím </a:t>
            </a:r>
            <a:r>
              <a:rPr lang="cs-CZ" sz="2800" dirty="0" smtClean="0"/>
              <a:t>husté, načechrané peří</a:t>
            </a:r>
            <a:r>
              <a:rPr lang="cs-CZ" sz="2800" dirty="0"/>
              <a:t>.</a:t>
            </a:r>
            <a:r>
              <a:rPr lang="cs-CZ" sz="2800" dirty="0" smtClean="0"/>
              <a:t> </a:t>
            </a:r>
            <a:endParaRPr lang="cs-CZ" sz="2800" dirty="0"/>
          </a:p>
          <a:p>
            <a:pPr marL="342900" indent="-342900">
              <a:buClr>
                <a:srgbClr val="00B0F0"/>
              </a:buClr>
              <a:buFont typeface="Arial" pitchFamily="34" charset="0"/>
              <a:buChar char="•"/>
            </a:pPr>
            <a:r>
              <a:rPr lang="cs-CZ" sz="2800" dirty="0" smtClean="0"/>
              <a:t>Dostatek potravy je </a:t>
            </a:r>
            <a:r>
              <a:rPr lang="cs-CZ" sz="2800" dirty="0"/>
              <a:t>potřebný k vytvoření energie na udržení stálé tělesné </a:t>
            </a:r>
            <a:r>
              <a:rPr lang="cs-CZ" sz="2800" dirty="0" smtClean="0"/>
              <a:t>teploty </a:t>
            </a:r>
            <a:r>
              <a:rPr lang="cs-CZ" sz="2800" dirty="0"/>
              <a:t>a </a:t>
            </a:r>
            <a:r>
              <a:rPr lang="cs-CZ" sz="2800" dirty="0" smtClean="0"/>
              <a:t>překonání </a:t>
            </a:r>
            <a:r>
              <a:rPr lang="cs-CZ" sz="2800" dirty="0"/>
              <a:t>mrazu. </a:t>
            </a:r>
            <a:r>
              <a:rPr lang="cs-CZ" sz="2800" dirty="0" smtClean="0"/>
              <a:t>       </a:t>
            </a:r>
            <a:endParaRPr lang="cs-CZ" sz="2800" dirty="0"/>
          </a:p>
          <a:p>
            <a:pPr marL="342900" indent="-342900">
              <a:buClr>
                <a:srgbClr val="00B0F0"/>
              </a:buCl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Za nepříznivého mrazivého počasí si ptáci hledají vhodný úkryt. Přebývají </a:t>
            </a:r>
            <a:r>
              <a:rPr lang="cs-CZ" sz="2800" dirty="0"/>
              <a:t>v </a:t>
            </a:r>
            <a:r>
              <a:rPr lang="cs-CZ" sz="2800" dirty="0" smtClean="0"/>
              <a:t>různých dutinách,                    pod </a:t>
            </a:r>
            <a:r>
              <a:rPr lang="cs-CZ" sz="2800" dirty="0"/>
              <a:t>střechami domů, mezi hustými větvemi </a:t>
            </a:r>
            <a:r>
              <a:rPr lang="cs-CZ" sz="2800" dirty="0" smtClean="0"/>
              <a:t>stromů           a keřů.</a:t>
            </a:r>
          </a:p>
          <a:p>
            <a:pPr marL="342900" indent="-342900">
              <a:buClr>
                <a:srgbClr val="00B0F0"/>
              </a:buClr>
              <a:buFont typeface="Arial" pitchFamily="34" charset="0"/>
              <a:buChar char="•"/>
            </a:pPr>
            <a:endParaRPr lang="cs-CZ" sz="2800" dirty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3" name="Picture 2" descr="File:Parus caeruleus (5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034" y="4284095"/>
            <a:ext cx="2316298" cy="24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198922" y="245064"/>
            <a:ext cx="308789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Ptáci v </a:t>
            </a:r>
            <a:r>
              <a:rPr lang="cs-CZ" sz="4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zimě </a:t>
            </a:r>
            <a:endParaRPr lang="cs-CZ" sz="44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732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Soubor:Kos cern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266" y="2834185"/>
            <a:ext cx="2599657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4010565" y="5147621"/>
            <a:ext cx="9957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k  _ s 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66797" y="5191500"/>
            <a:ext cx="20352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 _ k_ r a  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118861" y="413665"/>
            <a:ext cx="48024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Návštěvníci krmítek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56297" y="1613524"/>
            <a:ext cx="2376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Sýkora </a:t>
            </a:r>
            <a:r>
              <a:rPr lang="cs-CZ" sz="2800" dirty="0">
                <a:solidFill>
                  <a:srgbClr val="FF0000"/>
                </a:solidFill>
              </a:rPr>
              <a:t>koňadra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720581" y="1649354"/>
            <a:ext cx="15757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Kos </a:t>
            </a:r>
            <a:r>
              <a:rPr lang="cs-CZ" sz="2800" dirty="0">
                <a:solidFill>
                  <a:srgbClr val="FF0000"/>
                </a:solidFill>
              </a:rPr>
              <a:t>černý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988472" y="1622706"/>
            <a:ext cx="2672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S</a:t>
            </a:r>
            <a:r>
              <a:rPr lang="cs-CZ" sz="2800" dirty="0" smtClean="0">
                <a:solidFill>
                  <a:srgbClr val="FF0000"/>
                </a:solidFill>
              </a:rPr>
              <a:t>ýkora </a:t>
            </a:r>
            <a:r>
              <a:rPr lang="cs-CZ" sz="2800" dirty="0">
                <a:solidFill>
                  <a:srgbClr val="FF0000"/>
                </a:solidFill>
              </a:rPr>
              <a:t>modřinka</a:t>
            </a:r>
          </a:p>
        </p:txBody>
      </p:sp>
      <p:pic>
        <p:nvPicPr>
          <p:cNvPr id="5" name="Picture 2" descr="Soubor:Parus caeruleus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1133" y="2834185"/>
            <a:ext cx="2544000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6298831" y="5147621"/>
            <a:ext cx="21886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_ ý k _ r a  </a:t>
            </a:r>
          </a:p>
        </p:txBody>
      </p:sp>
      <p:pic>
        <p:nvPicPr>
          <p:cNvPr id="2" name="Picture 2" descr="Soubor:Parus major m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8" r="2163"/>
          <a:stretch/>
        </p:blipFill>
        <p:spPr bwMode="auto">
          <a:xfrm>
            <a:off x="466797" y="2805057"/>
            <a:ext cx="2465500" cy="180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tá&amp;ccaron;ata,vrabci,fotolia,mlá&amp;dcaron;ata,p&amp;rcaron;íroda,hnízd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7" t="18284" b="17470"/>
          <a:stretch/>
        </p:blipFill>
        <p:spPr bwMode="auto">
          <a:xfrm>
            <a:off x="385667" y="2843935"/>
            <a:ext cx="2700000" cy="1791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83667" y="5123130"/>
            <a:ext cx="230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v _ a b _ c </a:t>
            </a:r>
          </a:p>
        </p:txBody>
      </p:sp>
      <p:pic>
        <p:nvPicPr>
          <p:cNvPr id="15" name="Picture 2" descr="Soubor:PyrrhulaPyrrhulaAutumn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65" r="22965"/>
          <a:stretch/>
        </p:blipFill>
        <p:spPr bwMode="auto">
          <a:xfrm>
            <a:off x="3386293" y="2843935"/>
            <a:ext cx="262339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4257805" y="5123130"/>
            <a:ext cx="8803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h _ l 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220393" y="483471"/>
            <a:ext cx="48024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Návštěvníci krmítek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645318" y="5117502"/>
            <a:ext cx="17043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z v _ n e _ </a:t>
            </a:r>
          </a:p>
        </p:txBody>
      </p:sp>
      <p:pic>
        <p:nvPicPr>
          <p:cNvPr id="1028" name="Picture 4" descr="Soubor:Carduelis chloris 3 (Marek Szczepanek)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32" r="16012" b="5528"/>
          <a:stretch/>
        </p:blipFill>
        <p:spPr bwMode="auto">
          <a:xfrm>
            <a:off x="6212472" y="2803270"/>
            <a:ext cx="2570009" cy="1800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592432" y="1631307"/>
            <a:ext cx="245869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Vrabec domácí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743558" y="1664391"/>
            <a:ext cx="18691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Hýl </a:t>
            </a:r>
            <a:r>
              <a:rPr lang="cs-CZ" sz="2800" dirty="0">
                <a:solidFill>
                  <a:srgbClr val="FF0000"/>
                </a:solidFill>
              </a:rPr>
              <a:t>obecný 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6346521" y="1705911"/>
            <a:ext cx="23019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Zvonek </a:t>
            </a:r>
            <a:r>
              <a:rPr lang="cs-CZ" sz="2800" dirty="0">
                <a:solidFill>
                  <a:srgbClr val="FF0000"/>
                </a:solidFill>
              </a:rPr>
              <a:t>zelený </a:t>
            </a:r>
          </a:p>
        </p:txBody>
      </p:sp>
    </p:spTree>
    <p:extLst>
      <p:ext uri="{BB962C8B-B14F-4D97-AF65-F5344CB8AC3E}">
        <p14:creationId xmlns:p14="http://schemas.microsoft.com/office/powerpoint/2010/main" val="434955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3757" y="391135"/>
            <a:ext cx="70464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může člověk pomoci </a:t>
            </a:r>
            <a:r>
              <a:rPr lang="cs-CZ" sz="32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ptákům v zimě?</a:t>
            </a:r>
            <a:endParaRPr lang="cs-CZ" sz="3200" b="1" dirty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0893" y="1178750"/>
            <a:ext cx="8617103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00B0F0"/>
              </a:buClr>
              <a:buFont typeface="Arial" pitchFamily="34" charset="0"/>
              <a:buChar char="•"/>
            </a:pPr>
            <a:r>
              <a:rPr lang="cs-CZ" sz="2800" dirty="0" smtClean="0"/>
              <a:t>Zhotovit zastřešené krmítko, umístit ho na přehledném  a bezpečném místě tak, aby se ptáci na krmítku nestali snadnou kořistí koček a ostatních predátorů.  </a:t>
            </a:r>
          </a:p>
          <a:p>
            <a:pPr marL="457200" indent="-457200">
              <a:buClr>
                <a:srgbClr val="00B0F0"/>
              </a:buClr>
              <a:buFont typeface="Arial" pitchFamily="34" charset="0"/>
              <a:buChar char="•"/>
            </a:pPr>
            <a:r>
              <a:rPr lang="cs-CZ" sz="2800" dirty="0" smtClean="0"/>
              <a:t>Zavěsit na strom nebo na jiné příhodné místo hnízdní    budky k přezimování ptáků. </a:t>
            </a:r>
            <a:endParaRPr lang="cs-CZ" sz="2800" dirty="0"/>
          </a:p>
          <a:p>
            <a:pPr marL="457200" indent="-457200">
              <a:buClr>
                <a:srgbClr val="00B0F0"/>
              </a:buClr>
              <a:buFont typeface="Arial" pitchFamily="34" charset="0"/>
              <a:buChar char="•"/>
            </a:pPr>
            <a:r>
              <a:rPr lang="cs-CZ" sz="2800" dirty="0" smtClean="0"/>
              <a:t>Přikrmovat ptáky. </a:t>
            </a:r>
          </a:p>
          <a:p>
            <a:pPr marL="457200" indent="-457200">
              <a:buClr>
                <a:srgbClr val="00B0F0"/>
              </a:buClr>
              <a:buFont typeface="Arial" pitchFamily="34" charset="0"/>
              <a:buChar char="•"/>
            </a:pPr>
            <a:endParaRPr lang="cs-CZ" sz="2600" dirty="0" smtClean="0"/>
          </a:p>
          <a:p>
            <a:endParaRPr lang="cs-CZ" sz="2800" dirty="0" smtClean="0"/>
          </a:p>
          <a:p>
            <a:endParaRPr lang="cs-CZ" sz="2600" dirty="0" smtClean="0"/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57117" y="275392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9" name="Picture 5" descr="C:\Users\q98ew7\Obrázky\MB90028976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93" t="20076" b="16991"/>
          <a:stretch/>
        </p:blipFill>
        <p:spPr bwMode="auto">
          <a:xfrm>
            <a:off x="3454400" y="4311880"/>
            <a:ext cx="2127278" cy="1403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q98ew7\Obrázky\ib\20130510061443\P5090222u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60" t="23231" r="38190" b="47048"/>
          <a:stretch/>
        </p:blipFill>
        <p:spPr bwMode="auto">
          <a:xfrm>
            <a:off x="6192180" y="4311880"/>
            <a:ext cx="1941271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q98ew7\Obrázky\Obrázek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136" y="4175285"/>
            <a:ext cx="206057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4512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530" y="686594"/>
            <a:ext cx="8460941" cy="5832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Ptáci se živí semeny rostlin, bobulemi a také plody,     které zůstaly přes zimu na stromech a keřích</a:t>
            </a:r>
            <a:r>
              <a:rPr lang="cs-CZ" sz="2800" dirty="0"/>
              <a:t>. Vodu </a:t>
            </a:r>
            <a:r>
              <a:rPr lang="cs-CZ" sz="2800" dirty="0" smtClean="0"/>
              <a:t>ptáci  </a:t>
            </a:r>
            <a:r>
              <a:rPr lang="cs-CZ" sz="2800" dirty="0"/>
              <a:t>získávají ze sněhu. </a:t>
            </a:r>
            <a:endParaRPr lang="cs-CZ" sz="2800" dirty="0" smtClean="0"/>
          </a:p>
          <a:p>
            <a:r>
              <a:rPr lang="cs-CZ" sz="2800" dirty="0" smtClean="0"/>
              <a:t>Lidé mohou do krmítek sypat ptákům krmivo. </a:t>
            </a:r>
          </a:p>
          <a:p>
            <a:pPr marL="457200" indent="-457200">
              <a:buClr>
                <a:srgbClr val="0070C0"/>
              </a:buClr>
              <a:buFont typeface="Arial" pitchFamily="34" charset="0"/>
              <a:buChar char="•"/>
            </a:pPr>
            <a:r>
              <a:rPr lang="cs-CZ" sz="2800" dirty="0" smtClean="0"/>
              <a:t>Vhodné krmivo:</a:t>
            </a:r>
          </a:p>
          <a:p>
            <a:pPr>
              <a:buClr>
                <a:srgbClr val="0070C0"/>
              </a:buClr>
            </a:pPr>
            <a:r>
              <a:rPr lang="cs-CZ" sz="2800" dirty="0" smtClean="0"/>
              <a:t>      olejnatá semena, která jsou důležitým zdrojem     </a:t>
            </a:r>
          </a:p>
          <a:p>
            <a:pPr>
              <a:buClr>
                <a:srgbClr val="0070C0"/>
              </a:buClr>
            </a:pPr>
            <a:r>
              <a:rPr lang="cs-CZ" sz="2800" dirty="0"/>
              <a:t> </a:t>
            </a:r>
            <a:r>
              <a:rPr lang="cs-CZ" sz="2800" dirty="0" smtClean="0"/>
              <a:t>     energie, např. slunečnice, lněná semínka, bobule </a:t>
            </a:r>
          </a:p>
          <a:p>
            <a:pPr>
              <a:buClr>
                <a:srgbClr val="0070C0"/>
              </a:buClr>
            </a:pPr>
            <a:r>
              <a:rPr lang="cs-CZ" sz="2800" dirty="0"/>
              <a:t> </a:t>
            </a:r>
            <a:r>
              <a:rPr lang="cs-CZ" sz="2800" dirty="0" smtClean="0"/>
              <a:t>     rostlin, ovocné plody, jádra vlašských a lískových </a:t>
            </a:r>
          </a:p>
          <a:p>
            <a:pPr>
              <a:buClr>
                <a:srgbClr val="0070C0"/>
              </a:buClr>
            </a:pPr>
            <a:r>
              <a:rPr lang="cs-CZ" sz="2800" dirty="0"/>
              <a:t> </a:t>
            </a:r>
            <a:r>
              <a:rPr lang="cs-CZ" sz="2800" dirty="0" smtClean="0"/>
              <a:t>     ořechů, hovězí lůj</a:t>
            </a:r>
          </a:p>
          <a:p>
            <a:pPr marL="457200" indent="-457200">
              <a:buClr>
                <a:srgbClr val="0070C0"/>
              </a:buClr>
              <a:buFont typeface="Arial" pitchFamily="34" charset="0"/>
              <a:buChar char="•"/>
            </a:pPr>
            <a:r>
              <a:rPr lang="cs-CZ" sz="2800" dirty="0" smtClean="0"/>
              <a:t>Nevhodné krmivo: </a:t>
            </a:r>
          </a:p>
          <a:p>
            <a:pPr>
              <a:buClr>
                <a:srgbClr val="0070C0"/>
              </a:buClr>
            </a:pPr>
            <a:r>
              <a:rPr lang="cs-CZ" sz="2800" dirty="0"/>
              <a:t> </a:t>
            </a:r>
            <a:r>
              <a:rPr lang="cs-CZ" sz="2800" dirty="0" smtClean="0"/>
              <a:t>     slané a sladké potraviny, kynuté                                                     </a:t>
            </a:r>
          </a:p>
          <a:p>
            <a:pPr>
              <a:buClr>
                <a:srgbClr val="0070C0"/>
              </a:buClr>
            </a:pPr>
            <a:r>
              <a:rPr lang="cs-CZ" sz="2800" dirty="0"/>
              <a:t> </a:t>
            </a:r>
            <a:r>
              <a:rPr lang="cs-CZ" sz="2800" dirty="0" smtClean="0"/>
              <a:t>     pečivo, uzeniny - způsobují ptákům                                         </a:t>
            </a:r>
          </a:p>
          <a:p>
            <a:pPr>
              <a:buClr>
                <a:srgbClr val="0070C0"/>
              </a:buClr>
            </a:pPr>
            <a:r>
              <a:rPr lang="cs-CZ" sz="2800" dirty="0" smtClean="0"/>
              <a:t>      zdravotní</a:t>
            </a:r>
            <a:r>
              <a:rPr lang="cs-CZ" sz="2800" dirty="0"/>
              <a:t> </a:t>
            </a:r>
            <a:r>
              <a:rPr lang="cs-CZ" sz="2800" dirty="0" smtClean="0"/>
              <a:t>obtíže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</p:txBody>
      </p:sp>
      <p:pic>
        <p:nvPicPr>
          <p:cNvPr id="3" name="Picture 2" descr="File:Mod&amp;rcaron;inka 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471" y="4239090"/>
            <a:ext cx="2412000" cy="1886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86000" y="143635"/>
            <a:ext cx="4572000" cy="5760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32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Čím se živí ptáci v zimě?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545" y="175195"/>
            <a:ext cx="6557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Odpověz na </a:t>
            </a:r>
            <a:r>
              <a:rPr lang="cs-CZ" sz="32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otázky </a:t>
            </a: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 přečteného textu.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1871" y="765659"/>
            <a:ext cx="8541696" cy="5868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800" dirty="0" smtClean="0"/>
              <a:t>1. Čím se živí ptáci v zimě?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 Semeny, bobulemi, plody.</a:t>
            </a:r>
          </a:p>
          <a:p>
            <a:r>
              <a:rPr lang="cs-CZ" sz="2800" dirty="0" smtClean="0"/>
              <a:t>2. Co je důležité pro přežití ptáků v zimě?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 Dostatek potravy, načechrané peří</a:t>
            </a:r>
            <a:r>
              <a:rPr lang="cs-CZ" sz="2800" dirty="0">
                <a:solidFill>
                  <a:srgbClr val="FF0000"/>
                </a:solidFill>
              </a:rPr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úkryt.</a:t>
            </a:r>
          </a:p>
          <a:p>
            <a:r>
              <a:rPr lang="cs-CZ" sz="2800" dirty="0" smtClean="0"/>
              <a:t>3. Jak </a:t>
            </a:r>
            <a:r>
              <a:rPr lang="cs-CZ" sz="2800" dirty="0"/>
              <a:t>může člověk pomoci ptákům v zimě</a:t>
            </a:r>
            <a:r>
              <a:rPr lang="cs-CZ" sz="2800" dirty="0" smtClean="0"/>
              <a:t>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Umístit krmítko, budku, přikrmovat ptáky.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/>
              <a:t>4. Co můžeme sypat do krmítka?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 Olejnatá semena, bobule, ovocné plody, ořechy.</a:t>
            </a:r>
          </a:p>
          <a:p>
            <a:r>
              <a:rPr lang="cs-CZ" sz="2800" dirty="0" smtClean="0"/>
              <a:t>5. Jaké </a:t>
            </a:r>
            <a:r>
              <a:rPr lang="cs-CZ" sz="2800" dirty="0"/>
              <a:t>krmivo nemůžeme dávat ptákům do </a:t>
            </a:r>
            <a:r>
              <a:rPr lang="cs-CZ" sz="2800" dirty="0" smtClean="0"/>
              <a:t>krmítka?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Slané a sladké pečivo, uzeniny.</a:t>
            </a:r>
          </a:p>
          <a:p>
            <a:r>
              <a:rPr lang="cs-CZ" sz="2800" dirty="0" smtClean="0"/>
              <a:t>6. Kteří </a:t>
            </a:r>
            <a:r>
              <a:rPr lang="cs-CZ" sz="2800" dirty="0"/>
              <a:t>ptáci </a:t>
            </a:r>
            <a:r>
              <a:rPr lang="cs-CZ" sz="2800" dirty="0" smtClean="0"/>
              <a:t>navštěvují krmítko?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 Sýkora koňadra, </a:t>
            </a:r>
            <a:r>
              <a:rPr lang="cs-CZ" sz="2800" dirty="0">
                <a:solidFill>
                  <a:srgbClr val="FF0000"/>
                </a:solidFill>
              </a:rPr>
              <a:t>Sýkora </a:t>
            </a:r>
            <a:r>
              <a:rPr lang="cs-CZ" sz="2800" dirty="0" smtClean="0">
                <a:solidFill>
                  <a:srgbClr val="FF0000"/>
                </a:solidFill>
              </a:rPr>
              <a:t>modřinka, Kos černý,                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Vrabec domácí, </a:t>
            </a:r>
            <a:r>
              <a:rPr lang="cs-CZ" sz="2800" dirty="0">
                <a:solidFill>
                  <a:srgbClr val="FF0000"/>
                </a:solidFill>
              </a:rPr>
              <a:t>Hýl </a:t>
            </a:r>
            <a:r>
              <a:rPr lang="cs-CZ" sz="2800" dirty="0" smtClean="0">
                <a:solidFill>
                  <a:srgbClr val="FF0000"/>
                </a:solidFill>
              </a:rPr>
              <a:t>obecný, </a:t>
            </a:r>
            <a:r>
              <a:rPr lang="cs-CZ" sz="2800" dirty="0">
                <a:solidFill>
                  <a:srgbClr val="FF0000"/>
                </a:solidFill>
              </a:rPr>
              <a:t>Zvonek </a:t>
            </a:r>
            <a:r>
              <a:rPr lang="cs-CZ" sz="2800" dirty="0" smtClean="0">
                <a:solidFill>
                  <a:srgbClr val="FF0000"/>
                </a:solidFill>
              </a:rPr>
              <a:t>zelený. 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  </a:t>
            </a:r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</a:t>
            </a:r>
            <a:endParaRPr lang="cs-CZ" sz="2800" dirty="0"/>
          </a:p>
          <a:p>
            <a:pPr marL="514350" indent="-514350">
              <a:buFontTx/>
              <a:buAutoNum type="arabicPeriod"/>
            </a:pPr>
            <a:endParaRPr lang="cs-CZ" sz="2800" dirty="0"/>
          </a:p>
          <a:p>
            <a:pPr marL="514350" indent="-514350">
              <a:buAutoNum type="arabicPeriod"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1540" y="683695"/>
            <a:ext cx="8235915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Zdroje: </a:t>
            </a:r>
          </a:p>
          <a:p>
            <a:r>
              <a:rPr lang="cs-CZ" sz="1400" dirty="0" smtClean="0">
                <a:sym typeface="Symbol"/>
              </a:rPr>
              <a:t>Obrázky </a:t>
            </a:r>
            <a:r>
              <a:rPr lang="cs-CZ" sz="1400" dirty="0">
                <a:sym typeface="Symbol"/>
              </a:rPr>
              <a:t>dostupné na WWW: &lt;</a:t>
            </a:r>
            <a:r>
              <a:rPr lang="cs-CZ" sz="1400" dirty="0">
                <a:sym typeface="Symbol"/>
                <a:hlinkClick r:id="rId3"/>
              </a:rPr>
              <a:t>http://office.microsoft.com</a:t>
            </a:r>
            <a:r>
              <a:rPr lang="cs-CZ" sz="1400" dirty="0" smtClean="0">
                <a:sym typeface="Symbol"/>
              </a:rPr>
              <a:t>&gt;. </a:t>
            </a:r>
          </a:p>
          <a:p>
            <a:endParaRPr lang="cs-CZ" sz="1400" dirty="0">
              <a:sym typeface="Symbol"/>
            </a:endParaRPr>
          </a:p>
          <a:p>
            <a:r>
              <a:rPr lang="cs-CZ" sz="1200" dirty="0" err="1" smtClean="0"/>
              <a:t>Thermos</a:t>
            </a:r>
            <a:r>
              <a:rPr lang="cs-CZ" sz="1200" dirty="0"/>
              <a:t>. Wikipedia.cz: </a:t>
            </a:r>
            <a:r>
              <a:rPr lang="cs-CZ" sz="1200" dirty="0" smtClean="0"/>
              <a:t>PyrrhulaPyrrhulaAutumn.jpg </a:t>
            </a:r>
            <a:r>
              <a:rPr lang="cs-CZ" sz="1200" dirty="0"/>
              <a:t>online]. [cit. 2013-03-02].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 smtClean="0">
                <a:latin typeface="Arial"/>
                <a:cs typeface="Arial"/>
              </a:rPr>
              <a:t>&lt;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cs.wikipedia.org/wiki/</a:t>
            </a:r>
            <a:r>
              <a:rPr lang="cs-CZ" sz="1200" dirty="0" err="1" smtClean="0">
                <a:hlinkClick r:id="rId4"/>
              </a:rPr>
              <a:t>Soubor:PyrrhulaPyrrhulaAutumn.jpg</a:t>
            </a:r>
            <a:r>
              <a:rPr lang="cs-CZ" sz="1200" dirty="0" smtClean="0">
                <a:latin typeface="Arial"/>
                <a:cs typeface="Arial"/>
              </a:rPr>
              <a:t>&gt;</a:t>
            </a:r>
            <a:r>
              <a:rPr lang="cs-CZ" sz="1200" dirty="0" smtClean="0"/>
              <a:t>                     </a:t>
            </a:r>
            <a:endParaRPr lang="cs-CZ" sz="1200" dirty="0"/>
          </a:p>
          <a:p>
            <a:r>
              <a:rPr lang="cs-CZ" sz="1200" dirty="0" err="1" smtClean="0"/>
              <a:t>Szczepanek</a:t>
            </a:r>
            <a:r>
              <a:rPr lang="cs-CZ" sz="1200" dirty="0" smtClean="0"/>
              <a:t>, Marek</a:t>
            </a:r>
            <a:r>
              <a:rPr lang="cs-CZ" sz="1200" dirty="0"/>
              <a:t>. Wikipedia.cz: </a:t>
            </a:r>
            <a:r>
              <a:rPr lang="cs-CZ" sz="1200" dirty="0" err="1"/>
              <a:t>Carduelis</a:t>
            </a:r>
            <a:r>
              <a:rPr lang="cs-CZ" sz="1200" dirty="0"/>
              <a:t> </a:t>
            </a:r>
            <a:r>
              <a:rPr lang="cs-CZ" sz="1200" dirty="0" err="1"/>
              <a:t>chloris</a:t>
            </a:r>
            <a:r>
              <a:rPr lang="cs-CZ" sz="1200" dirty="0"/>
              <a:t> 3 (Marek Szczepanek).jpg [online]. [cit. 2013-03-02].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>
                <a:latin typeface="Arial"/>
                <a:cs typeface="Arial"/>
              </a:rPr>
              <a:t>&lt;</a:t>
            </a:r>
            <a:r>
              <a:rPr lang="cs-CZ" sz="1200" dirty="0"/>
              <a:t> </a:t>
            </a:r>
            <a:r>
              <a:rPr lang="cs-CZ" sz="1200" dirty="0">
                <a:hlinkClick r:id="rId5"/>
              </a:rPr>
              <a:t>http://cs.wikipedia.org/wiki/Soubor:Carduelis_chloris_3_%</a:t>
            </a:r>
            <a:r>
              <a:rPr lang="cs-CZ" sz="1200" dirty="0" smtClean="0">
                <a:hlinkClick r:id="rId5"/>
              </a:rPr>
              <a:t>28Marek_Szczepanek%29.jpg</a:t>
            </a:r>
            <a:r>
              <a:rPr lang="cs-CZ" sz="1200" dirty="0" smtClean="0">
                <a:latin typeface="Arial"/>
                <a:cs typeface="Arial"/>
              </a:rPr>
              <a:t>&gt;</a:t>
            </a:r>
          </a:p>
          <a:p>
            <a:r>
              <a:rPr lang="cs-CZ" sz="1200" smtClean="0"/>
              <a:t> </a:t>
            </a:r>
            <a:r>
              <a:rPr lang="cs-CZ" sz="1200" dirty="0" err="1"/>
              <a:t>Staszczuk</a:t>
            </a:r>
            <a:r>
              <a:rPr lang="cs-CZ" sz="1200" dirty="0"/>
              <a:t>, </a:t>
            </a:r>
            <a:r>
              <a:rPr lang="cs-CZ" sz="1200" dirty="0" err="1"/>
              <a:t>Sławek</a:t>
            </a:r>
            <a:r>
              <a:rPr lang="cs-CZ" sz="1200" dirty="0"/>
              <a:t>. Wikipedia.cz: </a:t>
            </a:r>
            <a:r>
              <a:rPr lang="cs-CZ" sz="1200" dirty="0" err="1"/>
              <a:t>Parus</a:t>
            </a:r>
            <a:r>
              <a:rPr lang="cs-CZ" sz="1200" dirty="0"/>
              <a:t> caeruleus1.jpg [online]. [cit. 2013-03-02].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</a:t>
            </a:r>
            <a:r>
              <a:rPr lang="cs-CZ" sz="1200" dirty="0" smtClean="0"/>
              <a:t>: </a:t>
            </a:r>
            <a:r>
              <a:rPr lang="cs-CZ" sz="1200" dirty="0" smtClean="0">
                <a:latin typeface="Arial"/>
                <a:cs typeface="Arial"/>
              </a:rPr>
              <a:t>&lt;</a:t>
            </a:r>
            <a:r>
              <a:rPr lang="cs-CZ" sz="1200" dirty="0" smtClean="0"/>
              <a:t> </a:t>
            </a:r>
            <a:r>
              <a:rPr lang="cs-CZ" sz="1200" dirty="0">
                <a:hlinkClick r:id="rId6"/>
              </a:rPr>
              <a:t>http://cs.wikipedia.org/wiki/Soubor:Parus_caeruleus1.jpg</a:t>
            </a:r>
            <a:r>
              <a:rPr lang="cs-CZ" sz="1200" dirty="0">
                <a:latin typeface="Arial"/>
                <a:cs typeface="Arial"/>
              </a:rPr>
              <a:t>&gt;  </a:t>
            </a:r>
            <a:endParaRPr lang="cs-CZ" sz="1200" dirty="0" smtClean="0">
              <a:latin typeface="Arial"/>
              <a:cs typeface="Arial"/>
            </a:endParaRPr>
          </a:p>
          <a:p>
            <a:r>
              <a:rPr lang="cs-CZ" sz="1200" dirty="0" err="1"/>
              <a:t>Staszczuk</a:t>
            </a:r>
            <a:r>
              <a:rPr lang="cs-CZ" sz="1200" dirty="0"/>
              <a:t>, </a:t>
            </a:r>
            <a:r>
              <a:rPr lang="cs-CZ" sz="1200" dirty="0" err="1"/>
              <a:t>Sławek</a:t>
            </a:r>
            <a:r>
              <a:rPr lang="cs-CZ" sz="1200" dirty="0"/>
              <a:t>. </a:t>
            </a:r>
            <a:r>
              <a:rPr lang="cs-CZ" sz="1200" dirty="0" smtClean="0"/>
              <a:t>Wikipedia.cz:</a:t>
            </a:r>
            <a:r>
              <a:rPr lang="cs-CZ" sz="1200" b="1" dirty="0"/>
              <a:t> </a:t>
            </a:r>
            <a:r>
              <a:rPr lang="cs-CZ" sz="1200" dirty="0" err="1" smtClean="0"/>
              <a:t>Parus</a:t>
            </a:r>
            <a:r>
              <a:rPr lang="cs-CZ" sz="1200" dirty="0" smtClean="0"/>
              <a:t> </a:t>
            </a:r>
            <a:r>
              <a:rPr lang="cs-CZ" sz="1200" dirty="0"/>
              <a:t>major </a:t>
            </a:r>
            <a:r>
              <a:rPr lang="cs-CZ" sz="1200" dirty="0" smtClean="0"/>
              <a:t>m.jpg </a:t>
            </a:r>
            <a:r>
              <a:rPr lang="cs-CZ" sz="1200" dirty="0"/>
              <a:t>[online]. [cit. 2013-03-02].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</a:t>
            </a:r>
            <a:r>
              <a:rPr lang="cs-CZ" sz="1200" dirty="0" smtClean="0"/>
              <a:t>: &lt;</a:t>
            </a:r>
            <a:r>
              <a:rPr lang="cs-CZ" sz="1200" dirty="0" smtClean="0">
                <a:hlinkClick r:id="rId7"/>
              </a:rPr>
              <a:t>http://cs.wikipedia.org/wiki/</a:t>
            </a:r>
            <a:r>
              <a:rPr lang="cs-CZ" sz="1200" dirty="0" err="1" smtClean="0">
                <a:hlinkClick r:id="rId7"/>
              </a:rPr>
              <a:t>Soubor:Parus_major_m.jpg</a:t>
            </a:r>
            <a:r>
              <a:rPr lang="cs-CZ" sz="1200" dirty="0" smtClean="0"/>
              <a:t>&gt; </a:t>
            </a:r>
            <a:endParaRPr lang="cs-CZ" sz="1200" b="1" dirty="0"/>
          </a:p>
          <a:p>
            <a:r>
              <a:rPr lang="cs-CZ" sz="1200" dirty="0" err="1" smtClean="0">
                <a:sym typeface="Symbol"/>
              </a:rPr>
              <a:t>SoNy</a:t>
            </a:r>
            <a:r>
              <a:rPr lang="cs-CZ" sz="1200" dirty="0" smtClean="0">
                <a:sym typeface="Symbol"/>
              </a:rPr>
              <a:t> </a:t>
            </a:r>
            <a:r>
              <a:rPr lang="cs-CZ" sz="1200" dirty="0" err="1">
                <a:sym typeface="Symbol"/>
              </a:rPr>
              <a:t>cZ</a:t>
            </a:r>
            <a:r>
              <a:rPr lang="cs-CZ" sz="1200" u="sng" dirty="0">
                <a:sym typeface="Symbol"/>
              </a:rPr>
              <a:t>.</a:t>
            </a:r>
            <a:r>
              <a:rPr lang="cs-CZ" sz="1200" dirty="0"/>
              <a:t> Wikipedia.cz: Kos cerny.jpg [online]. [cit. 2013-03-02</a:t>
            </a:r>
            <a:r>
              <a:rPr lang="cs-CZ" sz="1200" dirty="0" smtClean="0"/>
              <a:t>]. </a:t>
            </a:r>
            <a:r>
              <a:rPr lang="cs-CZ" sz="1200" dirty="0"/>
              <a:t>Dostupný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WWW: </a:t>
            </a:r>
          </a:p>
          <a:p>
            <a:r>
              <a:rPr lang="cs-CZ" sz="1200" dirty="0"/>
              <a:t> </a:t>
            </a:r>
            <a:r>
              <a:rPr lang="cs-CZ" sz="1200" dirty="0">
                <a:sym typeface="Symbol"/>
              </a:rPr>
              <a:t></a:t>
            </a:r>
            <a:r>
              <a:rPr lang="cs-CZ" sz="1200" dirty="0">
                <a:sym typeface="Symbol"/>
                <a:hlinkClick r:id="rId8"/>
              </a:rPr>
              <a:t>http://cs.wikipedia.org/wiki/</a:t>
            </a:r>
            <a:r>
              <a:rPr lang="cs-CZ" sz="1200" dirty="0" err="1">
                <a:sym typeface="Symbol"/>
                <a:hlinkClick r:id="rId8"/>
              </a:rPr>
              <a:t>Soubor:Kos_cerny.jpg</a:t>
            </a:r>
            <a:r>
              <a:rPr lang="cs-CZ" sz="1200" dirty="0">
                <a:sym typeface="Symbol"/>
                <a:hlinkClick r:id="rId8"/>
              </a:rPr>
              <a:t>  </a:t>
            </a:r>
            <a:r>
              <a:rPr lang="cs-CZ" sz="1200" dirty="0" smtClean="0">
                <a:sym typeface="Symbol"/>
              </a:rPr>
              <a:t></a:t>
            </a:r>
            <a:endParaRPr lang="cs-CZ" sz="1200" dirty="0"/>
          </a:p>
          <a:p>
            <a:r>
              <a:rPr lang="cs-CZ" sz="1200" dirty="0" err="1" smtClean="0"/>
              <a:t>Trachemys</a:t>
            </a:r>
            <a:r>
              <a:rPr lang="cs-CZ" sz="1200" dirty="0" smtClean="0"/>
              <a:t>. </a:t>
            </a:r>
            <a:r>
              <a:rPr lang="cs-CZ" sz="1200" dirty="0"/>
              <a:t>Commons.wikimedia.org</a:t>
            </a:r>
            <a:r>
              <a:rPr lang="pl-PL" sz="1200" dirty="0"/>
              <a:t>:</a:t>
            </a:r>
            <a:r>
              <a:rPr lang="cs-CZ" sz="1200" dirty="0" smtClean="0"/>
              <a:t> </a:t>
            </a:r>
            <a:r>
              <a:rPr lang="cs-CZ" sz="1200" dirty="0" err="1" smtClean="0"/>
              <a:t>Parus</a:t>
            </a:r>
            <a:r>
              <a:rPr lang="cs-CZ" sz="1200" dirty="0" smtClean="0"/>
              <a:t> </a:t>
            </a:r>
            <a:r>
              <a:rPr lang="cs-CZ" sz="1200" dirty="0" err="1"/>
              <a:t>caeruleus</a:t>
            </a:r>
            <a:r>
              <a:rPr lang="cs-CZ" sz="1200" dirty="0"/>
              <a:t> (5).</a:t>
            </a:r>
            <a:r>
              <a:rPr lang="cs-CZ" sz="1200" dirty="0" smtClean="0"/>
              <a:t>jpg </a:t>
            </a:r>
            <a:r>
              <a:rPr lang="cs-CZ" sz="1200" dirty="0"/>
              <a:t>[online]. [cit. 2013-03-02].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  <a:r>
              <a:rPr lang="cs-CZ" sz="1200" dirty="0" smtClean="0"/>
              <a:t> &lt;</a:t>
            </a:r>
            <a:r>
              <a:rPr lang="cs-CZ" sz="1200" dirty="0" smtClean="0">
                <a:hlinkClick r:id="rId9"/>
              </a:rPr>
              <a:t>http</a:t>
            </a:r>
            <a:r>
              <a:rPr lang="cs-CZ" sz="1200" dirty="0">
                <a:hlinkClick r:id="rId9"/>
              </a:rPr>
              <a:t>://commons.wikimedia.org/wiki/File:Parus_caeruleus_%</a:t>
            </a:r>
            <a:r>
              <a:rPr lang="cs-CZ" sz="1200" dirty="0" smtClean="0">
                <a:hlinkClick r:id="rId9"/>
              </a:rPr>
              <a:t>285%29.jpg</a:t>
            </a:r>
            <a:r>
              <a:rPr lang="cs-CZ" sz="1200" dirty="0" smtClean="0">
                <a:latin typeface="Arial"/>
                <a:cs typeface="Arial"/>
              </a:rPr>
              <a:t> </a:t>
            </a:r>
            <a:r>
              <a:rPr lang="cs-CZ" sz="1200" dirty="0">
                <a:latin typeface="Arial"/>
                <a:cs typeface="Arial"/>
              </a:rPr>
              <a:t>&gt;</a:t>
            </a:r>
            <a:endParaRPr lang="cs-CZ" sz="1200" dirty="0"/>
          </a:p>
          <a:p>
            <a:r>
              <a:rPr lang="cs-CZ" sz="1200" dirty="0" err="1" smtClean="0"/>
              <a:t>Karelj</a:t>
            </a:r>
            <a:r>
              <a:rPr lang="cs-CZ" sz="1200" dirty="0"/>
              <a:t>. Commons.wikimedia.org</a:t>
            </a:r>
            <a:r>
              <a:rPr lang="pl-PL" sz="1200" dirty="0" smtClean="0"/>
              <a:t>: </a:t>
            </a:r>
            <a:r>
              <a:rPr lang="cs-CZ" sz="1200" dirty="0"/>
              <a:t>Modřinka </a:t>
            </a:r>
            <a:r>
              <a:rPr lang="cs-CZ" sz="1200" dirty="0" smtClean="0"/>
              <a:t>3.jpg </a:t>
            </a:r>
            <a:r>
              <a:rPr lang="cs-CZ" sz="1200" dirty="0"/>
              <a:t>[online]. [cit. 2013-03-02]. Dostupný pod licencí Public </a:t>
            </a:r>
            <a:r>
              <a:rPr lang="cs-CZ" sz="1200" dirty="0" err="1"/>
              <a:t>domain</a:t>
            </a:r>
            <a:r>
              <a:rPr lang="cs-CZ" sz="1200" dirty="0"/>
              <a:t> </a:t>
            </a:r>
            <a:r>
              <a:rPr lang="cs-CZ" sz="1200" dirty="0" smtClean="0"/>
              <a:t>na </a:t>
            </a:r>
            <a:r>
              <a:rPr lang="cs-CZ" sz="1200" dirty="0"/>
              <a:t>WWW: </a:t>
            </a:r>
            <a:r>
              <a:rPr lang="cs-CZ" sz="1200" dirty="0" smtClean="0">
                <a:latin typeface="Arial"/>
                <a:cs typeface="Arial"/>
              </a:rPr>
              <a:t>&lt;</a:t>
            </a:r>
            <a:r>
              <a:rPr lang="cs-CZ" sz="1200" dirty="0" smtClean="0">
                <a:hlinkClick r:id="rId10"/>
              </a:rPr>
              <a:t>http</a:t>
            </a:r>
            <a:r>
              <a:rPr lang="cs-CZ" sz="1200" dirty="0">
                <a:hlinkClick r:id="rId10"/>
              </a:rPr>
              <a:t>://</a:t>
            </a:r>
            <a:r>
              <a:rPr lang="cs-CZ" sz="1200" dirty="0" smtClean="0">
                <a:hlinkClick r:id="rId10"/>
              </a:rPr>
              <a:t>commons.wikimedia.org/wiki/File:Mod%C5%99inka_3.jpg</a:t>
            </a:r>
            <a:r>
              <a:rPr lang="cs-CZ" sz="1200" dirty="0" smtClean="0">
                <a:latin typeface="Arial"/>
                <a:cs typeface="Arial"/>
              </a:rPr>
              <a:t>&gt;</a:t>
            </a:r>
            <a:r>
              <a:rPr lang="cs-CZ" sz="1200" dirty="0" smtClean="0"/>
              <a:t> </a:t>
            </a:r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36426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wrap="square">
        <a:spAutoFit/>
      </a:bodyPr>
      <a:lstStyle>
        <a:defPPr>
          <a:defRPr sz="2400" dirty="0" smtClean="0"/>
        </a:defPPr>
      </a:lstStyle>
    </a:sp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1220</TotalTime>
  <Words>673</Words>
  <Application>Microsoft Office PowerPoint</Application>
  <PresentationFormat>Předvádění na obrazovce (4:3)</PresentationFormat>
  <Paragraphs>89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172</cp:revision>
  <dcterms:created xsi:type="dcterms:W3CDTF">2013-02-03T13:26:16Z</dcterms:created>
  <dcterms:modified xsi:type="dcterms:W3CDTF">2013-07-02T13:57:05Z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