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6" r:id="rId2"/>
    <p:sldId id="277" r:id="rId3"/>
    <p:sldId id="268" r:id="rId4"/>
    <p:sldId id="272" r:id="rId5"/>
    <p:sldId id="267" r:id="rId6"/>
    <p:sldId id="274" r:id="rId7"/>
    <p:sldId id="275" r:id="rId8"/>
    <p:sldId id="27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456" autoAdjust="0"/>
    <p:restoredTop sz="94660"/>
  </p:normalViewPr>
  <p:slideViewPr>
    <p:cSldViewPr>
      <p:cViewPr>
        <p:scale>
          <a:sx n="70" d="100"/>
          <a:sy n="70" d="100"/>
        </p:scale>
        <p:origin x="-758" y="80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B735E0-28A1-4849-8244-26026745F3D2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95EE9C-AFCF-4D5C-AAB7-A0B428AF26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3137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Přečtěte si pozorně text.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95EE9C-AFCF-4D5C-AAB7-A0B428AF265C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7085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Doplň slova do vět.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95EE9C-AFCF-4D5C-AAB7-A0B428AF265C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7085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Podtrhni správnou možnost a přečti.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95EE9C-AFCF-4D5C-AAB7-A0B428AF265C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85061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Zakroužkuj správnou možnost a písmeno zapiš do mřížky.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95EE9C-AFCF-4D5C-AAB7-A0B428AF265C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3327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Zakroužkuj správnou možnost a písmeno zapiš do mřížky.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95EE9C-AFCF-4D5C-AAB7-A0B428AF265C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3327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BB93E-3094-45F8-89FF-8D01950FEFBB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9172E-3B09-45A0-87D1-131B5D02E4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99629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BB93E-3094-45F8-89FF-8D01950FEFBB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9172E-3B09-45A0-87D1-131B5D02E4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74416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BB93E-3094-45F8-89FF-8D01950FEFBB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9172E-3B09-45A0-87D1-131B5D02E4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92670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BB93E-3094-45F8-89FF-8D01950FEFBB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9172E-3B09-45A0-87D1-131B5D02E4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51030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BB93E-3094-45F8-89FF-8D01950FEFBB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9172E-3B09-45A0-87D1-131B5D02E4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62200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BB93E-3094-45F8-89FF-8D01950FEFBB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9172E-3B09-45A0-87D1-131B5D02E4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4210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BB93E-3094-45F8-89FF-8D01950FEFBB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9172E-3B09-45A0-87D1-131B5D02E4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69540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BB93E-3094-45F8-89FF-8D01950FEFBB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9172E-3B09-45A0-87D1-131B5D02E4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22670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BB93E-3094-45F8-89FF-8D01950FEFBB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9172E-3B09-45A0-87D1-131B5D02E4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1057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BB93E-3094-45F8-89FF-8D01950FEFBB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9172E-3B09-45A0-87D1-131B5D02E4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35491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BB93E-3094-45F8-89FF-8D01950FEFBB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9172E-3B09-45A0-87D1-131B5D02E4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58962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8299">
              <a:srgbClr val="92D050"/>
            </a:gs>
            <a:gs pos="3000">
              <a:srgbClr val="92D050">
                <a:alpha val="75000"/>
              </a:srgbClr>
            </a:gs>
            <a:gs pos="15000">
              <a:srgbClr val="00B050">
                <a:alpha val="78000"/>
              </a:srgbClr>
            </a:gs>
            <a:gs pos="100000">
              <a:srgbClr val="00B050">
                <a:alpha val="43000"/>
              </a:srgb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FBB93E-3094-45F8-89FF-8D01950FEFBB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E9172E-3B09-45A0-87D1-131B5D02E4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14816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5.gif"/><Relationship Id="rId7" Type="http://schemas.microsoft.com/office/2007/relationships/hdphoto" Target="../media/hdphoto1.wdp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11" Type="http://schemas.openxmlformats.org/officeDocument/2006/relationships/image" Target="../media/image12.png"/><Relationship Id="rId5" Type="http://schemas.openxmlformats.org/officeDocument/2006/relationships/image" Target="../media/image7.jpeg"/><Relationship Id="rId10" Type="http://schemas.openxmlformats.org/officeDocument/2006/relationships/image" Target="../media/image11.jpeg"/><Relationship Id="rId4" Type="http://schemas.openxmlformats.org/officeDocument/2006/relationships/image" Target="../media/image6.jpe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openxmlformats.org/officeDocument/2006/relationships/image" Target="../media/image11.jpe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5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6.jpeg"/><Relationship Id="rId5" Type="http://schemas.openxmlformats.org/officeDocument/2006/relationships/image" Target="../media/image15.png"/><Relationship Id="rId10" Type="http://schemas.openxmlformats.org/officeDocument/2006/relationships/image" Target="../media/image20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.jpeg"/><Relationship Id="rId4" Type="http://schemas.microsoft.com/office/2007/relationships/hdphoto" Target="../media/hdphoto2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Obr&#225;zky%20dostupn&#233;%20na%20WWW:%20%20%3chttp:/office.microsoft.com%3e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027314" y="1943835"/>
            <a:ext cx="1235146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Jaro</a:t>
            </a:r>
            <a:endParaRPr lang="cs-CZ" sz="4800" b="1" dirty="0">
              <a:ln w="11430"/>
              <a:solidFill>
                <a:srgbClr val="FFFF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6715" y="188640"/>
            <a:ext cx="5276344" cy="115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2017440" y="3023955"/>
            <a:ext cx="525489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ZŠ a MŠ Kateřinice, okres Vsetín </a:t>
            </a:r>
          </a:p>
          <a:p>
            <a:pPr algn="ctr">
              <a:defRPr/>
            </a:pPr>
            <a:r>
              <a:rPr lang="cs-CZ" dirty="0"/>
              <a:t>projekt č. CZ.1.07/1.4.00/21.1314</a:t>
            </a:r>
          </a:p>
          <a:p>
            <a:pPr algn="ctr">
              <a:defRPr/>
            </a:pPr>
            <a:r>
              <a:rPr lang="cs-CZ" b="1" dirty="0"/>
              <a:t>Č. </a:t>
            </a:r>
            <a:r>
              <a:rPr lang="cs-CZ" b="1" dirty="0" err="1"/>
              <a:t>DUMu</a:t>
            </a:r>
            <a:r>
              <a:rPr lang="cs-CZ" b="1" dirty="0"/>
              <a:t>: </a:t>
            </a:r>
            <a:r>
              <a:rPr lang="cs-CZ" b="1" dirty="0" smtClean="0"/>
              <a:t>VY_12_INOVACE_01_20_Člověk </a:t>
            </a:r>
            <a:r>
              <a:rPr lang="cs-CZ" b="1" dirty="0"/>
              <a:t>a příroda</a:t>
            </a:r>
          </a:p>
          <a:p>
            <a:pPr algn="ctr">
              <a:defRPr/>
            </a:pPr>
            <a:r>
              <a:rPr lang="cs-CZ" dirty="0"/>
              <a:t>Vzdělávací oblast: Člověk a jeho svět -</a:t>
            </a:r>
            <a:r>
              <a:rPr lang="cs-CZ" dirty="0" smtClean="0"/>
              <a:t> 1. a 2</a:t>
            </a:r>
            <a:r>
              <a:rPr lang="cs-CZ" dirty="0"/>
              <a:t>. ročník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Tematický celek: </a:t>
            </a:r>
            <a:r>
              <a:rPr lang="cs-CZ" dirty="0" smtClean="0"/>
              <a:t>Jaro v přírodě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841964" y="4959170"/>
            <a:ext cx="7605845" cy="1260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Autor: Mgr. Bronislava </a:t>
            </a:r>
            <a:r>
              <a:rPr lang="cs-CZ" dirty="0" err="1"/>
              <a:t>Uličníková</a:t>
            </a:r>
            <a:endParaRPr lang="cs-CZ" dirty="0"/>
          </a:p>
          <a:p>
            <a:r>
              <a:rPr lang="cs-CZ" dirty="0" smtClean="0"/>
              <a:t>Anotace</a:t>
            </a:r>
            <a:r>
              <a:rPr lang="cs-CZ" dirty="0"/>
              <a:t>: </a:t>
            </a:r>
            <a:r>
              <a:rPr lang="cs-CZ" dirty="0" smtClean="0"/>
              <a:t>Prezentace obsahuje obrázkové čtení, procvičuje </a:t>
            </a:r>
            <a:r>
              <a:rPr lang="cs-CZ" dirty="0"/>
              <a:t>čtení </a:t>
            </a:r>
            <a:r>
              <a:rPr lang="cs-CZ" dirty="0" smtClean="0"/>
              <a:t>s </a:t>
            </a:r>
            <a:r>
              <a:rPr lang="cs-CZ" dirty="0"/>
              <a:t>porozuměním a rozvíjí slovní zásobu, umožňuje </a:t>
            </a:r>
            <a:r>
              <a:rPr lang="cs-CZ" dirty="0" smtClean="0"/>
              <a:t>aktivní </a:t>
            </a:r>
            <a:r>
              <a:rPr lang="cs-CZ" dirty="0"/>
              <a:t>zapojení </a:t>
            </a:r>
            <a:r>
              <a:rPr lang="cs-CZ" dirty="0" smtClean="0"/>
              <a:t>žáků </a:t>
            </a:r>
            <a:r>
              <a:rPr lang="cs-CZ" dirty="0"/>
              <a:t>při práci na </a:t>
            </a:r>
            <a:r>
              <a:rPr lang="cs-CZ" dirty="0" smtClean="0"/>
              <a:t>interaktivní </a:t>
            </a:r>
            <a:r>
              <a:rPr lang="cs-CZ" dirty="0"/>
              <a:t>tabuli.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2902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846273" y="458670"/>
            <a:ext cx="1235146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Jaro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28789" y="3395646"/>
            <a:ext cx="35573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ln w="11430"/>
                <a:solidFill>
                  <a:srgbClr val="FFFF00"/>
                </a:solidFill>
              </a:rPr>
              <a:t>Jarní měsíce jsou: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125514" y="3994914"/>
            <a:ext cx="14744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březen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846273" y="4041206"/>
            <a:ext cx="14109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duben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489834" y="4061966"/>
            <a:ext cx="14844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květen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78323" y="1307647"/>
            <a:ext cx="7920000" cy="2088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Jaro začíná 21. března. </a:t>
            </a:r>
          </a:p>
          <a:p>
            <a:r>
              <a:rPr lang="cs-CZ" sz="320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 to den </a:t>
            </a:r>
            <a:r>
              <a:rPr lang="cs-CZ" sz="3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jarní rovnodennosti</a:t>
            </a:r>
            <a:r>
              <a:rPr lang="cs-CZ" sz="320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 kdy den a noc jsou stejně dlouhé. </a:t>
            </a:r>
          </a:p>
          <a:p>
            <a:r>
              <a:rPr lang="cs-CZ" sz="320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Dny se prodlužují a noci se zkracují.</a:t>
            </a:r>
            <a:endParaRPr lang="cs-CZ" sz="3200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50" name="Picture 2" descr="Zobrazit podrobnosti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89" t="6952" r="13897"/>
          <a:stretch/>
        </p:blipFill>
        <p:spPr bwMode="auto">
          <a:xfrm>
            <a:off x="6562585" y="4693196"/>
            <a:ext cx="1338944" cy="1701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q98ew7\Obrázky\MB900423455 zpěv ptáků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70" t="1586" r="7501"/>
          <a:stretch/>
        </p:blipFill>
        <p:spPr bwMode="auto">
          <a:xfrm>
            <a:off x="1023350" y="4644135"/>
            <a:ext cx="1534887" cy="1799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q98ew7\Obrázky\MB900382561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44" t="4170" r="5128" b="-1"/>
          <a:stretch/>
        </p:blipFill>
        <p:spPr bwMode="auto">
          <a:xfrm>
            <a:off x="3769973" y="4644135"/>
            <a:ext cx="1536700" cy="1752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6811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32879" y="1104131"/>
            <a:ext cx="8280000" cy="5328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Venku se oteplilo.            rozpouští </a:t>
            </a:r>
            <a:r>
              <a:rPr lang="cs-CZ" sz="2800" dirty="0"/>
              <a:t>sníh, rozvodnily se potoky a řeky.</a:t>
            </a:r>
            <a:r>
              <a:rPr lang="cs-CZ" sz="2800" dirty="0" smtClean="0"/>
              <a:t> Z </a:t>
            </a:r>
            <a:r>
              <a:rPr lang="cs-CZ" sz="2800" dirty="0"/>
              <a:t>tajícího sněhu vykukují bílé </a:t>
            </a:r>
            <a:r>
              <a:rPr lang="cs-CZ" sz="2800" dirty="0" smtClean="0"/>
              <a:t>         a         , které </a:t>
            </a:r>
            <a:r>
              <a:rPr lang="cs-CZ" sz="2800" dirty="0"/>
              <a:t>jsou chráněné. </a:t>
            </a:r>
            <a:r>
              <a:rPr lang="cs-CZ" sz="2800" dirty="0" smtClean="0"/>
              <a:t>Na jívě kvetou stříbřité       , které se promění v jehnědy</a:t>
            </a:r>
            <a:r>
              <a:rPr lang="cs-CZ" sz="2800" dirty="0"/>
              <a:t>. Na loukách se začíná </a:t>
            </a:r>
            <a:r>
              <a:rPr lang="cs-CZ" sz="2800" dirty="0" smtClean="0"/>
              <a:t>zelenat           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         . Zvířata se probouzejí ze zimního spánku.                         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 </a:t>
            </a:r>
            <a:r>
              <a:rPr lang="cs-CZ" sz="2800" dirty="0" smtClean="0"/>
              <a:t>            ,              a další ptáci se vracejí z teplých krajin. Zvířata budou mít mláďata. Lidé začínají </a:t>
            </a:r>
            <a:r>
              <a:rPr lang="cs-CZ" sz="2800" dirty="0"/>
              <a:t>pracovat </a:t>
            </a:r>
            <a:r>
              <a:rPr lang="cs-CZ" sz="2800" dirty="0" smtClean="0"/>
              <a:t>na zahradě a umisťují tam             pro ptáky.</a:t>
            </a:r>
            <a:endParaRPr lang="cs-CZ" sz="2800" dirty="0"/>
          </a:p>
          <a:p>
            <a:pPr>
              <a:lnSpc>
                <a:spcPct val="150000"/>
              </a:lnSpc>
            </a:pPr>
            <a:endParaRPr lang="cs-CZ" sz="2600" dirty="0"/>
          </a:p>
        </p:txBody>
      </p:sp>
      <p:pic>
        <p:nvPicPr>
          <p:cNvPr id="4" name="Picture 2" descr="C:\Users\q98ew7\Obrázky\MB910001143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6845" y="1141674"/>
            <a:ext cx="828000" cy="8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q98ew7\Obrázky\MB90012286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6232" y="1762487"/>
            <a:ext cx="684000" cy="6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q98ew7\Obrázky\MB900088216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021" y="1738496"/>
            <a:ext cx="720000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3" descr="Bílá tráva na zeleném pozadí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200000"/>
                    </a14:imgEffect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240" t="19900" r="20238" b="21955"/>
          <a:stretch/>
        </p:blipFill>
        <p:spPr bwMode="auto">
          <a:xfrm>
            <a:off x="611560" y="3699030"/>
            <a:ext cx="579720" cy="5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q98ew7\Obrázky\MB900123313 kočičky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59" r="15626"/>
          <a:stretch/>
        </p:blipFill>
        <p:spPr bwMode="auto">
          <a:xfrm>
            <a:off x="6867255" y="2483895"/>
            <a:ext cx="472741" cy="6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q98ew7\Obrázky\budky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4278" y="5654188"/>
            <a:ext cx="996876" cy="6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1441397" y="252500"/>
            <a:ext cx="627883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00B050"/>
                </a:solidFill>
              </a:rPr>
              <a:t>Jarní proměny v přírodě</a:t>
            </a:r>
            <a:endParaRPr lang="cs-CZ" sz="4800" dirty="0"/>
          </a:p>
        </p:txBody>
      </p:sp>
      <p:grpSp>
        <p:nvGrpSpPr>
          <p:cNvPr id="5" name="Skupina 4"/>
          <p:cNvGrpSpPr/>
          <p:nvPr/>
        </p:nvGrpSpPr>
        <p:grpSpPr>
          <a:xfrm>
            <a:off x="432879" y="4403520"/>
            <a:ext cx="1037251" cy="540000"/>
            <a:chOff x="1231052" y="6348473"/>
            <a:chExt cx="1037251" cy="504000"/>
          </a:xfrm>
        </p:grpSpPr>
        <p:pic>
          <p:nvPicPr>
            <p:cNvPr id="12" name="Picture 4" descr="p&amp;rcaron;íroda,ptáci,vlaštovky,&amp;zcaron;ivot v p&amp;rcaron;írod&amp;ecaron;,zví&amp;rcaron;ata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31052" y="6348473"/>
              <a:ext cx="504000" cy="504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" name="Picture 4" descr="p&amp;rcaron;íroda,ptáci,vlaštovky,&amp;zcaron;ivot v p&amp;rcaron;írod&amp;ecaron;,zví&amp;rcaron;ata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64303" y="6348473"/>
              <a:ext cx="504000" cy="504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6" name="Picture 2" descr="C:\Users\q98ew7\Obrázky\čápi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8582" y="4313520"/>
            <a:ext cx="1051875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1685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6043816"/>
            <a:ext cx="9144000" cy="828000"/>
          </a:xfrm>
          <a:prstGeom prst="rect">
            <a:avLst/>
          </a:prstGeom>
          <a:gradFill flip="none" rotWithShape="1">
            <a:gsLst>
              <a:gs pos="0">
                <a:srgbClr val="DDEBCF">
                  <a:alpha val="24000"/>
                </a:srgbClr>
              </a:gs>
              <a:gs pos="50000">
                <a:srgbClr val="9CB86E"/>
              </a:gs>
              <a:gs pos="6000">
                <a:srgbClr val="D5E5C3">
                  <a:alpha val="96000"/>
                </a:srgbClr>
              </a:gs>
              <a:gs pos="100000">
                <a:srgbClr val="156B13">
                  <a:alpha val="45000"/>
                </a:srgb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96524" y="824362"/>
            <a:ext cx="8640961" cy="5184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Venku se oteplilo. ______ rozpouští sníh</a:t>
            </a:r>
            <a:r>
              <a:rPr lang="cs-CZ" sz="2800" dirty="0"/>
              <a:t>, rozvodnily se potoky a řeky.</a:t>
            </a:r>
            <a:r>
              <a:rPr lang="cs-CZ" sz="2800" dirty="0" smtClean="0"/>
              <a:t> Z </a:t>
            </a:r>
            <a:r>
              <a:rPr lang="cs-CZ" sz="2800" dirty="0"/>
              <a:t>tajícího sněhu vykukují bílé </a:t>
            </a:r>
            <a:r>
              <a:rPr lang="cs-CZ" sz="2800" dirty="0" smtClean="0"/>
              <a:t>________         a ______ , které </a:t>
            </a:r>
            <a:r>
              <a:rPr lang="cs-CZ" sz="2800" dirty="0"/>
              <a:t>jsou chráněné. </a:t>
            </a:r>
            <a:r>
              <a:rPr lang="cs-CZ" sz="2800" dirty="0" smtClean="0"/>
              <a:t>Na jívě kvetou stříbřité ______ , které se promění v jehnědy</a:t>
            </a:r>
            <a:r>
              <a:rPr lang="cs-CZ" sz="2800" dirty="0"/>
              <a:t>. Na loukách se začíná </a:t>
            </a:r>
            <a:r>
              <a:rPr lang="cs-CZ" sz="2800" dirty="0" smtClean="0"/>
              <a:t>zelenat ______ . Zvířata se probouzejí ze zimního spánku. ________ , ______ a další ptáci se vracejí z teplých krajin. Zvířata budou mít mláďata. Lidé začínají </a:t>
            </a:r>
            <a:r>
              <a:rPr lang="cs-CZ" sz="2800" dirty="0"/>
              <a:t>pracovat </a:t>
            </a:r>
            <a:r>
              <a:rPr lang="cs-CZ" sz="2800" dirty="0" smtClean="0"/>
              <a:t>na zahradě a umisťují tam ______ pro ptáky.</a:t>
            </a:r>
            <a:endParaRPr lang="cs-CZ" sz="2800" dirty="0"/>
          </a:p>
          <a:p>
            <a:pPr>
              <a:lnSpc>
                <a:spcPct val="150000"/>
              </a:lnSpc>
            </a:pPr>
            <a:endParaRPr lang="cs-CZ" sz="2600" dirty="0"/>
          </a:p>
        </p:txBody>
      </p:sp>
      <p:sp>
        <p:nvSpPr>
          <p:cNvPr id="11" name="Obdélník 10"/>
          <p:cNvSpPr/>
          <p:nvPr/>
        </p:nvSpPr>
        <p:spPr>
          <a:xfrm>
            <a:off x="1658531" y="306391"/>
            <a:ext cx="580517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00B050"/>
                </a:solidFill>
              </a:rPr>
              <a:t>Doplňte chybějící slova do textu. </a:t>
            </a:r>
            <a:endParaRPr lang="cs-CZ" sz="3200" dirty="0"/>
          </a:p>
        </p:txBody>
      </p:sp>
      <p:pic>
        <p:nvPicPr>
          <p:cNvPr id="1027" name="Picture 3" descr="C:\Users\q98ew7\Obrázky\Obrázek1-.pn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84" t="15924" r="7981" b="25871"/>
          <a:stretch/>
        </p:blipFill>
        <p:spPr bwMode="auto">
          <a:xfrm>
            <a:off x="3954721" y="5996220"/>
            <a:ext cx="1169079" cy="436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q98ew7\Obrázky\s.pn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53" t="13510" r="6646" b="19662"/>
          <a:stretch/>
        </p:blipFill>
        <p:spPr bwMode="auto">
          <a:xfrm>
            <a:off x="6372200" y="6351814"/>
            <a:ext cx="1512719" cy="500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q98ew7\Obrázky\b.pn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04" t="16055" r="11310" b="24380"/>
          <a:stretch/>
        </p:blipFill>
        <p:spPr bwMode="auto">
          <a:xfrm>
            <a:off x="4301970" y="6389911"/>
            <a:ext cx="1212797" cy="446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q98ew7\Obrázky\k.pn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71" t="11622" r="13790" b="27319"/>
          <a:stretch/>
        </p:blipFill>
        <p:spPr bwMode="auto">
          <a:xfrm>
            <a:off x="2527378" y="6084932"/>
            <a:ext cx="1142999" cy="457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q98ew7\Obrázky\t.pn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70" t="18103" r="10270" b="24326"/>
          <a:stretch/>
        </p:blipFill>
        <p:spPr bwMode="auto">
          <a:xfrm>
            <a:off x="7812360" y="6163933"/>
            <a:ext cx="915777" cy="431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q98ew7\Obrázky\v.pn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35" t="22325" r="10165" b="24681"/>
          <a:stretch/>
        </p:blipFill>
        <p:spPr bwMode="auto">
          <a:xfrm>
            <a:off x="161510" y="6154646"/>
            <a:ext cx="1455330" cy="397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q98ew7\Obrázky\č.pn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301" b="27587"/>
          <a:stretch/>
        </p:blipFill>
        <p:spPr bwMode="auto">
          <a:xfrm>
            <a:off x="1556319" y="6393532"/>
            <a:ext cx="1017587" cy="435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q98ew7\Obrázky\budky.pn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86" t="9907" r="7201" b="22830"/>
          <a:stretch/>
        </p:blipFill>
        <p:spPr bwMode="auto">
          <a:xfrm>
            <a:off x="5456048" y="6039210"/>
            <a:ext cx="1055915" cy="5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3" descr="C:\Users\q98ew7\Obrázky\MB900122861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6935" y="293469"/>
            <a:ext cx="828000" cy="8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C:\Users\q98ew7\Obrázky\MB910001143.GIF"/>
          <p:cNvPicPr>
            <a:picLocks noChangeAspect="1" noChangeArrowheads="1" noCrop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190" y="306391"/>
            <a:ext cx="864000" cy="86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4" descr="p&amp;rcaron;íroda,ptáci,vlaštovky,&amp;zcaron;ivot v p&amp;rcaron;írod&amp;ecaron;,zví&amp;rcaron;ata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4935" y="5319210"/>
            <a:ext cx="720000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8532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840093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1088659" y="908720"/>
            <a:ext cx="7848826" cy="5727719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709687" y="77723"/>
            <a:ext cx="5877314" cy="830997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cs-CZ" sz="4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00B050"/>
                </a:solidFill>
              </a:rPr>
              <a:t>Jarní </a:t>
            </a:r>
            <a:r>
              <a:rPr lang="cs-CZ" sz="48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00B050"/>
                </a:solidFill>
              </a:rPr>
              <a:t>práce </a:t>
            </a:r>
            <a:r>
              <a:rPr lang="cs-CZ" sz="4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00B050"/>
                </a:solidFill>
              </a:rPr>
              <a:t>na zahradě</a:t>
            </a:r>
            <a:endParaRPr lang="cs-CZ" sz="4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04176" y="5675867"/>
            <a:ext cx="5307158" cy="504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700" dirty="0" smtClean="0"/>
              <a:t> Zahradník </a:t>
            </a:r>
            <a:r>
              <a:rPr lang="cs-CZ" sz="2700" dirty="0"/>
              <a:t>sazenice zeleniny a květin</a:t>
            </a:r>
          </a:p>
          <a:p>
            <a:endParaRPr lang="cs-CZ" sz="2800" dirty="0" smtClean="0"/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444750" y="4823490"/>
            <a:ext cx="5342681" cy="468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700" dirty="0" smtClean="0"/>
              <a:t>Zahradník </a:t>
            </a:r>
            <a:r>
              <a:rPr lang="cs-CZ" sz="2700" dirty="0"/>
              <a:t>semena zeleniny a květin</a:t>
            </a:r>
          </a:p>
          <a:p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1434041" y="1211518"/>
            <a:ext cx="3096000" cy="432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700" dirty="0" smtClean="0"/>
              <a:t>Zahradník ryje záhony                                             </a:t>
            </a:r>
            <a:endParaRPr lang="cs-CZ" sz="2800" dirty="0" smtClean="0"/>
          </a:p>
          <a:p>
            <a:r>
              <a:rPr lang="cs-CZ" sz="2800" dirty="0" smtClean="0"/>
              <a:t>                                         </a:t>
            </a:r>
            <a:endParaRPr lang="cs-CZ" sz="2800" dirty="0"/>
          </a:p>
          <a:p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444750" y="3887474"/>
            <a:ext cx="4681090" cy="432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700" dirty="0" smtClean="0"/>
              <a:t>Zahradník </a:t>
            </a:r>
            <a:r>
              <a:rPr lang="cs-CZ" sz="2700" dirty="0"/>
              <a:t>vyhrabává trávník</a:t>
            </a:r>
          </a:p>
          <a:p>
            <a:r>
              <a:rPr lang="cs-CZ" sz="2800" dirty="0" smtClean="0"/>
              <a:t>                                                       </a:t>
            </a:r>
            <a:endParaRPr lang="cs-CZ" sz="2800" dirty="0"/>
          </a:p>
        </p:txBody>
      </p:sp>
      <p:sp>
        <p:nvSpPr>
          <p:cNvPr id="10" name="Obdélník 9"/>
          <p:cNvSpPr/>
          <p:nvPr/>
        </p:nvSpPr>
        <p:spPr>
          <a:xfrm>
            <a:off x="1444750" y="2009806"/>
            <a:ext cx="3960000" cy="432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700" dirty="0"/>
              <a:t>Zahradník okopává sazenice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434684" y="2909806"/>
            <a:ext cx="3780000" cy="432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700" dirty="0"/>
              <a:t>Zahradník prořezává větve 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479401" y="1220672"/>
            <a:ext cx="1224000" cy="468000"/>
          </a:xfrm>
          <a:prstGeom prst="round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dirty="0" smtClean="0"/>
              <a:t>rýčem.</a:t>
            </a:r>
            <a:endParaRPr lang="cs-CZ" sz="27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502124" y="1582272"/>
            <a:ext cx="1404000" cy="432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700" dirty="0"/>
              <a:t>motykou.</a:t>
            </a:r>
          </a:p>
          <a:p>
            <a:endParaRPr lang="cs-CZ" sz="2700" dirty="0"/>
          </a:p>
        </p:txBody>
      </p:sp>
      <p:sp>
        <p:nvSpPr>
          <p:cNvPr id="14" name="Obdélník 13"/>
          <p:cNvSpPr/>
          <p:nvPr/>
        </p:nvSpPr>
        <p:spPr>
          <a:xfrm>
            <a:off x="6182449" y="2972314"/>
            <a:ext cx="972000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700" dirty="0" smtClean="0"/>
              <a:t>pilkou.</a:t>
            </a:r>
            <a:endParaRPr lang="cs-CZ" sz="2700" dirty="0"/>
          </a:p>
        </p:txBody>
      </p:sp>
      <p:sp>
        <p:nvSpPr>
          <p:cNvPr id="15" name="Obdélník 14"/>
          <p:cNvSpPr/>
          <p:nvPr/>
        </p:nvSpPr>
        <p:spPr>
          <a:xfrm>
            <a:off x="6174446" y="3341806"/>
            <a:ext cx="1374992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700" dirty="0" smtClean="0"/>
              <a:t>sekerou.</a:t>
            </a:r>
            <a:endParaRPr lang="cs-CZ" sz="2700" dirty="0"/>
          </a:p>
        </p:txBody>
      </p:sp>
      <p:sp>
        <p:nvSpPr>
          <p:cNvPr id="17" name="Obdélník 16"/>
          <p:cNvSpPr/>
          <p:nvPr/>
        </p:nvSpPr>
        <p:spPr>
          <a:xfrm>
            <a:off x="6285879" y="2059972"/>
            <a:ext cx="1404000" cy="432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700" dirty="0" smtClean="0"/>
              <a:t>motykou.</a:t>
            </a:r>
            <a:endParaRPr lang="cs-CZ" sz="2700" dirty="0"/>
          </a:p>
        </p:txBody>
      </p:sp>
      <p:sp>
        <p:nvSpPr>
          <p:cNvPr id="21" name="Obdélník 20"/>
          <p:cNvSpPr/>
          <p:nvPr/>
        </p:nvSpPr>
        <p:spPr>
          <a:xfrm>
            <a:off x="6311413" y="2441806"/>
            <a:ext cx="1442318" cy="468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700" dirty="0" smtClean="0"/>
              <a:t>hráběmi.</a:t>
            </a:r>
            <a:endParaRPr lang="cs-CZ" sz="2700" dirty="0"/>
          </a:p>
        </p:txBody>
      </p:sp>
      <p:sp>
        <p:nvSpPr>
          <p:cNvPr id="18" name="Obdélník 17"/>
          <p:cNvSpPr/>
          <p:nvPr/>
        </p:nvSpPr>
        <p:spPr>
          <a:xfrm>
            <a:off x="6291134" y="3907169"/>
            <a:ext cx="1332000" cy="468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700" dirty="0" smtClean="0"/>
              <a:t>hráběmi.</a:t>
            </a:r>
            <a:endParaRPr lang="cs-CZ" sz="2700" dirty="0"/>
          </a:p>
        </p:txBody>
      </p:sp>
      <p:sp>
        <p:nvSpPr>
          <p:cNvPr id="19" name="Obdélník 18"/>
          <p:cNvSpPr/>
          <p:nvPr/>
        </p:nvSpPr>
        <p:spPr>
          <a:xfrm>
            <a:off x="6295985" y="4268078"/>
            <a:ext cx="1260000" cy="432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700" dirty="0"/>
              <a:t>lopatou</a:t>
            </a:r>
            <a:r>
              <a:rPr lang="cs-CZ" sz="2800" dirty="0"/>
              <a:t>.</a:t>
            </a:r>
            <a:r>
              <a:rPr lang="cs-CZ" dirty="0"/>
              <a:t> 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7254405" y="5675867"/>
            <a:ext cx="1534779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700" dirty="0" smtClean="0"/>
              <a:t> vysazuje.</a:t>
            </a:r>
            <a:endParaRPr lang="cs-CZ" sz="2700" dirty="0"/>
          </a:p>
        </p:txBody>
      </p:sp>
      <p:sp>
        <p:nvSpPr>
          <p:cNvPr id="22" name="Obdélník 21"/>
          <p:cNvSpPr/>
          <p:nvPr/>
        </p:nvSpPr>
        <p:spPr>
          <a:xfrm>
            <a:off x="7335176" y="6113219"/>
            <a:ext cx="124405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vysévá.</a:t>
            </a:r>
            <a:endParaRPr lang="cs-CZ" sz="2800" dirty="0"/>
          </a:p>
        </p:txBody>
      </p:sp>
      <p:sp>
        <p:nvSpPr>
          <p:cNvPr id="27" name="Obdélník 26"/>
          <p:cNvSpPr/>
          <p:nvPr/>
        </p:nvSpPr>
        <p:spPr>
          <a:xfrm>
            <a:off x="7335176" y="5146188"/>
            <a:ext cx="1404000" cy="468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r>
              <a:rPr lang="cs-CZ" sz="2700" dirty="0" smtClean="0"/>
              <a:t>vysazuje.</a:t>
            </a:r>
            <a:endParaRPr lang="cs-CZ" sz="2700" dirty="0"/>
          </a:p>
        </p:txBody>
      </p:sp>
      <p:sp>
        <p:nvSpPr>
          <p:cNvPr id="28" name="Obdélník 27"/>
          <p:cNvSpPr/>
          <p:nvPr/>
        </p:nvSpPr>
        <p:spPr>
          <a:xfrm>
            <a:off x="7373151" y="4733188"/>
            <a:ext cx="1207510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700" dirty="0" smtClean="0"/>
              <a:t>vysévá.</a:t>
            </a:r>
            <a:endParaRPr lang="cs-CZ" sz="2700" dirty="0"/>
          </a:p>
        </p:txBody>
      </p:sp>
      <p:grpSp>
        <p:nvGrpSpPr>
          <p:cNvPr id="39" name="Skupina 38"/>
          <p:cNvGrpSpPr/>
          <p:nvPr/>
        </p:nvGrpSpPr>
        <p:grpSpPr>
          <a:xfrm>
            <a:off x="4594082" y="1470717"/>
            <a:ext cx="763540" cy="362604"/>
            <a:chOff x="4610278" y="1260246"/>
            <a:chExt cx="763540" cy="362604"/>
          </a:xfrm>
        </p:grpSpPr>
        <p:cxnSp>
          <p:nvCxnSpPr>
            <p:cNvPr id="36" name="Přímá spojnice 35"/>
            <p:cNvCxnSpPr/>
            <p:nvPr/>
          </p:nvCxnSpPr>
          <p:spPr>
            <a:xfrm>
              <a:off x="4610278" y="1260246"/>
              <a:ext cx="763540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40" name="Přímá spojnice 39"/>
            <p:cNvCxnSpPr/>
            <p:nvPr/>
          </p:nvCxnSpPr>
          <p:spPr>
            <a:xfrm>
              <a:off x="4610278" y="1260246"/>
              <a:ext cx="763540" cy="362604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48" name="Skupina 47"/>
          <p:cNvGrpSpPr/>
          <p:nvPr/>
        </p:nvGrpSpPr>
        <p:grpSpPr>
          <a:xfrm>
            <a:off x="5287209" y="3208581"/>
            <a:ext cx="763540" cy="362604"/>
            <a:chOff x="4610278" y="1260246"/>
            <a:chExt cx="763540" cy="362604"/>
          </a:xfrm>
        </p:grpSpPr>
        <p:cxnSp>
          <p:nvCxnSpPr>
            <p:cNvPr id="49" name="Přímá spojnice 48"/>
            <p:cNvCxnSpPr/>
            <p:nvPr/>
          </p:nvCxnSpPr>
          <p:spPr>
            <a:xfrm>
              <a:off x="4610278" y="1260246"/>
              <a:ext cx="763540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0" name="Přímá spojnice 49"/>
            <p:cNvCxnSpPr/>
            <p:nvPr/>
          </p:nvCxnSpPr>
          <p:spPr>
            <a:xfrm>
              <a:off x="4610278" y="1260246"/>
              <a:ext cx="763540" cy="362604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51" name="Skupina 50"/>
          <p:cNvGrpSpPr/>
          <p:nvPr/>
        </p:nvGrpSpPr>
        <p:grpSpPr>
          <a:xfrm>
            <a:off x="5440584" y="4121474"/>
            <a:ext cx="763540" cy="362604"/>
            <a:chOff x="4610278" y="1260246"/>
            <a:chExt cx="763540" cy="362604"/>
          </a:xfrm>
        </p:grpSpPr>
        <p:cxnSp>
          <p:nvCxnSpPr>
            <p:cNvPr id="52" name="Přímá spojnice 51"/>
            <p:cNvCxnSpPr/>
            <p:nvPr/>
          </p:nvCxnSpPr>
          <p:spPr>
            <a:xfrm>
              <a:off x="4610278" y="1260246"/>
              <a:ext cx="763540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3" name="Přímá spojnice 52"/>
            <p:cNvCxnSpPr/>
            <p:nvPr/>
          </p:nvCxnSpPr>
          <p:spPr>
            <a:xfrm>
              <a:off x="4610278" y="1260246"/>
              <a:ext cx="763540" cy="362604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54" name="Skupina 53"/>
          <p:cNvGrpSpPr/>
          <p:nvPr/>
        </p:nvGrpSpPr>
        <p:grpSpPr>
          <a:xfrm>
            <a:off x="6490865" y="5092621"/>
            <a:ext cx="763540" cy="362604"/>
            <a:chOff x="4610278" y="1260246"/>
            <a:chExt cx="763540" cy="362604"/>
          </a:xfrm>
        </p:grpSpPr>
        <p:cxnSp>
          <p:nvCxnSpPr>
            <p:cNvPr id="55" name="Přímá spojnice 54"/>
            <p:cNvCxnSpPr/>
            <p:nvPr/>
          </p:nvCxnSpPr>
          <p:spPr>
            <a:xfrm>
              <a:off x="4610278" y="1260246"/>
              <a:ext cx="763540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6" name="Přímá spojnice 55"/>
            <p:cNvCxnSpPr/>
            <p:nvPr/>
          </p:nvCxnSpPr>
          <p:spPr>
            <a:xfrm>
              <a:off x="4610278" y="1260246"/>
              <a:ext cx="763540" cy="362604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57" name="Skupina 56"/>
          <p:cNvGrpSpPr/>
          <p:nvPr/>
        </p:nvGrpSpPr>
        <p:grpSpPr>
          <a:xfrm>
            <a:off x="6542167" y="5931917"/>
            <a:ext cx="763540" cy="362604"/>
            <a:chOff x="4610278" y="1260246"/>
            <a:chExt cx="763540" cy="362604"/>
          </a:xfrm>
        </p:grpSpPr>
        <p:cxnSp>
          <p:nvCxnSpPr>
            <p:cNvPr id="58" name="Přímá spojnice 57"/>
            <p:cNvCxnSpPr/>
            <p:nvPr/>
          </p:nvCxnSpPr>
          <p:spPr>
            <a:xfrm>
              <a:off x="4610278" y="1260246"/>
              <a:ext cx="763540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9" name="Přímá spojnice 58"/>
            <p:cNvCxnSpPr/>
            <p:nvPr/>
          </p:nvCxnSpPr>
          <p:spPr>
            <a:xfrm>
              <a:off x="4610278" y="1260246"/>
              <a:ext cx="763540" cy="362604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4" name="Zaoblený obdélník 3"/>
          <p:cNvSpPr/>
          <p:nvPr/>
        </p:nvSpPr>
        <p:spPr>
          <a:xfrm>
            <a:off x="5510749" y="1256672"/>
            <a:ext cx="1080000" cy="43200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7" name="Skupina 66"/>
          <p:cNvGrpSpPr/>
          <p:nvPr/>
        </p:nvGrpSpPr>
        <p:grpSpPr>
          <a:xfrm>
            <a:off x="5479401" y="2310670"/>
            <a:ext cx="763540" cy="362604"/>
            <a:chOff x="4610278" y="1260246"/>
            <a:chExt cx="763540" cy="362604"/>
          </a:xfrm>
        </p:grpSpPr>
        <p:cxnSp>
          <p:nvCxnSpPr>
            <p:cNvPr id="68" name="Přímá spojnice 67"/>
            <p:cNvCxnSpPr/>
            <p:nvPr/>
          </p:nvCxnSpPr>
          <p:spPr>
            <a:xfrm>
              <a:off x="4610278" y="1260246"/>
              <a:ext cx="763540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69" name="Přímá spojnice 68"/>
            <p:cNvCxnSpPr/>
            <p:nvPr/>
          </p:nvCxnSpPr>
          <p:spPr>
            <a:xfrm>
              <a:off x="4610278" y="1260246"/>
              <a:ext cx="763540" cy="362604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70" name="Zaoblený obdélník 69"/>
          <p:cNvSpPr/>
          <p:nvPr/>
        </p:nvSpPr>
        <p:spPr>
          <a:xfrm>
            <a:off x="6320883" y="2094670"/>
            <a:ext cx="1440000" cy="43200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Zaoblený obdélník 70"/>
          <p:cNvSpPr/>
          <p:nvPr/>
        </p:nvSpPr>
        <p:spPr>
          <a:xfrm>
            <a:off x="6174446" y="3048145"/>
            <a:ext cx="1080000" cy="43200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Zaoblený obdélník 71"/>
          <p:cNvSpPr/>
          <p:nvPr/>
        </p:nvSpPr>
        <p:spPr>
          <a:xfrm>
            <a:off x="6317806" y="3984319"/>
            <a:ext cx="1332000" cy="39600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Zaoblený obdélník 72"/>
          <p:cNvSpPr/>
          <p:nvPr/>
        </p:nvSpPr>
        <p:spPr>
          <a:xfrm>
            <a:off x="7373151" y="4789103"/>
            <a:ext cx="1116000" cy="39600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4" name="Skupina 23"/>
          <p:cNvGrpSpPr/>
          <p:nvPr/>
        </p:nvGrpSpPr>
        <p:grpSpPr>
          <a:xfrm>
            <a:off x="160035" y="840093"/>
            <a:ext cx="976182" cy="5758933"/>
            <a:chOff x="160035" y="840093"/>
            <a:chExt cx="976182" cy="5758933"/>
          </a:xfrm>
        </p:grpSpPr>
        <p:pic>
          <p:nvPicPr>
            <p:cNvPr id="1027" name="Picture 3" descr="C:\Users\q98ew7\Obrázky\MB900340380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0035" y="3696319"/>
              <a:ext cx="972000" cy="972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8" name="Picture 4" descr="C:\Users\q98ew7\Obrázky\MB900149819 motyka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4217" y="1798272"/>
              <a:ext cx="972000" cy="972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" name="Picture 10" descr="Zobrazit podrobnosti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4217" y="840093"/>
              <a:ext cx="972000" cy="972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" name="Picture 14" descr="Zobrazit podobné obrázky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4217" y="4660188"/>
              <a:ext cx="971999" cy="972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9" name="Picture 5" descr="C:\Users\q98ew7\Obrázky\MB900290586.JP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0035" y="2761972"/>
              <a:ext cx="972000" cy="972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2" name="Picture 12" descr="Zobrazit podobné obrázky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0036" y="5627026"/>
              <a:ext cx="971999" cy="972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63" name="Zaoblený obdélník 62"/>
          <p:cNvSpPr/>
          <p:nvPr/>
        </p:nvSpPr>
        <p:spPr>
          <a:xfrm>
            <a:off x="7349184" y="5715917"/>
            <a:ext cx="1440000" cy="43200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3835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0" grpId="0" animBg="1"/>
      <p:bldP spid="71" grpId="0" animBg="1"/>
      <p:bldP spid="72" grpId="0" animBg="1"/>
      <p:bldP spid="73" grpId="0" animBg="1"/>
      <p:bldP spid="6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06515" y="98630"/>
            <a:ext cx="8685965" cy="72000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Zakroužkuj správnou možnost a písmeno zapiš do mřížky</a:t>
            </a:r>
            <a:r>
              <a:rPr lang="cs-CZ" sz="4400" dirty="0">
                <a:solidFill>
                  <a:srgbClr val="FF0000"/>
                </a:solidFill>
              </a:rPr>
              <a:t>.</a:t>
            </a:r>
          </a:p>
          <a:p>
            <a:endParaRPr lang="cs-CZ" sz="4400" b="1" dirty="0">
              <a:ln w="10541" cmpd="sng">
                <a:noFill/>
                <a:prstDash val="solid"/>
              </a:ln>
              <a:solidFill>
                <a:srgbClr val="FF0000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3409634"/>
              </p:ext>
            </p:extLst>
          </p:nvPr>
        </p:nvGraphicFramePr>
        <p:xfrm>
          <a:off x="656559" y="5999948"/>
          <a:ext cx="3825430" cy="4771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2543"/>
                <a:gridCol w="382543"/>
                <a:gridCol w="382543"/>
                <a:gridCol w="382543"/>
                <a:gridCol w="382543"/>
                <a:gridCol w="382543"/>
                <a:gridCol w="382543"/>
                <a:gridCol w="382543"/>
                <a:gridCol w="382543"/>
                <a:gridCol w="382543"/>
              </a:tblGrid>
              <a:tr h="477148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66"/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481990" y="6015430"/>
            <a:ext cx="22346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jsou jarní svátky.</a:t>
            </a:r>
            <a:endParaRPr lang="cs-CZ" sz="2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1106409"/>
              </p:ext>
            </p:extLst>
          </p:nvPr>
        </p:nvGraphicFramePr>
        <p:xfrm>
          <a:off x="611560" y="818710"/>
          <a:ext cx="7915557" cy="51837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295557"/>
                <a:gridCol w="828000"/>
                <a:gridCol w="792000"/>
              </a:tblGrid>
              <a:tr h="45005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ANO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NE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49123">
                <a:tc>
                  <a:txBody>
                    <a:bodyPr/>
                    <a:lstStyle/>
                    <a:p>
                      <a:pPr algn="l"/>
                      <a:r>
                        <a:rPr lang="cs-CZ" sz="2500" dirty="0" smtClean="0"/>
                        <a:t>Dny se zkracují. </a:t>
                      </a:r>
                      <a:endParaRPr lang="cs-CZ" sz="2500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5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FF9966">
                        <a:alpha val="8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5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FF9966">
                        <a:alpha val="82000"/>
                      </a:srgbClr>
                    </a:solidFill>
                  </a:tcPr>
                </a:tc>
              </a:tr>
              <a:tr h="449123">
                <a:tc>
                  <a:txBody>
                    <a:bodyPr/>
                    <a:lstStyle/>
                    <a:p>
                      <a:pPr algn="l"/>
                      <a:r>
                        <a:rPr lang="cs-CZ" sz="2500" b="0" dirty="0" smtClean="0"/>
                        <a:t>Bývají jarní záplavy.</a:t>
                      </a:r>
                      <a:endParaRPr lang="cs-CZ" sz="2500" b="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5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F9966">
                        <a:alpha val="8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25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9966">
                        <a:alpha val="82000"/>
                      </a:srgbClr>
                    </a:solidFill>
                  </a:tcPr>
                </a:tc>
              </a:tr>
              <a:tr h="449123">
                <a:tc>
                  <a:txBody>
                    <a:bodyPr/>
                    <a:lstStyle/>
                    <a:p>
                      <a:pPr algn="l"/>
                      <a:r>
                        <a:rPr lang="cs-CZ" sz="2500" b="0" dirty="0" smtClean="0"/>
                        <a:t>Opadává listí.</a:t>
                      </a:r>
                      <a:endParaRPr lang="cs-CZ" sz="2500" b="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</a:t>
                      </a:r>
                      <a:endParaRPr lang="cs-CZ" sz="25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F9966">
                        <a:alpha val="8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5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9966">
                        <a:alpha val="82000"/>
                      </a:srgbClr>
                    </a:solidFill>
                  </a:tcPr>
                </a:tc>
              </a:tr>
              <a:tr h="44912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500" b="0" dirty="0" smtClean="0"/>
                        <a:t>Rozkvétají</a:t>
                      </a:r>
                      <a:r>
                        <a:rPr lang="cs-CZ" sz="2500" b="0" baseline="0" dirty="0" smtClean="0"/>
                        <a:t> první jarní květiny.</a:t>
                      </a:r>
                      <a:endParaRPr lang="cs-CZ" sz="2500" b="0" dirty="0" smtClean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5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F9966">
                        <a:alpha val="8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U</a:t>
                      </a:r>
                      <a:endParaRPr lang="cs-CZ" sz="25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FF9966">
                        <a:alpha val="82000"/>
                      </a:srgbClr>
                    </a:solidFill>
                  </a:tcPr>
                </a:tc>
              </a:tr>
              <a:tr h="474592">
                <a:tc>
                  <a:txBody>
                    <a:bodyPr/>
                    <a:lstStyle/>
                    <a:p>
                      <a:r>
                        <a:rPr lang="cs-CZ" sz="2500" dirty="0" smtClean="0"/>
                        <a:t>Zvířata se chystají k zimnímu spánku.</a:t>
                      </a: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endParaRPr lang="cs-CZ" sz="25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F9966">
                        <a:alpha val="8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5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9966">
                        <a:alpha val="82000"/>
                      </a:srgbClr>
                    </a:solidFill>
                  </a:tcPr>
                </a:tc>
              </a:tr>
              <a:tr h="449123">
                <a:tc>
                  <a:txBody>
                    <a:bodyPr/>
                    <a:lstStyle/>
                    <a:p>
                      <a:pPr algn="l"/>
                      <a:r>
                        <a:rPr lang="cs-CZ" sz="2500" b="0" dirty="0" smtClean="0"/>
                        <a:t>Lidé upravují záhony na zahrádce.</a:t>
                      </a:r>
                      <a:endParaRPr lang="cs-CZ" sz="2500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</a:t>
                      </a:r>
                      <a:endParaRPr lang="cs-CZ" sz="25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F9966">
                        <a:alpha val="8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b="1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sz="25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9966">
                        <a:alpha val="82000"/>
                      </a:srgbClr>
                    </a:solidFill>
                  </a:tcPr>
                </a:tc>
              </a:tr>
              <a:tr h="449123">
                <a:tc>
                  <a:txBody>
                    <a:bodyPr/>
                    <a:lstStyle/>
                    <a:p>
                      <a:pPr algn="l"/>
                      <a:r>
                        <a:rPr lang="cs-CZ" sz="2500" dirty="0" smtClean="0"/>
                        <a:t>Včely, čmeláci a jiný hmyz opylují květy. </a:t>
                      </a:r>
                      <a:endParaRPr lang="cs-CZ" sz="2500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5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F9966">
                        <a:alpha val="8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</a:t>
                      </a:r>
                      <a:endParaRPr lang="cs-CZ" sz="25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FF9966">
                        <a:alpha val="82000"/>
                      </a:srgbClr>
                    </a:solidFill>
                  </a:tcPr>
                </a:tc>
              </a:tr>
              <a:tr h="449123">
                <a:tc>
                  <a:txBody>
                    <a:bodyPr/>
                    <a:lstStyle/>
                    <a:p>
                      <a:pPr algn="l"/>
                      <a:r>
                        <a:rPr lang="cs-CZ" sz="2500" b="0" dirty="0" smtClean="0"/>
                        <a:t>Ptáci na jaře</a:t>
                      </a:r>
                      <a:r>
                        <a:rPr lang="cs-CZ" sz="2500" b="0" baseline="0" dirty="0" smtClean="0"/>
                        <a:t> odlétají do teplých krajin.</a:t>
                      </a:r>
                      <a:r>
                        <a:rPr lang="cs-CZ" sz="2500" b="0" dirty="0" smtClean="0"/>
                        <a:t> </a:t>
                      </a:r>
                      <a:endParaRPr lang="cs-CZ" sz="2500" b="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5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F9966">
                        <a:alpha val="8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</a:t>
                      </a:r>
                      <a:endParaRPr lang="cs-CZ" sz="25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FF9966">
                        <a:alpha val="82000"/>
                      </a:srgbClr>
                    </a:solidFill>
                  </a:tcPr>
                </a:tc>
              </a:tr>
              <a:tr h="449123">
                <a:tc>
                  <a:txBody>
                    <a:bodyPr/>
                    <a:lstStyle/>
                    <a:p>
                      <a:pPr algn="l"/>
                      <a:r>
                        <a:rPr lang="cs-CZ" sz="2500" b="0" dirty="0" smtClean="0"/>
                        <a:t>Ze skrýší vylézá hmyz.</a:t>
                      </a:r>
                      <a:endParaRPr lang="cs-CZ" sz="2500" b="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b="1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25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F9966">
                        <a:alpha val="8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</a:t>
                      </a:r>
                      <a:endParaRPr lang="cs-CZ" sz="25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FF9966">
                        <a:alpha val="82000"/>
                      </a:srgbClr>
                    </a:solidFill>
                  </a:tcPr>
                </a:tc>
              </a:tr>
              <a:tr h="449123">
                <a:tc>
                  <a:txBody>
                    <a:bodyPr/>
                    <a:lstStyle/>
                    <a:p>
                      <a:pPr algn="l"/>
                      <a:r>
                        <a:rPr lang="cs-CZ" sz="2500" b="0" dirty="0" smtClean="0"/>
                        <a:t>Sklízí se jablka.</a:t>
                      </a:r>
                      <a:endParaRPr lang="cs-CZ" sz="2500" b="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b="1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sz="25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F9966">
                        <a:alpha val="8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</a:t>
                      </a:r>
                      <a:endParaRPr lang="cs-CZ" sz="25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FF9966">
                        <a:alpha val="82000"/>
                      </a:srgbClr>
                    </a:solidFill>
                  </a:tcPr>
                </a:tc>
              </a:tr>
            </a:tbl>
          </a:graphicData>
        </a:graphic>
      </p:graphicFrame>
      <p:pic>
        <p:nvPicPr>
          <p:cNvPr id="2050" name="Picture 2" descr="C:\Users\q98ew7\Obrázky\MB900449129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8172"/>
          <a:stretch/>
        </p:blipFill>
        <p:spPr bwMode="auto">
          <a:xfrm>
            <a:off x="5061128" y="4827430"/>
            <a:ext cx="1451834" cy="118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2" name="Picture 4" descr="C:\Users\q98ew7\Obrázky\MB900406244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5677" y="1048091"/>
            <a:ext cx="1584000" cy="15840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714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72090" y="368660"/>
            <a:ext cx="1620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0541" cmpd="sng">
                  <a:noFill/>
                  <a:prstDash val="solid"/>
                </a:ln>
                <a:solidFill>
                  <a:srgbClr val="FF0000"/>
                </a:solidFill>
              </a:rPr>
              <a:t>Kontrola.</a:t>
            </a:r>
            <a:endParaRPr lang="cs-CZ" sz="2800" b="1" dirty="0">
              <a:ln w="10541" cmpd="sng">
                <a:noFill/>
                <a:prstDash val="solid"/>
              </a:ln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63675" y="5960260"/>
            <a:ext cx="2321469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500" dirty="0" smtClean="0"/>
              <a:t>jsou jarní svátky.</a:t>
            </a:r>
            <a:endParaRPr lang="cs-CZ" sz="25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5590724"/>
              </p:ext>
            </p:extLst>
          </p:nvPr>
        </p:nvGraphicFramePr>
        <p:xfrm>
          <a:off x="431540" y="503675"/>
          <a:ext cx="8010891" cy="5181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365509"/>
                <a:gridCol w="822691"/>
                <a:gridCol w="822691"/>
              </a:tblGrid>
              <a:tr h="448499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ANO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NE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48499">
                <a:tc>
                  <a:txBody>
                    <a:bodyPr/>
                    <a:lstStyle/>
                    <a:p>
                      <a:pPr algn="l"/>
                      <a:r>
                        <a:rPr lang="cs-CZ" sz="2500" dirty="0" smtClean="0"/>
                        <a:t>Dny se zkracují. </a:t>
                      </a:r>
                      <a:endParaRPr lang="cs-CZ" sz="2500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5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b="1" dirty="0" smtClean="0">
                          <a:solidFill>
                            <a:srgbClr val="FF0000"/>
                          </a:solidFill>
                        </a:rPr>
                        <a:t>V</a:t>
                      </a:r>
                      <a:endParaRPr lang="cs-CZ" sz="25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FF9966"/>
                    </a:solidFill>
                  </a:tcPr>
                </a:tc>
              </a:tr>
              <a:tr h="448499">
                <a:tc>
                  <a:txBody>
                    <a:bodyPr/>
                    <a:lstStyle/>
                    <a:p>
                      <a:pPr algn="l"/>
                      <a:r>
                        <a:rPr lang="cs-CZ" sz="2500" b="0" dirty="0" smtClean="0"/>
                        <a:t>Bývají jarní záplavy.</a:t>
                      </a:r>
                      <a:endParaRPr lang="cs-CZ" sz="2500" b="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b="1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sz="25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25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9966"/>
                    </a:solidFill>
                  </a:tcPr>
                </a:tc>
              </a:tr>
              <a:tr h="448499">
                <a:tc>
                  <a:txBody>
                    <a:bodyPr/>
                    <a:lstStyle/>
                    <a:p>
                      <a:pPr algn="l"/>
                      <a:r>
                        <a:rPr lang="cs-CZ" sz="2500" b="0" dirty="0" smtClean="0"/>
                        <a:t>Opadává listí</a:t>
                      </a:r>
                      <a:r>
                        <a:rPr lang="cs-CZ" sz="2500" b="0" baseline="0" dirty="0" smtClean="0"/>
                        <a:t>.</a:t>
                      </a:r>
                      <a:endParaRPr lang="cs-CZ" sz="2500" b="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</a:t>
                      </a:r>
                      <a:endParaRPr lang="cs-CZ" sz="25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L</a:t>
                      </a:r>
                      <a:endParaRPr lang="cs-CZ" sz="2500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FF9966"/>
                    </a:solidFill>
                  </a:tcPr>
                </a:tc>
              </a:tr>
              <a:tr h="44849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500" b="0" dirty="0" smtClean="0"/>
                        <a:t>Rozkvétají</a:t>
                      </a:r>
                      <a:r>
                        <a:rPr lang="cs-CZ" sz="2500" b="0" baseline="0" dirty="0" smtClean="0"/>
                        <a:t> první jarní květiny.</a:t>
                      </a:r>
                      <a:endParaRPr lang="cs-CZ" sz="2500" b="0" dirty="0" smtClean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  <a:endParaRPr lang="cs-CZ" sz="2500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U</a:t>
                      </a:r>
                      <a:endParaRPr lang="cs-CZ" sz="25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FF9966"/>
                    </a:solidFill>
                  </a:tcPr>
                </a:tc>
              </a:tr>
              <a:tr h="465560">
                <a:tc>
                  <a:txBody>
                    <a:bodyPr/>
                    <a:lstStyle/>
                    <a:p>
                      <a:r>
                        <a:rPr lang="cs-CZ" sz="2500" dirty="0" smtClean="0"/>
                        <a:t>Zvířata se chystají k zimnímu spánku.</a:t>
                      </a: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endParaRPr lang="cs-CZ" sz="25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K</a:t>
                      </a:r>
                      <a:endParaRPr lang="cs-CZ" sz="2500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FF9966"/>
                    </a:solidFill>
                  </a:tcPr>
                </a:tc>
              </a:tr>
              <a:tr h="448499">
                <a:tc>
                  <a:txBody>
                    <a:bodyPr/>
                    <a:lstStyle/>
                    <a:p>
                      <a:pPr algn="l"/>
                      <a:r>
                        <a:rPr lang="cs-CZ" sz="2500" b="0" dirty="0" smtClean="0"/>
                        <a:t>Lidé upravují</a:t>
                      </a:r>
                      <a:r>
                        <a:rPr lang="cs-CZ" sz="2500" b="0" baseline="0" dirty="0" smtClean="0"/>
                        <a:t> záhony na zahrádce.</a:t>
                      </a:r>
                      <a:endParaRPr lang="cs-CZ" sz="2500" b="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O</a:t>
                      </a:r>
                      <a:endParaRPr lang="cs-CZ" sz="2500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b="1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sz="25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9966"/>
                    </a:solidFill>
                  </a:tcPr>
                </a:tc>
              </a:tr>
              <a:tr h="448499">
                <a:tc>
                  <a:txBody>
                    <a:bodyPr/>
                    <a:lstStyle/>
                    <a:p>
                      <a:pPr algn="l"/>
                      <a:r>
                        <a:rPr lang="cs-CZ" sz="2500" dirty="0" smtClean="0"/>
                        <a:t>Včely, čmeláci a jiný hmyz opylují květy. </a:t>
                      </a:r>
                      <a:endParaRPr lang="cs-CZ" sz="2500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b="1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sz="25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</a:t>
                      </a:r>
                      <a:endParaRPr lang="cs-CZ" sz="25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FF9966"/>
                    </a:solidFill>
                  </a:tcPr>
                </a:tc>
              </a:tr>
              <a:tr h="448499">
                <a:tc>
                  <a:txBody>
                    <a:bodyPr/>
                    <a:lstStyle/>
                    <a:p>
                      <a:pPr algn="l"/>
                      <a:r>
                        <a:rPr lang="cs-CZ" sz="2500" b="0" dirty="0" smtClean="0"/>
                        <a:t>Ptáci odlétají na jaře do teplých krajin.</a:t>
                      </a:r>
                      <a:endParaRPr lang="cs-CZ" sz="2500" b="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endParaRPr lang="cs-CZ" sz="25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O</a:t>
                      </a:r>
                      <a:endParaRPr lang="cs-CZ" sz="2500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FF9966"/>
                    </a:solidFill>
                  </a:tcPr>
                </a:tc>
              </a:tr>
              <a:tr h="448499">
                <a:tc>
                  <a:txBody>
                    <a:bodyPr/>
                    <a:lstStyle/>
                    <a:p>
                      <a:pPr algn="l"/>
                      <a:r>
                        <a:rPr lang="cs-CZ" sz="2500" b="0" dirty="0" smtClean="0"/>
                        <a:t>Ze skrýší vylézá hmyz.</a:t>
                      </a:r>
                      <a:endParaRPr lang="cs-CZ" sz="2500" b="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C</a:t>
                      </a:r>
                      <a:endParaRPr lang="cs-CZ" sz="2500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</a:t>
                      </a:r>
                      <a:endParaRPr lang="cs-CZ" sz="25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FF9966">
                        <a:alpha val="89000"/>
                      </a:srgbClr>
                    </a:solidFill>
                  </a:tcPr>
                </a:tc>
              </a:tr>
              <a:tr h="448499">
                <a:tc>
                  <a:txBody>
                    <a:bodyPr/>
                    <a:lstStyle/>
                    <a:p>
                      <a:pPr algn="l"/>
                      <a:r>
                        <a:rPr lang="cs-CZ" sz="2500" b="0" dirty="0" smtClean="0"/>
                        <a:t>Sklízí se jablka.</a:t>
                      </a:r>
                      <a:endParaRPr lang="cs-CZ" sz="2500" b="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b="1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sz="25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E</a:t>
                      </a:r>
                      <a:endParaRPr lang="cs-CZ" sz="2500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FF9966">
                        <a:alpha val="88000"/>
                      </a:srgb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9679299"/>
              </p:ext>
            </p:extLst>
          </p:nvPr>
        </p:nvGraphicFramePr>
        <p:xfrm>
          <a:off x="545755" y="5878875"/>
          <a:ext cx="3492670" cy="5430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9267"/>
                <a:gridCol w="349267"/>
                <a:gridCol w="349267"/>
                <a:gridCol w="349267"/>
                <a:gridCol w="349267"/>
                <a:gridCol w="349267"/>
                <a:gridCol w="349267"/>
                <a:gridCol w="349267"/>
                <a:gridCol w="349267"/>
                <a:gridCol w="349267"/>
              </a:tblGrid>
              <a:tr h="543050"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5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5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5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5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5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5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5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500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5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500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25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50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5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66"/>
                    </a:solidFill>
                  </a:tcPr>
                </a:tc>
              </a:tr>
            </a:tbl>
          </a:graphicData>
        </a:graphic>
      </p:graphicFrame>
      <p:pic>
        <p:nvPicPr>
          <p:cNvPr id="3074" name="Picture 2" descr="C:\Users\q98ew7\Obrázky\MB900444867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719" b="12252"/>
          <a:stretch/>
        </p:blipFill>
        <p:spPr bwMode="auto">
          <a:xfrm>
            <a:off x="4423691" y="998730"/>
            <a:ext cx="1702012" cy="12600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q98ew7\Obrázky\MB900341692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19" t="8117" r="14509" b="5077"/>
          <a:stretch/>
        </p:blipFill>
        <p:spPr bwMode="auto">
          <a:xfrm>
            <a:off x="5463104" y="4464115"/>
            <a:ext cx="1296107" cy="15875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5021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22369" y="650327"/>
            <a:ext cx="64264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Odkazy:</a:t>
            </a:r>
          </a:p>
          <a:p>
            <a:r>
              <a:rPr lang="cs-CZ" b="1" dirty="0">
                <a:sym typeface="Symbol"/>
              </a:rPr>
              <a:t>Obrázky dostupné na WWW: &lt;</a:t>
            </a:r>
            <a:r>
              <a:rPr lang="cs-CZ" b="1" dirty="0">
                <a:sym typeface="Symbol"/>
                <a:hlinkClick r:id="rId2"/>
              </a:rPr>
              <a:t>http://office.microsoft.com</a:t>
            </a:r>
            <a:r>
              <a:rPr lang="cs-CZ" b="1" dirty="0">
                <a:sym typeface="Symbol"/>
              </a:rPr>
              <a:t>&gt;.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7769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1809</TotalTime>
  <Words>564</Words>
  <Application>Microsoft Office PowerPoint</Application>
  <PresentationFormat>Předvádění na obrazovce (4:3)</PresentationFormat>
  <Paragraphs>133</Paragraphs>
  <Slides>8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q98ew7</dc:creator>
  <cp:lastModifiedBy>q98ew7</cp:lastModifiedBy>
  <cp:revision>231</cp:revision>
  <dcterms:created xsi:type="dcterms:W3CDTF">2013-02-24T10:09:07Z</dcterms:created>
  <dcterms:modified xsi:type="dcterms:W3CDTF">2013-07-02T14:34:33Z</dcterms:modified>
  <cp:contentStatus>Konečný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