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7" r:id="rId3"/>
    <p:sldId id="308" r:id="rId4"/>
    <p:sldId id="295" r:id="rId5"/>
    <p:sldId id="298" r:id="rId6"/>
    <p:sldId id="299" r:id="rId7"/>
    <p:sldId id="300" r:id="rId8"/>
    <p:sldId id="268" r:id="rId9"/>
    <p:sldId id="301" r:id="rId10"/>
    <p:sldId id="269" r:id="rId11"/>
    <p:sldId id="303" r:id="rId12"/>
    <p:sldId id="304" r:id="rId13"/>
    <p:sldId id="305" r:id="rId14"/>
    <p:sldId id="270" r:id="rId15"/>
    <p:sldId id="306" r:id="rId1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33" autoAdjust="0"/>
    <p:restoredTop sz="94660"/>
  </p:normalViewPr>
  <p:slideViewPr>
    <p:cSldViewPr>
      <p:cViewPr varScale="1">
        <p:scale>
          <a:sx n="80" d="100"/>
          <a:sy n="80" d="100"/>
        </p:scale>
        <p:origin x="-84" y="-6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A341BD-F1BC-4CBD-8F43-DE9C56DC452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88002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E8C69B-C042-4556-BEDE-40E78DF5F53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92214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157194-E5F7-42FF-AEF3-D7C8849C189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44185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6D7FE3-E807-47EB-A4F2-F78489F4E09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96665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C56A2D-24FF-43A1-AA47-F30B81BB51D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86596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11BFE2-CFCE-456D-B821-EE497B71D96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76255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AE41AC-6900-46AB-866A-CBCDB3CDFE3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3320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958D81-57F8-41B5-B280-C8B82820617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49542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4263D6-A73A-430B-90CB-2A7D37ACCE8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3329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CCCD43-EDA1-4927-9749-B6F0BA09F57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4588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032615-15BF-4EEF-93F3-D7BF8808738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44879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86B0CECD-B464-46A5-A0D6-D260542C63BB}" type="datetimeFigureOut">
              <a:rPr lang="cs-CZ"/>
              <a:pPr>
                <a:defRPr/>
              </a:pPr>
              <a:t>15.3.2013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5785C80D-DB1F-418D-A455-D23F8BA56F3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00562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0D358E00-E3B1-4B82-B77B-E5B0F840C861}" type="datetimeFigureOut">
              <a:rPr lang="cs-CZ"/>
              <a:pPr>
                <a:defRPr/>
              </a:pPr>
              <a:t>15.3.2013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0F189B3E-3736-4477-8D20-EEA7ED6300E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64449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415B2FDD-9A4D-4436-9864-D51B536DD8B1}" type="datetimeFigureOut">
              <a:rPr lang="cs-CZ"/>
              <a:pPr>
                <a:defRPr/>
              </a:pPr>
              <a:t>15.3.2013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1D3D8AFB-C549-4841-823F-EE6F9ABDF2F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78881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C0A94238-7F3E-44D4-9E61-E97ADB0E5EE4}" type="datetimeFigureOut">
              <a:rPr lang="cs-CZ"/>
              <a:pPr>
                <a:defRPr/>
              </a:pPr>
              <a:t>15.3.2013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5413C9C-344B-464F-B01C-D4D22A45187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87947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B1A5729-C729-49F5-AAFD-58BA6D1822EC}" type="datetimeFigureOut">
              <a:rPr lang="cs-CZ"/>
              <a:pPr>
                <a:defRPr/>
              </a:pPr>
              <a:t>15.3.2013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BF517C98-6C18-435D-83A5-6425C39814C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47298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3B9FA602-E010-4018-8428-234488CB400C}" type="datetimeFigureOut">
              <a:rPr lang="cs-CZ"/>
              <a:pPr>
                <a:defRPr/>
              </a:pPr>
              <a:t>15.3.2013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83863ED0-2AD7-48DD-8D22-F8A46C70180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55573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2227190-1293-4CB1-A940-13717696B01C}" type="datetimeFigureOut">
              <a:rPr lang="cs-CZ"/>
              <a:pPr>
                <a:defRPr/>
              </a:pPr>
              <a:t>15.3.2013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9EB3C5C-6936-40E6-806A-FA2143C27FB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439939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4644CE27-EA17-40ED-BF95-0D02A8220075}" type="datetimeFigureOut">
              <a:rPr lang="cs-CZ"/>
              <a:pPr>
                <a:defRPr/>
              </a:pPr>
              <a:t>15.3.2013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40A41E1-0C54-4CE6-AF93-738F13D3C17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277742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5737F0E-B4CC-4C88-B264-431FB8834AED}" type="datetimeFigureOut">
              <a:rPr lang="cs-CZ"/>
              <a:pPr>
                <a:defRPr/>
              </a:pPr>
              <a:t>15.3.2013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5FFD206-8FF8-440B-B5C8-14436B9CD19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633984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5878538-20FE-4B8F-8A57-14C17EE98E5D}" type="datetimeFigureOut">
              <a:rPr lang="cs-CZ"/>
              <a:pPr>
                <a:defRPr/>
              </a:pPr>
              <a:t>15.3.2013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3831B41-13C0-47A5-8C6E-BE866E263B4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781784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4DA0426-EBA1-4E96-98B4-DE2AB7FD0288}" type="datetimeFigureOut">
              <a:rPr lang="cs-CZ"/>
              <a:pPr>
                <a:defRPr/>
              </a:pPr>
              <a:t>15.3.2013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BE50B148-7651-4989-8D72-3C4E1F9766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3778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10733DBB-EFE9-4E7B-81CA-A7F4264FE5E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2051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822A0388-CD6B-4D1B-B2D2-602CB7257EC7}" type="datetimeFigureOut">
              <a:rPr lang="cs-CZ"/>
              <a:pPr>
                <a:defRPr/>
              </a:pPr>
              <a:t>15.3.2013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BBE909CB-EA69-4927-84CD-247D80FCF9C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558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5077504"/>
              </p:ext>
            </p:extLst>
          </p:nvPr>
        </p:nvGraphicFramePr>
        <p:xfrm>
          <a:off x="1647825" y="404813"/>
          <a:ext cx="5848350" cy="2232023"/>
        </p:xfrm>
        <a:graphic>
          <a:graphicData uri="http://schemas.openxmlformats.org/drawingml/2006/table">
            <a:tbl>
              <a:tblPr firstRow="1" firstCol="1" bandRow="1"/>
              <a:tblGrid>
                <a:gridCol w="1778884"/>
                <a:gridCol w="4069466"/>
              </a:tblGrid>
              <a:tr h="467862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NÁZEV ŠKOLY:</a:t>
                      </a: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Masarykova základní škola a mateřská škola Melč, okres Opava, příspěvková organizace</a:t>
                      </a: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23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CZ.1.07/1.4.00/21.2623</a:t>
                      </a: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23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Mgr. Vladimír Rychlý</a:t>
                      </a: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23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VY_32_Inovace_Informatika_1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23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</a:t>
                      </a:r>
                      <a:r>
                        <a:rPr lang="cs-CZ" sz="120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DUM: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23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TÉMA:</a:t>
                      </a: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Excel – Kopírování vzorců, funkce Suma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23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8.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23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OBDOBÍ REALIZACE:</a:t>
                      </a: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1/2013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4367" name="Obrázek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8488" y="5516563"/>
            <a:ext cx="5407025" cy="1049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8" name="Obrázek 5" descr="znak škol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7550" y="2924175"/>
            <a:ext cx="2628900" cy="199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349768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Anotace</a:t>
            </a:r>
          </a:p>
        </p:txBody>
      </p:sp>
      <p:sp>
        <p:nvSpPr>
          <p:cNvPr id="1536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/>
          <a:lstStyle/>
          <a:p>
            <a:pPr eaLnBrk="1" hangingPunct="1"/>
            <a:r>
              <a:rPr lang="cs-CZ" dirty="0" smtClean="0"/>
              <a:t>Prezentace popisující práci se vzorci v programu Microsoft Office Excel 2010. Obsahuje podrobný postup pro kopírování vzorce pro další buňky a použití funkce Suma.  Vše je  ukázáno na řešených příkladech. Obsahuje i úkoly pro samostatnou práci žáků. Možno použít i pro samostudium.</a:t>
            </a:r>
          </a:p>
        </p:txBody>
      </p:sp>
    </p:spTree>
    <p:extLst>
      <p:ext uri="{BB962C8B-B14F-4D97-AF65-F5344CB8AC3E}">
        <p14:creationId xmlns:p14="http://schemas.microsoft.com/office/powerpoint/2010/main" val="9452885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Kopírování vzorců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Použití - pokud děláme stejnou matematickou operaci – např. součet – pro dva nebo více sloupců.</a:t>
            </a:r>
          </a:p>
          <a:p>
            <a:r>
              <a:rPr lang="cs-CZ" dirty="0" smtClean="0"/>
              <a:t>Abychom nemuseli dělat součet pro každý řádek zvlášť, vytvoříme vzorec pouze pro první řádek a do ostatních řádků tento vzorec zkopírujeme.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>
          <a:xfrm>
            <a:off x="395288" y="115888"/>
            <a:ext cx="8229600" cy="1143000"/>
          </a:xfrm>
        </p:spPr>
        <p:txBody>
          <a:bodyPr/>
          <a:lstStyle/>
          <a:p>
            <a:r>
              <a:rPr lang="cs-CZ" smtClean="0"/>
              <a:t>Postup kopírování</a:t>
            </a:r>
          </a:p>
        </p:txBody>
      </p:sp>
      <p:sp>
        <p:nvSpPr>
          <p:cNvPr id="4099" name="Zástupný symbol pro obsah 2"/>
          <p:cNvSpPr>
            <a:spLocks noGrp="1"/>
          </p:cNvSpPr>
          <p:nvPr>
            <p:ph idx="1"/>
          </p:nvPr>
        </p:nvSpPr>
        <p:spPr>
          <a:xfrm>
            <a:off x="468313" y="1052513"/>
            <a:ext cx="8229600" cy="1800225"/>
          </a:xfrm>
        </p:spPr>
        <p:txBody>
          <a:bodyPr/>
          <a:lstStyle/>
          <a:p>
            <a:r>
              <a:rPr lang="cs-CZ" sz="2800" smtClean="0"/>
              <a:t>Napíšeme pod sebe čtyři čísla do sloupce A a do sloupce B.</a:t>
            </a:r>
          </a:p>
          <a:p>
            <a:r>
              <a:rPr lang="cs-CZ" sz="2800" smtClean="0"/>
              <a:t>Vytvoříme vzorec pro první řádek běžným způsobem.</a:t>
            </a:r>
          </a:p>
        </p:txBody>
      </p:sp>
      <p:pic>
        <p:nvPicPr>
          <p:cNvPr id="410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3357563"/>
            <a:ext cx="4967287" cy="2600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>
            <a:off x="2700338" y="2708275"/>
            <a:ext cx="863600" cy="1800225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>
            <a:off x="2700338" y="2708275"/>
            <a:ext cx="2016125" cy="1081088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03" name="TextovéPole 15"/>
          <p:cNvSpPr txBox="1">
            <a:spLocks noChangeArrowheads="1"/>
          </p:cNvSpPr>
          <p:nvPr/>
        </p:nvSpPr>
        <p:spPr bwMode="auto">
          <a:xfrm>
            <a:off x="5795963" y="3416300"/>
            <a:ext cx="3097212" cy="310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2800"/>
              <a:t>Tažením za úchyt v pravém dolním rohu buňky se vzorcem pak vzorec zkopírujeme pro ostatní řádky,</a:t>
            </a:r>
          </a:p>
        </p:txBody>
      </p:sp>
      <p:cxnSp>
        <p:nvCxnSpPr>
          <p:cNvPr id="18" name="Přímá spojnice se šipkou 17"/>
          <p:cNvCxnSpPr/>
          <p:nvPr/>
        </p:nvCxnSpPr>
        <p:spPr>
          <a:xfrm flipH="1" flipV="1">
            <a:off x="4067175" y="4697413"/>
            <a:ext cx="1728788" cy="171450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600"/>
          </a:xfrm>
        </p:spPr>
        <p:txBody>
          <a:bodyPr/>
          <a:lstStyle/>
          <a:p>
            <a:r>
              <a:rPr lang="cs-CZ" smtClean="0"/>
              <a:t>Vzorec zkopírovaný do ostatních buněk</a:t>
            </a:r>
          </a:p>
        </p:txBody>
      </p:sp>
      <p:pic>
        <p:nvPicPr>
          <p:cNvPr id="512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663" y="2565400"/>
            <a:ext cx="5056187" cy="244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/>
          </p:nvPr>
        </p:nvSpPr>
        <p:spPr>
          <a:xfrm>
            <a:off x="468313" y="14288"/>
            <a:ext cx="8229600" cy="1143000"/>
          </a:xfrm>
        </p:spPr>
        <p:txBody>
          <a:bodyPr/>
          <a:lstStyle/>
          <a:p>
            <a:r>
              <a:rPr lang="cs-CZ" smtClean="0"/>
              <a:t>Přečíslování řádků</a:t>
            </a:r>
          </a:p>
        </p:txBody>
      </p:sp>
      <p:sp>
        <p:nvSpPr>
          <p:cNvPr id="6147" name="Zástupný symbol pro obsah 2"/>
          <p:cNvSpPr>
            <a:spLocks noGrp="1"/>
          </p:cNvSpPr>
          <p:nvPr>
            <p:ph idx="1"/>
          </p:nvPr>
        </p:nvSpPr>
        <p:spPr>
          <a:xfrm>
            <a:off x="468313" y="981075"/>
            <a:ext cx="8229600" cy="2735263"/>
          </a:xfrm>
        </p:spPr>
        <p:txBody>
          <a:bodyPr/>
          <a:lstStyle/>
          <a:p>
            <a:r>
              <a:rPr lang="cs-CZ" smtClean="0"/>
              <a:t>Všimněte si, že Excel při zkopírování vzorce přečísluje čísla řádků ve vzorci.</a:t>
            </a:r>
          </a:p>
          <a:p>
            <a:r>
              <a:rPr lang="cs-CZ" smtClean="0"/>
              <a:t>Na druhém řádku tak ve vzorci počítá s buňkami A2 a B2, na třetím řádku A3 a B3 a tak dále.</a:t>
            </a:r>
          </a:p>
        </p:txBody>
      </p:sp>
      <p:pic>
        <p:nvPicPr>
          <p:cNvPr id="614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4005263"/>
            <a:ext cx="5041900" cy="2381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>
            <a:off x="3348038" y="3068638"/>
            <a:ext cx="2808287" cy="1228725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3348038" y="3068638"/>
            <a:ext cx="1511300" cy="2376487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4000" smtClean="0"/>
              <a:t>Úkol </a:t>
            </a:r>
            <a:br>
              <a:rPr lang="cs-CZ" sz="4000" smtClean="0"/>
            </a:br>
            <a:endParaRPr lang="cs-CZ" sz="4000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981075"/>
            <a:ext cx="8229600" cy="5145088"/>
          </a:xfrm>
        </p:spPr>
        <p:txBody>
          <a:bodyPr/>
          <a:lstStyle/>
          <a:p>
            <a:pPr eaLnBrk="1" hangingPunct="1"/>
            <a:r>
              <a:rPr lang="cs-CZ" smtClean="0"/>
              <a:t>vytvořte sloupec 10 lichých čísel začínající 7.</a:t>
            </a:r>
          </a:p>
          <a:p>
            <a:pPr eaLnBrk="1" hangingPunct="1"/>
            <a:r>
              <a:rPr lang="cs-CZ" smtClean="0"/>
              <a:t>Vedle vytvořte sloupec posloupnosti 10 po sobě jdoucích čísel začínající  3.</a:t>
            </a:r>
          </a:p>
          <a:p>
            <a:pPr eaLnBrk="1" hangingPunct="1"/>
            <a:r>
              <a:rPr lang="cs-CZ" smtClean="0"/>
              <a:t>Vypočtěte postupně pro oba sloupce sčítaní, odčítání (první – druhý), násobení, dělení (první /druhý).</a:t>
            </a:r>
          </a:p>
          <a:p>
            <a:pPr eaLnBrk="1" hangingPunct="1"/>
            <a:r>
              <a:rPr lang="cs-CZ" smtClean="0"/>
              <a:t>Použijte kopírování vzorců.</a:t>
            </a:r>
          </a:p>
          <a:p>
            <a:pPr eaLnBrk="1" hangingPunct="1"/>
            <a:r>
              <a:rPr lang="cs-CZ" smtClean="0"/>
              <a:t>Na dalším snímku vidíte výsledný stav.</a:t>
            </a:r>
          </a:p>
          <a:p>
            <a:pPr eaLnBrk="1" hangingPunct="1">
              <a:buFontTx/>
              <a:buNone/>
            </a:pPr>
            <a:endParaRPr lang="cs-CZ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Výsledek</a:t>
            </a:r>
          </a:p>
        </p:txBody>
      </p:sp>
      <p:pic>
        <p:nvPicPr>
          <p:cNvPr id="819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1484313"/>
            <a:ext cx="6850062" cy="453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Funkce </a:t>
            </a:r>
            <a:r>
              <a:rPr lang="cs-CZ" b="1" dirty="0" smtClean="0"/>
              <a:t>Suma (Součet)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Provede součet všech údajů ve sloupci nebo řádku.</a:t>
            </a:r>
          </a:p>
          <a:p>
            <a:pPr eaLnBrk="1" hangingPunct="1"/>
            <a:r>
              <a:rPr lang="cs-CZ" smtClean="0">
                <a:cs typeface="Arial" charset="0"/>
              </a:rPr>
              <a:t>Vybereme prázdnou buňku pod sloupcem a zmáčkneme tlačítko </a:t>
            </a:r>
            <a:r>
              <a:rPr lang="cs-CZ" b="1" smtClean="0">
                <a:cs typeface="Arial" charset="0"/>
              </a:rPr>
              <a:t>∑</a:t>
            </a:r>
            <a:r>
              <a:rPr lang="cs-CZ" smtClean="0">
                <a:cs typeface="Arial" charset="0"/>
              </a:rPr>
              <a:t>.</a:t>
            </a:r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3933825"/>
            <a:ext cx="7632700" cy="267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 flipH="1">
            <a:off x="2124075" y="3068638"/>
            <a:ext cx="1223963" cy="3384550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5219700" y="3492500"/>
            <a:ext cx="1873250" cy="441325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</p:spPr>
        <p:txBody>
          <a:bodyPr/>
          <a:lstStyle/>
          <a:p>
            <a:pPr algn="l"/>
            <a:r>
              <a:rPr lang="cs-CZ" sz="2800" smtClean="0"/>
              <a:t>Automaticky se vám vybere nejvhodnější oblast pro Sumu, v našem případě sloupec nad buňkou.</a:t>
            </a:r>
            <a:br>
              <a:rPr lang="cs-CZ" sz="2800" smtClean="0"/>
            </a:br>
            <a:r>
              <a:rPr lang="cs-CZ" sz="2800" smtClean="0"/>
              <a:t>Zároveň ji vidíte i napsanou - (C1:C10) znamená oblast od buňky C1 do C10</a:t>
            </a:r>
          </a:p>
        </p:txBody>
      </p:sp>
      <p:pic>
        <p:nvPicPr>
          <p:cNvPr id="1126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565400"/>
            <a:ext cx="5400675" cy="3827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Přímá spojnice se šipkou 3"/>
          <p:cNvCxnSpPr/>
          <p:nvPr/>
        </p:nvCxnSpPr>
        <p:spPr>
          <a:xfrm flipH="1">
            <a:off x="4427538" y="1628775"/>
            <a:ext cx="1544637" cy="1152525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 flipH="1">
            <a:off x="3059113" y="1628775"/>
            <a:ext cx="2928937" cy="4103688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Nadpis 1"/>
          <p:cNvSpPr>
            <a:spLocks noGrp="1"/>
          </p:cNvSpPr>
          <p:nvPr>
            <p:ph type="title"/>
          </p:nvPr>
        </p:nvSpPr>
        <p:spPr>
          <a:xfrm>
            <a:off x="468313" y="404813"/>
            <a:ext cx="8229600" cy="792162"/>
          </a:xfrm>
        </p:spPr>
        <p:txBody>
          <a:bodyPr/>
          <a:lstStyle/>
          <a:p>
            <a:r>
              <a:rPr lang="cs-CZ" sz="3600" smtClean="0"/>
              <a:t>Potvrďte Enter a Suma se vypočítá</a:t>
            </a:r>
          </a:p>
        </p:txBody>
      </p:sp>
      <p:pic>
        <p:nvPicPr>
          <p:cNvPr id="1229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1554163"/>
            <a:ext cx="6551612" cy="460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Nadpis 1"/>
          <p:cNvSpPr>
            <a:spLocks noGrp="1"/>
          </p:cNvSpPr>
          <p:nvPr>
            <p:ph type="title"/>
          </p:nvPr>
        </p:nvSpPr>
        <p:spPr>
          <a:xfrm>
            <a:off x="468313" y="1588"/>
            <a:ext cx="8229600" cy="1143000"/>
          </a:xfrm>
        </p:spPr>
        <p:txBody>
          <a:bodyPr/>
          <a:lstStyle/>
          <a:p>
            <a:r>
              <a:rPr lang="cs-CZ" smtClean="0"/>
              <a:t>Výběr oblasti pro Sumu</a:t>
            </a:r>
          </a:p>
        </p:txBody>
      </p:sp>
      <p:sp>
        <p:nvSpPr>
          <p:cNvPr id="13315" name="Zástupný symbol pro obsah 2"/>
          <p:cNvSpPr>
            <a:spLocks noGrp="1"/>
          </p:cNvSpPr>
          <p:nvPr>
            <p:ph idx="1"/>
          </p:nvPr>
        </p:nvSpPr>
        <p:spPr>
          <a:xfrm>
            <a:off x="468313" y="1125538"/>
            <a:ext cx="8229600" cy="2374900"/>
          </a:xfrm>
        </p:spPr>
        <p:txBody>
          <a:bodyPr/>
          <a:lstStyle/>
          <a:p>
            <a:r>
              <a:rPr lang="cs-CZ" sz="2400" smtClean="0"/>
              <a:t>Pokud chceme sečíst jinou oblast, než nám byla automaticky nabídnuta, označíme tuto oblast myší.</a:t>
            </a:r>
          </a:p>
          <a:p>
            <a:r>
              <a:rPr lang="cs-CZ" sz="2400" smtClean="0"/>
              <a:t>Postup: postavíme se do prázdné buňky, kde chceme umístit součet = Sumu, klikneme na tlačítko Suma a myší pak vybereme oblast, na našem příkladu je vybraná oblast od D1 do D5, a potvrdíme Enter.</a:t>
            </a:r>
          </a:p>
        </p:txBody>
      </p:sp>
      <p:pic>
        <p:nvPicPr>
          <p:cNvPr id="1331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3573463"/>
            <a:ext cx="4022725" cy="3078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Úkol 1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Spočítejte sumu pro všechny sloupce tabulky.</a:t>
            </a:r>
          </a:p>
          <a:p>
            <a:pPr eaLnBrk="1" hangingPunct="1"/>
            <a:r>
              <a:rPr lang="cs-CZ" dirty="0" smtClean="0"/>
              <a:t>Pro třetí sloupec sečtěte pouze prvních 6 údajů.</a:t>
            </a:r>
          </a:p>
          <a:p>
            <a:pPr eaLnBrk="1" hangingPunct="1"/>
            <a:r>
              <a:rPr lang="cs-CZ" dirty="0" smtClean="0"/>
              <a:t>Pro poslední sečtěte pouze posledních 4 údaje.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Úkol 2</a:t>
            </a:r>
          </a:p>
        </p:txBody>
      </p:sp>
      <p:sp>
        <p:nvSpPr>
          <p:cNvPr id="1536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Vytvořte ve sloupci posloupnost  sta sudých čísel začínajících číslem 50.</a:t>
            </a:r>
          </a:p>
          <a:p>
            <a:r>
              <a:rPr lang="cs-CZ" dirty="0" smtClean="0"/>
              <a:t>Ve vedlejším sloupci vytvořte posloupnost sta čísel začínající číslem 25.</a:t>
            </a:r>
          </a:p>
          <a:p>
            <a:r>
              <a:rPr lang="cs-CZ" dirty="0" smtClean="0"/>
              <a:t>Do vedlejších sloupců spočítejte součet, rozdíl, násobek a podíl.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936</TotalTime>
  <Words>445</Words>
  <Application>Microsoft Office PowerPoint</Application>
  <PresentationFormat>Předvádění na obrazovce (4:3)</PresentationFormat>
  <Paragraphs>52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14</vt:i4>
      </vt:variant>
    </vt:vector>
  </HeadingPairs>
  <TitlesOfParts>
    <vt:vector size="16" baseType="lpstr">
      <vt:lpstr>Výchozí návrh</vt:lpstr>
      <vt:lpstr>Motiv systému Office</vt:lpstr>
      <vt:lpstr>Prezentace aplikace PowerPoint</vt:lpstr>
      <vt:lpstr>Anotace</vt:lpstr>
      <vt:lpstr>Kopírování vzorců</vt:lpstr>
      <vt:lpstr>Postup kopírování</vt:lpstr>
      <vt:lpstr>Vzorec zkopírovaný do ostatních buněk</vt:lpstr>
      <vt:lpstr>Přečíslování řádků</vt:lpstr>
      <vt:lpstr>Úkol  </vt:lpstr>
      <vt:lpstr>Výsledek</vt:lpstr>
      <vt:lpstr>Funkce Suma (Součet)</vt:lpstr>
      <vt:lpstr>Automaticky se vám vybere nejvhodnější oblast pro Sumu, v našem případě sloupec nad buňkou. Zároveň ji vidíte i napsanou - (C1:C10) znamená oblast od buňky C1 do C10</vt:lpstr>
      <vt:lpstr>Potvrďte Enter a Suma se vypočítá</vt:lpstr>
      <vt:lpstr>Výběr oblasti pro Sumu</vt:lpstr>
      <vt:lpstr>Úkol 1</vt:lpstr>
      <vt:lpstr>Úkol 2</vt:lpstr>
    </vt:vector>
  </TitlesOfParts>
  <Company>MZŠM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Microsoft Excel</dc:title>
  <dc:creator>Vladimír</dc:creator>
  <cp:lastModifiedBy>Vladimír Rychlý</cp:lastModifiedBy>
  <cp:revision>64</cp:revision>
  <dcterms:created xsi:type="dcterms:W3CDTF">2008-04-23T06:53:53Z</dcterms:created>
  <dcterms:modified xsi:type="dcterms:W3CDTF">2013-03-15T16:08:48Z</dcterms:modified>
</cp:coreProperties>
</file>