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3" r:id="rId3"/>
    <p:sldId id="270" r:id="rId4"/>
    <p:sldId id="267" r:id="rId5"/>
    <p:sldId id="269" r:id="rId6"/>
    <p:sldId id="260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3C24"/>
    <a:srgbClr val="BA1C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56" autoAdjust="0"/>
    <p:restoredTop sz="94660"/>
  </p:normalViewPr>
  <p:slideViewPr>
    <p:cSldViewPr>
      <p:cViewPr>
        <p:scale>
          <a:sx n="50" d="100"/>
          <a:sy n="50" d="100"/>
        </p:scale>
        <p:origin x="-1334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4D487-DD89-4583-B59C-0D4DFE3D7E96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534F4-CAB0-4D3B-9AE3-957A7EA001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851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962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441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26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10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22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21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95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267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0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54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89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BB93E-3094-45F8-89FF-8D01950FEFBB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48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gi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png"/><Relationship Id="rId9" Type="http://schemas.openxmlformats.org/officeDocument/2006/relationships/image" Target="../media/image3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microsoft.com/office/2007/relationships/hdphoto" Target="../media/hdphoto1.wdp"/><Relationship Id="rId9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79602" y="1692480"/>
            <a:ext cx="5148000" cy="115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Živočichové </a:t>
            </a:r>
            <a:r>
              <a:rPr lang="cs-CZ" sz="4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na jaře</a:t>
            </a:r>
            <a:endParaRPr lang="cs-CZ" sz="4800" dirty="0"/>
          </a:p>
        </p:txBody>
      </p:sp>
      <p:sp>
        <p:nvSpPr>
          <p:cNvPr id="11" name="Obdélník 10"/>
          <p:cNvSpPr/>
          <p:nvPr/>
        </p:nvSpPr>
        <p:spPr>
          <a:xfrm>
            <a:off x="1015830" y="2142480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79602" y="3113965"/>
            <a:ext cx="513057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VY_12_INOVACE_01_22_Člověk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</a:t>
            </a:r>
            <a:r>
              <a:rPr lang="cs-CZ"/>
              <a:t>svět </a:t>
            </a:r>
            <a:r>
              <a:rPr lang="cs-CZ" dirty="0"/>
              <a:t>-</a:t>
            </a:r>
            <a:r>
              <a:rPr lang="cs-CZ" smtClean="0"/>
              <a:t> </a:t>
            </a:r>
            <a:r>
              <a:rPr lang="cs-CZ" dirty="0" smtClean="0"/>
              <a:t>1. 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Jaro v přírodě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16810" y="5094185"/>
            <a:ext cx="7020000" cy="118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notace</a:t>
            </a:r>
            <a:r>
              <a:rPr lang="cs-CZ" dirty="0"/>
              <a:t>: Prezentace </a:t>
            </a:r>
            <a:r>
              <a:rPr lang="cs-CZ" dirty="0" smtClean="0"/>
              <a:t>obsahuje obrázkové čtení, procvičuje čtení                        </a:t>
            </a:r>
            <a:r>
              <a:rPr lang="cs-CZ" dirty="0"/>
              <a:t>s porozuměním a </a:t>
            </a:r>
            <a:r>
              <a:rPr lang="cs-CZ" dirty="0" smtClean="0"/>
              <a:t>umožňuje aktivní </a:t>
            </a:r>
            <a:r>
              <a:rPr lang="cs-CZ" dirty="0"/>
              <a:t>zapojení žáků při práci </a:t>
            </a:r>
            <a:r>
              <a:rPr lang="cs-CZ" dirty="0" smtClean="0"/>
              <a:t>na </a:t>
            </a:r>
            <a:r>
              <a:rPr lang="cs-CZ" dirty="0"/>
              <a:t>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67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0940" y="1425440"/>
            <a:ext cx="8496535" cy="514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Ze zimního spánku se probouzejí například                                            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            ,                a                . Z úkrytů vylézají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   ,           ,           a jiný hmyz. Na sluníčku se začínají vyhřívat zkřehlí               a            .  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Zakuklené larvy se proměňují v krásné 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              .        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                              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1015830" y="2142480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842030" y="4014065"/>
            <a:ext cx="1188000" cy="684000"/>
            <a:chOff x="2439885" y="166271"/>
            <a:chExt cx="1134464" cy="468000"/>
          </a:xfrm>
        </p:grpSpPr>
        <p:pic>
          <p:nvPicPr>
            <p:cNvPr id="1046" name="Picture 22" descr="Zobrazit podrobnosti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870" r="3393" b="36065"/>
            <a:stretch/>
          </p:blipFill>
          <p:spPr bwMode="auto">
            <a:xfrm>
              <a:off x="2962349" y="286035"/>
              <a:ext cx="612000" cy="228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8" name="Picture 10" descr="Zobrazit podrobnosti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0425"/>
            <a:stretch/>
          </p:blipFill>
          <p:spPr bwMode="auto">
            <a:xfrm>
              <a:off x="2439885" y="166271"/>
              <a:ext cx="522464" cy="46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7" name="Skupina 56"/>
          <p:cNvGrpSpPr/>
          <p:nvPr/>
        </p:nvGrpSpPr>
        <p:grpSpPr>
          <a:xfrm>
            <a:off x="6597225" y="4194085"/>
            <a:ext cx="1008000" cy="540000"/>
            <a:chOff x="5895974" y="2883115"/>
            <a:chExt cx="1211558" cy="536360"/>
          </a:xfrm>
        </p:grpSpPr>
        <p:pic>
          <p:nvPicPr>
            <p:cNvPr id="58" name="Picture 2" descr="Zobrazit podrobnosti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34" t="12147" b="16833"/>
            <a:stretch/>
          </p:blipFill>
          <p:spPr bwMode="auto">
            <a:xfrm>
              <a:off x="5895974" y="2933700"/>
              <a:ext cx="600319" cy="4857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2" descr="Zobrazit podrobnosti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34" t="12147" b="16833"/>
            <a:stretch/>
          </p:blipFill>
          <p:spPr bwMode="auto">
            <a:xfrm>
              <a:off x="6507213" y="2883115"/>
              <a:ext cx="600319" cy="4857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60" name="Picture 12" descr="C:\Users\q98ew7\Obrázky\Obrázek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119" y="2373312"/>
            <a:ext cx="1706526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q98ew7\Obrázky\Obrázek4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972" y="2317214"/>
            <a:ext cx="1575836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q98ew7\Obrázky\Obrázek5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30" y="2425214"/>
            <a:ext cx="1403606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q98ew7\Obrázky\slunéčka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37" y="3378319"/>
            <a:ext cx="6424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q98ew7\Obrázky\mouchy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404000" y="3407500"/>
            <a:ext cx="917993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q98ew7\Obrázky\brouci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312" y="3333762"/>
            <a:ext cx="889333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30868" y="413665"/>
            <a:ext cx="7637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Co dělají živočichové na jaře?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pic>
        <p:nvPicPr>
          <p:cNvPr id="1026" name="Picture 2" descr="C:\Users\q98ew7\Obrázky\MB900318055.GIF"/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46029"/>
            <a:ext cx="1404000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MB900283572.GIF"/>
          <p:cNvPicPr>
            <a:picLocks noChangeAspect="1" noChangeArrowheads="1" noCrop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68" y="5662029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16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5679250"/>
            <a:ext cx="9144000" cy="1178750"/>
          </a:xfrm>
          <a:prstGeom prst="rect">
            <a:avLst/>
          </a:prstGeom>
          <a:solidFill>
            <a:schemeClr val="accent6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510" y="681259"/>
            <a:ext cx="8865985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Ze zimního spánku se probouzejí například  _______ , _______ a  _______ . Z </a:t>
            </a:r>
            <a:r>
              <a:rPr lang="cs-CZ" sz="3600" dirty="0"/>
              <a:t>úkrytů </a:t>
            </a:r>
            <a:r>
              <a:rPr lang="cs-CZ" sz="3600" dirty="0" smtClean="0"/>
              <a:t>vylézají ________ , _______ , _______ a jiný hmyz. Na sluníčku se začínají vyhřívat zkřehlí _______a _______. Zakuklené larvy se proměňují v krásné _______.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         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015830" y="2142480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6669" y="256859"/>
            <a:ext cx="392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Doplň neúplné věty.</a:t>
            </a:r>
            <a:endParaRPr lang="cs-CZ" sz="36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pic>
        <p:nvPicPr>
          <p:cNvPr id="1026" name="Picture 2" descr="C:\Users\q98ew7\Obrázky\slova\ježci.png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47" r="10117" b="23841"/>
          <a:stretch/>
        </p:blipFill>
        <p:spPr bwMode="auto">
          <a:xfrm>
            <a:off x="5296715" y="5593388"/>
            <a:ext cx="1113273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slova\Obrázek2.png"/>
          <p:cNvPicPr>
            <a:picLocks noChangeAspect="1" noChangeArrowheads="1"/>
          </p:cNvPicPr>
          <p:nvPr/>
        </p:nvPicPr>
        <p:blipFill rotWithShape="1"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4" t="14626" r="6823" b="17453"/>
          <a:stretch/>
        </p:blipFill>
        <p:spPr bwMode="auto">
          <a:xfrm>
            <a:off x="6975580" y="6097388"/>
            <a:ext cx="1437489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slova\Obrázek4.png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1" t="13572" r="7450" b="30488"/>
          <a:stretch/>
        </p:blipFill>
        <p:spPr bwMode="auto">
          <a:xfrm>
            <a:off x="1630027" y="5766280"/>
            <a:ext cx="1729946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slova\Obrázek5.png"/>
          <p:cNvPicPr>
            <a:picLocks noChangeAspect="1" noChangeArrowheads="1"/>
          </p:cNvPicPr>
          <p:nvPr/>
        </p:nvPicPr>
        <p:blipFill rotWithShape="1">
          <a:blip r:embed="rId6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22" t="13390" r="4789" b="24886"/>
          <a:stretch/>
        </p:blipFill>
        <p:spPr bwMode="auto">
          <a:xfrm>
            <a:off x="2849792" y="6251191"/>
            <a:ext cx="1293642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slova\Obrázek6.png"/>
          <p:cNvPicPr>
            <a:picLocks noChangeAspect="1" noChangeArrowheads="1"/>
          </p:cNvPicPr>
          <p:nvPr/>
        </p:nvPicPr>
        <p:blipFill rotWithShape="1"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6" t="18447" r="7252" b="19830"/>
          <a:stretch/>
        </p:blipFill>
        <p:spPr bwMode="auto">
          <a:xfrm>
            <a:off x="6675384" y="5681709"/>
            <a:ext cx="1574029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q98ew7\Obrázky\slova\Obrázek7.png"/>
          <p:cNvPicPr>
            <a:picLocks noChangeAspect="1" noChangeArrowheads="1"/>
          </p:cNvPicPr>
          <p:nvPr/>
        </p:nvPicPr>
        <p:blipFill rotWithShape="1"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3" t="14083" r="6242" b="19830"/>
          <a:stretch/>
        </p:blipFill>
        <p:spPr bwMode="auto">
          <a:xfrm>
            <a:off x="3474410" y="5664909"/>
            <a:ext cx="1713049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q98ew7\Obrázky\slova\Obrázek10.png"/>
          <p:cNvPicPr>
            <a:picLocks noChangeAspect="1" noChangeArrowheads="1"/>
          </p:cNvPicPr>
          <p:nvPr/>
        </p:nvPicPr>
        <p:blipFill rotWithShape="1">
          <a:blip r:embed="rId9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16" r="4250" b="22665"/>
          <a:stretch/>
        </p:blipFill>
        <p:spPr bwMode="auto">
          <a:xfrm>
            <a:off x="668059" y="6232625"/>
            <a:ext cx="1202734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q98ew7\Obrázky\slova\Obrázek9.png"/>
          <p:cNvPicPr>
            <a:picLocks noChangeAspect="1" noChangeArrowheads="1"/>
          </p:cNvPicPr>
          <p:nvPr/>
        </p:nvPicPr>
        <p:blipFill rotWithShape="1">
          <a:blip r:embed="rId10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6" t="17940" r="4093" b="17940"/>
          <a:stretch/>
        </p:blipFill>
        <p:spPr bwMode="auto">
          <a:xfrm>
            <a:off x="4723418" y="6251191"/>
            <a:ext cx="1695757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q98ew7\Obrázky\slova\Obrázek11.png"/>
          <p:cNvPicPr>
            <a:picLocks noChangeAspect="1" noChangeArrowheads="1"/>
          </p:cNvPicPr>
          <p:nvPr/>
        </p:nvPicPr>
        <p:blipFill rotWithShape="1">
          <a:blip r:embed="rId11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3" t="15703" r="3148" b="18883"/>
          <a:stretch/>
        </p:blipFill>
        <p:spPr bwMode="auto">
          <a:xfrm>
            <a:off x="176880" y="5692625"/>
            <a:ext cx="1470363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q98ew7\Obrázky\MB900123321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17" y="4654134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13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3017" y="1161040"/>
            <a:ext cx="8584468" cy="5256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 Z        vylétají             a sají sladký nektar               z květů. Opylují           a vyrábí         . Z teplých krajin se vracejí například               a           .            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         kladou jikry.             přezimující v bahně kladou vajíčka. Zvířata si shánějí potravu </a:t>
            </a:r>
            <a:br>
              <a:rPr lang="cs-CZ" sz="3600" dirty="0" smtClean="0"/>
            </a:br>
            <a:r>
              <a:rPr lang="cs-CZ" sz="3600" dirty="0" smtClean="0"/>
              <a:t>a starají se o svá mláďata.          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         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015830" y="2142480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pic>
        <p:nvPicPr>
          <p:cNvPr id="2059" name="Picture 11" descr="C:\Users\q98ew7\Obrázky\Obrázek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66" y="1360396"/>
            <a:ext cx="6480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q98ew7\Obrázky\včely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086" y="1432396"/>
            <a:ext cx="1044288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q98ew7\Obrázky\MB90031687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23" r="20748" b="19105"/>
          <a:stretch/>
        </p:blipFill>
        <p:spPr bwMode="auto">
          <a:xfrm>
            <a:off x="5966598" y="2271575"/>
            <a:ext cx="680680" cy="540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q98ew7\Obrázky\vlaštovky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065" y="3018365"/>
            <a:ext cx="1258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q98ew7\Obrázky\jiřičky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609" y="3035650"/>
            <a:ext cx="987919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q98ew7\Obrázky\Obrázek7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855" y="3978440"/>
            <a:ext cx="10817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q98ew7\Obrázky\MB90019646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85" b="15040"/>
          <a:stretch/>
        </p:blipFill>
        <p:spPr bwMode="auto">
          <a:xfrm>
            <a:off x="478928" y="3870440"/>
            <a:ext cx="808676" cy="540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853151" y="201158"/>
            <a:ext cx="7637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Co dělají živočichové na jaře?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pic>
        <p:nvPicPr>
          <p:cNvPr id="1026" name="Picture 2" descr="C:\Users\q98ew7\Obrázky\MB90043747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855" y="2127575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88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5679250"/>
            <a:ext cx="9144000" cy="1178750"/>
          </a:xfrm>
          <a:prstGeom prst="rect">
            <a:avLst/>
          </a:prstGeom>
          <a:solidFill>
            <a:schemeClr val="accent6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3" name="Picture 29" descr="C:\Users\q98ew7\Obrázky\2012\IMG_65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558" t="-228037" r="115558" b="228037"/>
          <a:stretch/>
        </p:blipFill>
        <p:spPr bwMode="auto">
          <a:xfrm>
            <a:off x="-2011362" y="-1508125"/>
            <a:ext cx="2399807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510" y="681259"/>
            <a:ext cx="8865985" cy="8063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Z _______ vylétají _______ a sají sladký nektar z květů. Opylují _______ a vyrábí _______.           Z teplých krajin se vracejí například ________ a _______. _______ kladou </a:t>
            </a:r>
            <a:r>
              <a:rPr lang="cs-CZ" sz="3600" dirty="0"/>
              <a:t>jikry</a:t>
            </a:r>
            <a:r>
              <a:rPr lang="cs-CZ" sz="3600" dirty="0" smtClean="0"/>
              <a:t>. _______ přezimující v </a:t>
            </a:r>
            <a:r>
              <a:rPr lang="cs-CZ" sz="3600" dirty="0"/>
              <a:t>bahně kladou vajíčka. </a:t>
            </a:r>
            <a:r>
              <a:rPr lang="cs-CZ" sz="3600" dirty="0" smtClean="0"/>
              <a:t>Zvířata si shánějí potravu a starají se o svá mláďata.          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         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015830" y="2142480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6669" y="256859"/>
            <a:ext cx="392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Doplň neúplné věty.</a:t>
            </a:r>
            <a:endParaRPr lang="cs-CZ" sz="36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pic>
        <p:nvPicPr>
          <p:cNvPr id="1039" name="Picture 15" descr="C:\Users\q98ew7\Obrázky\slova\Obrázek12.png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801" b="16784"/>
          <a:stretch/>
        </p:blipFill>
        <p:spPr bwMode="auto">
          <a:xfrm>
            <a:off x="4312270" y="5751250"/>
            <a:ext cx="1160605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q98ew7\Obrázky\slova\Obrázek13.png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10" r="3984" b="17770"/>
          <a:stretch/>
        </p:blipFill>
        <p:spPr bwMode="auto">
          <a:xfrm>
            <a:off x="7674551" y="5715250"/>
            <a:ext cx="1458395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q98ew7\Obrázky\slova\Obrázek14.png"/>
          <p:cNvPicPr>
            <a:picLocks noChangeAspect="1" noChangeArrowheads="1"/>
          </p:cNvPicPr>
          <p:nvPr/>
        </p:nvPicPr>
        <p:blipFill rotWithShape="1">
          <a:blip r:embed="rId6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3279" r="4299" b="21101"/>
          <a:stretch/>
        </p:blipFill>
        <p:spPr bwMode="auto">
          <a:xfrm>
            <a:off x="6552220" y="6126339"/>
            <a:ext cx="1507661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q98ew7\Obrázky\slova\Obrázek18.png"/>
          <p:cNvPicPr>
            <a:picLocks noChangeAspect="1" noChangeArrowheads="1"/>
          </p:cNvPicPr>
          <p:nvPr/>
        </p:nvPicPr>
        <p:blipFill rotWithShape="1"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1" t="12998" r="7498" b="13500"/>
          <a:stretch/>
        </p:blipFill>
        <p:spPr bwMode="auto">
          <a:xfrm>
            <a:off x="373992" y="5697250"/>
            <a:ext cx="1843132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q98ew7\Obrázky\slova\Obrázek17.png"/>
          <p:cNvPicPr>
            <a:picLocks noChangeAspect="1" noChangeArrowheads="1"/>
          </p:cNvPicPr>
          <p:nvPr/>
        </p:nvPicPr>
        <p:blipFill rotWithShape="1">
          <a:blip r:embed="rId8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4" t="12998" r="9395" b="13500"/>
          <a:stretch/>
        </p:blipFill>
        <p:spPr bwMode="auto">
          <a:xfrm>
            <a:off x="3485321" y="6126339"/>
            <a:ext cx="1387279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q98ew7\Obrázky\slova\Obrázek21.png"/>
          <p:cNvPicPr>
            <a:picLocks noChangeAspect="1" noChangeArrowheads="1"/>
          </p:cNvPicPr>
          <p:nvPr/>
        </p:nvPicPr>
        <p:blipFill rotWithShape="1">
          <a:blip r:embed="rId9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40" b="16639"/>
          <a:stretch/>
        </p:blipFill>
        <p:spPr bwMode="auto">
          <a:xfrm>
            <a:off x="2231209" y="5733250"/>
            <a:ext cx="1414297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q98ew7\Obrázky\slova\Obrázek23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2" t="7299" r="11723" b="16347"/>
          <a:stretch/>
        </p:blipFill>
        <p:spPr bwMode="auto">
          <a:xfrm>
            <a:off x="5337085" y="6206389"/>
            <a:ext cx="1037817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q98ew7\Obrázky\slova\Obrázek24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1" t="11823" r="12231" b="24993"/>
          <a:stretch/>
        </p:blipFill>
        <p:spPr bwMode="auto">
          <a:xfrm>
            <a:off x="1295558" y="6242389"/>
            <a:ext cx="1239214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02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1550" y="413665"/>
            <a:ext cx="5840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Odpověz na otázky z přečteného textu.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1570" y="1164134"/>
            <a:ext cx="7560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Odkud vylézá hmyz?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Z úkrytů.</a:t>
            </a:r>
          </a:p>
          <a:p>
            <a:r>
              <a:rPr lang="cs-CZ" sz="2800" dirty="0" smtClean="0"/>
              <a:t>2. Co dělají včely?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Sají nektar, opylují květy, vyrábějí med.</a:t>
            </a:r>
          </a:p>
          <a:p>
            <a:r>
              <a:rPr lang="cs-CZ" sz="2800" dirty="0" smtClean="0"/>
              <a:t>3. Kdo klade jikry?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Ryby</a:t>
            </a:r>
            <a:r>
              <a:rPr lang="cs-CZ" sz="2800" dirty="0">
                <a:solidFill>
                  <a:srgbClr val="FF0000"/>
                </a:solidFill>
              </a:rPr>
              <a:t>.</a:t>
            </a:r>
          </a:p>
          <a:p>
            <a:r>
              <a:rPr lang="cs-CZ" sz="2800" dirty="0" smtClean="0"/>
              <a:t>4. Kteří ptáci se vracejí z teplých krajin?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Vlaštovky, jiřičky.</a:t>
            </a:r>
          </a:p>
          <a:p>
            <a:r>
              <a:rPr lang="cs-CZ" sz="2800" dirty="0" smtClean="0"/>
              <a:t>5. Kteří savci se probouzejí ze zimního spánku?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Ježci, jezevci, medvědi.</a:t>
            </a:r>
          </a:p>
          <a:p>
            <a:r>
              <a:rPr lang="cs-CZ" sz="2800" dirty="0" smtClean="0"/>
              <a:t>6. Kdo se vyhřívá na sluníčku?            </a:t>
            </a:r>
          </a:p>
          <a:p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Hadi, ještěrky.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42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983" y="593685"/>
            <a:ext cx="59917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Odkazy:</a:t>
            </a:r>
          </a:p>
          <a:p>
            <a:r>
              <a:rPr lang="cs-CZ" b="1" dirty="0" smtClean="0">
                <a:sym typeface="Symbol"/>
              </a:rPr>
              <a:t>Obrázky </a:t>
            </a:r>
            <a:r>
              <a:rPr lang="cs-CZ" b="1" dirty="0">
                <a:sym typeface="Symbol"/>
              </a:rPr>
              <a:t>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52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1422</TotalTime>
  <Words>355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202</cp:revision>
  <dcterms:created xsi:type="dcterms:W3CDTF">2013-02-24T10:09:07Z</dcterms:created>
  <dcterms:modified xsi:type="dcterms:W3CDTF">2013-07-03T08:54:52Z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