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64" r:id="rId2"/>
    <p:sldId id="277" r:id="rId3"/>
    <p:sldId id="274" r:id="rId4"/>
    <p:sldId id="256" r:id="rId5"/>
    <p:sldId id="268" r:id="rId6"/>
    <p:sldId id="275" r:id="rId7"/>
    <p:sldId id="269" r:id="rId8"/>
    <p:sldId id="259" r:id="rId9"/>
    <p:sldId id="272" r:id="rId10"/>
    <p:sldId id="266" r:id="rId11"/>
    <p:sldId id="260" r:id="rId12"/>
    <p:sldId id="273" r:id="rId13"/>
    <p:sldId id="270" r:id="rId14"/>
    <p:sldId id="263" r:id="rId15"/>
    <p:sldId id="278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57B17"/>
    <a:srgbClr val="996633"/>
    <a:srgbClr val="FFCC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979" y="47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45005" cy="4500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50FF15F-2112-47CC-A282-DE02514AB51E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8079125-4E1D-4A82-AF2E-0FA43367166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74725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079125-4E1D-4A82-AF2E-0FA43367166D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56027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079125-4E1D-4A82-AF2E-0FA43367166D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56027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Doplň do</a:t>
            </a:r>
            <a:r>
              <a:rPr lang="cs-CZ" baseline="0" dirty="0" smtClean="0"/>
              <a:t> vět chybějící slova.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079125-4E1D-4A82-AF2E-0FA43367166D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560276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Doplň do</a:t>
            </a:r>
            <a:r>
              <a:rPr lang="cs-CZ" baseline="0" dirty="0" smtClean="0"/>
              <a:t> vět chybějící slova.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079125-4E1D-4A82-AF2E-0FA43367166D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973536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Doplň do</a:t>
            </a:r>
            <a:r>
              <a:rPr lang="cs-CZ" baseline="0" dirty="0" smtClean="0"/>
              <a:t> vět chybějící slova.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079125-4E1D-4A82-AF2E-0FA43367166D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Doplň do</a:t>
            </a:r>
            <a:r>
              <a:rPr lang="cs-CZ" baseline="0" dirty="0" smtClean="0"/>
              <a:t> vět chybějící slova.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079125-4E1D-4A82-AF2E-0FA43367166D}" type="slidenum">
              <a:rPr lang="cs-CZ" smtClean="0"/>
              <a:pPr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011519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079125-4E1D-4A82-AF2E-0FA43367166D}" type="slidenum">
              <a:rPr lang="cs-CZ" smtClean="0"/>
              <a:pPr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67576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079125-4E1D-4A82-AF2E-0FA43367166D}" type="slidenum">
              <a:rPr lang="cs-CZ" smtClean="0"/>
              <a:pPr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675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B9430-92ED-4A1F-A5D6-019E6FC3FC23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3BC5F-4F1C-43CD-A7E9-269912783A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81144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B9430-92ED-4A1F-A5D6-019E6FC3FC23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3BC5F-4F1C-43CD-A7E9-269912783A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97394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B9430-92ED-4A1F-A5D6-019E6FC3FC23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3BC5F-4F1C-43CD-A7E9-269912783A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87390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B9430-92ED-4A1F-A5D6-019E6FC3FC23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3BC5F-4F1C-43CD-A7E9-269912783A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68510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B9430-92ED-4A1F-A5D6-019E6FC3FC23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3BC5F-4F1C-43CD-A7E9-269912783A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31600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B9430-92ED-4A1F-A5D6-019E6FC3FC23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3BC5F-4F1C-43CD-A7E9-269912783A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46964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B9430-92ED-4A1F-A5D6-019E6FC3FC23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3BC5F-4F1C-43CD-A7E9-269912783A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72184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B9430-92ED-4A1F-A5D6-019E6FC3FC23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3BC5F-4F1C-43CD-A7E9-269912783A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7068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B9430-92ED-4A1F-A5D6-019E6FC3FC23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3BC5F-4F1C-43CD-A7E9-269912783A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93716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B9430-92ED-4A1F-A5D6-019E6FC3FC23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3BC5F-4F1C-43CD-A7E9-269912783A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412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B9430-92ED-4A1F-A5D6-019E6FC3FC23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3BC5F-4F1C-43CD-A7E9-269912783A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02397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5B9430-92ED-4A1F-A5D6-019E6FC3FC23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43BC5F-4F1C-43CD-A7E9-269912783A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91827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microsoft.com/office/2007/relationships/hdphoto" Target="../media/hdphoto1.wdp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3.jpeg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5" Type="http://schemas.microsoft.com/office/2007/relationships/hdphoto" Target="../media/hdphoto2.wdp"/><Relationship Id="rId4" Type="http://schemas.openxmlformats.org/officeDocument/2006/relationships/image" Target="../media/image14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2.jpeg"/><Relationship Id="rId7" Type="http://schemas.openxmlformats.org/officeDocument/2006/relationships/image" Target="../media/image1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2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image" Target="../media/image1.jpeg"/><Relationship Id="rId7" Type="http://schemas.openxmlformats.org/officeDocument/2006/relationships/image" Target="../media/image2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23.jpeg"/><Relationship Id="rId9" Type="http://schemas.openxmlformats.org/officeDocument/2006/relationships/image" Target="../media/image28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Relationship Id="rId5" Type="http://schemas.microsoft.com/office/2007/relationships/hdphoto" Target="../media/hdphoto3.wdp"/><Relationship Id="rId4" Type="http://schemas.openxmlformats.org/officeDocument/2006/relationships/image" Target="../media/image31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3" Type="http://schemas.openxmlformats.org/officeDocument/2006/relationships/image" Target="../media/image29.jpeg"/><Relationship Id="rId7" Type="http://schemas.openxmlformats.org/officeDocument/2006/relationships/image" Target="../media/image3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png"/><Relationship Id="rId5" Type="http://schemas.microsoft.com/office/2007/relationships/hdphoto" Target="../media/hdphoto4.wdp"/><Relationship Id="rId10" Type="http://schemas.openxmlformats.org/officeDocument/2006/relationships/image" Target="../media/image37.png"/><Relationship Id="rId4" Type="http://schemas.openxmlformats.org/officeDocument/2006/relationships/image" Target="../media/image32.jpeg"/><Relationship Id="rId9" Type="http://schemas.openxmlformats.org/officeDocument/2006/relationships/image" Target="../media/image3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Illustration_Abies_alba0.jpg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Picea_abies_-_K%C3%B6hler%E2%80%93s_Medizinal-Pflanzen-105.jpg" TargetMode="External"/><Relationship Id="rId5" Type="http://schemas.openxmlformats.org/officeDocument/2006/relationships/hyperlink" Target="http://commons.wikimedia.org/wiki/File:Illustration_Pinus_sylvestris0.jpg?uselang=cs" TargetMode="External"/><Relationship Id="rId4" Type="http://schemas.openxmlformats.org/officeDocument/2006/relationships/hyperlink" Target="http://cs.wikipedia.org/wiki/Soubor:Illustration_Larix_decudua0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 cstate="print">
            <a:duotone>
              <a:schemeClr val="accent3">
                <a:shade val="45000"/>
                <a:satMod val="135000"/>
              </a:schemeClr>
              <a:prstClr val="white"/>
            </a:duotone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705195" y="2078850"/>
            <a:ext cx="4273670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Jehličnaté stromy</a:t>
            </a: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6715" y="188640"/>
            <a:ext cx="5276344" cy="115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186735" y="3158970"/>
            <a:ext cx="531059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ZŠ a MŠ Kateřinice, okres Vsetín </a:t>
            </a:r>
          </a:p>
          <a:p>
            <a:pPr algn="ctr">
              <a:defRPr/>
            </a:pPr>
            <a:r>
              <a:rPr lang="cs-CZ" dirty="0"/>
              <a:t>projekt č. CZ.1.07/1.4.00/21.1314</a:t>
            </a:r>
          </a:p>
          <a:p>
            <a:pPr algn="ctr">
              <a:defRPr/>
            </a:pPr>
            <a:r>
              <a:rPr lang="cs-CZ" b="1" dirty="0"/>
              <a:t>Č. </a:t>
            </a:r>
            <a:r>
              <a:rPr lang="cs-CZ" b="1" dirty="0" err="1"/>
              <a:t>DUMu</a:t>
            </a:r>
            <a:r>
              <a:rPr lang="cs-CZ" b="1"/>
              <a:t>: </a:t>
            </a:r>
            <a:r>
              <a:rPr lang="cs-CZ" b="1" smtClean="0"/>
              <a:t>VY_12_INOVACE_01_14_Člověk </a:t>
            </a:r>
            <a:r>
              <a:rPr lang="cs-CZ" b="1" dirty="0"/>
              <a:t>a příroda</a:t>
            </a:r>
          </a:p>
          <a:p>
            <a:pPr algn="ctr">
              <a:defRPr/>
            </a:pPr>
            <a:r>
              <a:rPr lang="cs-CZ" dirty="0"/>
              <a:t>Vzdělávací oblast: Člověk a jeho svět - 2. ročník</a:t>
            </a: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Tematický celek: </a:t>
            </a:r>
            <a:r>
              <a:rPr lang="cs-CZ" dirty="0" smtClean="0"/>
              <a:t>Stromy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242887" y="4988450"/>
            <a:ext cx="6804000" cy="10080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Autor: Mgr. Bronislava </a:t>
            </a:r>
            <a:r>
              <a:rPr lang="cs-CZ" dirty="0" err="1"/>
              <a:t>Uličníková</a:t>
            </a:r>
            <a:endParaRPr lang="cs-CZ" dirty="0"/>
          </a:p>
          <a:p>
            <a:r>
              <a:rPr lang="cs-CZ" dirty="0"/>
              <a:t>Anotace: Prezentace podporuje čtenářskou a informační gramotnost,           </a:t>
            </a:r>
            <a:r>
              <a:rPr lang="cs-CZ" dirty="0" smtClean="0"/>
              <a:t>aktivní </a:t>
            </a:r>
            <a:r>
              <a:rPr lang="cs-CZ" dirty="0"/>
              <a:t>zapojení žáků při práci na </a:t>
            </a:r>
            <a:r>
              <a:rPr lang="cs-CZ" dirty="0" smtClean="0"/>
              <a:t>interaktivní </a:t>
            </a:r>
            <a:r>
              <a:rPr lang="cs-CZ" dirty="0"/>
              <a:t>tabuli.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07652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alphaModFix amt="38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521550" y="1623480"/>
            <a:ext cx="8172000" cy="4428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/>
              <a:t>Kmen pokrývá hladká kůra. Má krátké pichlavé jehlice. Šišky visí dolů jako baňky. Kořeny rostou mělce v zemi, proto se při vichřici strom může snadno vyvrátit.             Smrkové dřevo se používá např. k výrobě nábytku, hudebních nástrojů a papíru. Smrkové lesy jsou málo odolné vůči znečištěnému ovzduší</a:t>
            </a:r>
            <a:r>
              <a:rPr lang="cs-CZ" sz="2800" dirty="0"/>
              <a:t> </a:t>
            </a:r>
            <a:r>
              <a:rPr lang="cs-CZ" sz="2800" dirty="0" smtClean="0"/>
              <a:t>a hmyzím škůdcům.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  </a:t>
            </a:r>
          </a:p>
          <a:p>
            <a:r>
              <a:rPr lang="cs-CZ" sz="2800" dirty="0" smtClean="0"/>
              <a:t> </a:t>
            </a:r>
            <a:endParaRPr lang="cs-CZ" sz="2800" dirty="0"/>
          </a:p>
        </p:txBody>
      </p:sp>
      <p:sp>
        <p:nvSpPr>
          <p:cNvPr id="2" name="Obdélník 1"/>
          <p:cNvSpPr/>
          <p:nvPr/>
        </p:nvSpPr>
        <p:spPr>
          <a:xfrm>
            <a:off x="3270472" y="278650"/>
            <a:ext cx="3051989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lvl="0" algn="ctr"/>
            <a:r>
              <a:rPr lang="cs-CZ" sz="4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Smrk ztepilý</a:t>
            </a:r>
            <a:endParaRPr lang="cs-CZ" sz="4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99510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38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Picea abies - Köhler–s Medizinal-Pflanzen-10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2010" y="1673805"/>
            <a:ext cx="3645688" cy="47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228425" y="638690"/>
            <a:ext cx="3051989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Smrk ztepilý</a:t>
            </a:r>
          </a:p>
        </p:txBody>
      </p:sp>
      <p:pic>
        <p:nvPicPr>
          <p:cNvPr id="1026" name="Picture 2" descr="C:\Users\q98ew7\Obrázky\IMG_745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-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583795"/>
            <a:ext cx="3699000" cy="493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2934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alphaModFix amt="38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341530" y="902524"/>
            <a:ext cx="8640000" cy="4248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700" dirty="0" smtClean="0"/>
              <a:t>Kmen pokrývá ________ kůra. Má ______pichlavé                                  jehlice.  Šišky  visí ________ jako baňk</a:t>
            </a:r>
            <a:r>
              <a:rPr lang="cs-CZ" sz="2700" dirty="0"/>
              <a:t>y</a:t>
            </a:r>
            <a:r>
              <a:rPr lang="cs-CZ" sz="2700" dirty="0" smtClean="0"/>
              <a:t>. Kořeny rostou ________ v zemi, proto se při vichřici strom snadno může vyvrátit. Smrkové dřevo se používá např. k výrobě nábytku, hudebních nástrojů a papíru. </a:t>
            </a:r>
            <a:r>
              <a:rPr lang="cs-CZ" sz="2700" dirty="0"/>
              <a:t>Smrkové lesy jsou málo odolné vůči znečištěnému </a:t>
            </a:r>
            <a:r>
              <a:rPr lang="cs-CZ" sz="2700" dirty="0" smtClean="0"/>
              <a:t>________ </a:t>
            </a:r>
            <a:r>
              <a:rPr lang="cs-CZ" sz="2700" dirty="0"/>
              <a:t>a </a:t>
            </a:r>
            <a:r>
              <a:rPr lang="cs-CZ" sz="2700" dirty="0" smtClean="0"/>
              <a:t>hmyzím _________</a:t>
            </a:r>
            <a:r>
              <a:rPr lang="cs-CZ" sz="2800" dirty="0" smtClean="0"/>
              <a:t>.</a:t>
            </a:r>
            <a:endParaRPr lang="cs-CZ" sz="2800" dirty="0"/>
          </a:p>
          <a:p>
            <a:pPr>
              <a:lnSpc>
                <a:spcPct val="150000"/>
              </a:lnSpc>
            </a:pPr>
            <a:endParaRPr lang="cs-CZ" sz="2800" dirty="0" smtClean="0"/>
          </a:p>
          <a:p>
            <a:pPr>
              <a:lnSpc>
                <a:spcPct val="150000"/>
              </a:lnSpc>
            </a:pPr>
            <a:r>
              <a:rPr lang="cs-CZ" sz="2400" dirty="0" smtClean="0"/>
              <a:t>  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0" y="5778000"/>
            <a:ext cx="9180000" cy="1080000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2051" name="Picture 3" descr="C:\Users\q98ew7\Obrázky\Obrázek2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2858" y="6156265"/>
            <a:ext cx="968020" cy="68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q98ew7\Obrázky\Obrázek4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8591" y="6142976"/>
            <a:ext cx="1206663" cy="68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q98ew7\Obrázky\Obrázek5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5556" y="5976000"/>
            <a:ext cx="1181454" cy="68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q98ew7\Obrázky\Obrázek6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0000" y="5800976"/>
            <a:ext cx="1252041" cy="68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66555" y="638690"/>
            <a:ext cx="8100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939" y="315066"/>
            <a:ext cx="4265591" cy="5040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700" b="1" dirty="0">
                <a:solidFill>
                  <a:srgbClr val="F57B17"/>
                </a:solidFill>
              </a:rPr>
              <a:t>Doplň do vět chybějící slova.</a:t>
            </a:r>
          </a:p>
          <a:p>
            <a:endParaRPr lang="cs-CZ" sz="2800" dirty="0"/>
          </a:p>
        </p:txBody>
      </p:sp>
      <p:pic>
        <p:nvPicPr>
          <p:cNvPr id="1026" name="Picture 2" descr="C:\Users\q98ew7\Obrázky\Obrázek o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939" y="5861241"/>
            <a:ext cx="1380189" cy="68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q98ew7\Obrázky\Obrázek š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2300" y="5913788"/>
            <a:ext cx="1585846" cy="68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08790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52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81690" y="458668"/>
            <a:ext cx="5046061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dirty="0" smtClean="0">
                <a:ln w="11430"/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Borovice lesní, sosna</a:t>
            </a:r>
            <a:endParaRPr lang="cs-CZ" sz="4400" b="1" dirty="0">
              <a:ln w="11430"/>
              <a:solidFill>
                <a:schemeClr val="tx1">
                  <a:lumMod val="75000"/>
                  <a:lumOff val="25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0882" y="1763815"/>
            <a:ext cx="8136000" cy="4068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/>
              <a:t>Roste na skalnatých a písčitých půdách s nedostatkem živin. Kmen pokrývá rozbrázděná kůra. Kořeny rostou hluboko zemi, proto lépe odolává silnému větru.  Borovice má dlouhé pichlavé jehlice. Dřevo se používá např. k výrobě nábytku. Z pupenů borovice a kůry se vyrábějí léčivé přípravky. </a:t>
            </a:r>
          </a:p>
          <a:p>
            <a:endParaRPr lang="cs-CZ" sz="2800" dirty="0"/>
          </a:p>
          <a:p>
            <a:r>
              <a:rPr lang="cs-CZ" sz="2800" dirty="0" smtClean="0"/>
              <a:t>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423460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46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Illustration Pinus sylvestris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8955" y="1569334"/>
            <a:ext cx="2987823" cy="48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q98ew7\Obrázky\ib\2. 12. 2012\IMG_7411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587" r="5076"/>
          <a:stretch/>
        </p:blipFill>
        <p:spPr bwMode="auto">
          <a:xfrm>
            <a:off x="926595" y="1583795"/>
            <a:ext cx="3243943" cy="47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681790" y="391932"/>
            <a:ext cx="3438249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Borovice lesní</a:t>
            </a:r>
          </a:p>
        </p:txBody>
      </p:sp>
    </p:spTree>
    <p:extLst>
      <p:ext uri="{BB962C8B-B14F-4D97-AF65-F5344CB8AC3E}">
        <p14:creationId xmlns:p14="http://schemas.microsoft.com/office/powerpoint/2010/main" val="4051412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alphaModFix amt="52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-1" y="5960800"/>
            <a:ext cx="9144001" cy="900000"/>
          </a:xfrm>
          <a:prstGeom prst="rect">
            <a:avLst/>
          </a:prstGeom>
          <a:blipFill dpi="0" rotWithShape="1">
            <a:blip r:embed="rId3" cstate="print">
              <a:alphaModFix amt="67000"/>
            </a:blip>
            <a:srcRect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431539" y="323655"/>
            <a:ext cx="4417299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2800" b="1" dirty="0">
                <a:solidFill>
                  <a:srgbClr val="996633"/>
                </a:solidFill>
              </a:rPr>
              <a:t>Doplň do vět chybějící slova.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31540" y="1313765"/>
            <a:ext cx="8352000" cy="4068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/>
              <a:t>Roste na skalnatých a písčitých půdách s nedostatkem                                     živin. ______ pokrývá  __________ kůra. Kořeny rostou _________ v zemi, proto lépe odolává silnému větru. Borovice má _______ pichlavé jehlice. Dřevo se používá např. k výrobě nábytku. Z pupenů borovice a kůry se vyrábějí _______ přípravky. </a:t>
            </a:r>
          </a:p>
          <a:p>
            <a:pPr>
              <a:lnSpc>
                <a:spcPct val="150000"/>
              </a:lnSpc>
            </a:pPr>
            <a:endParaRPr lang="cs-CZ" sz="2800" dirty="0"/>
          </a:p>
          <a:p>
            <a:r>
              <a:rPr lang="cs-CZ" sz="2800" dirty="0" smtClean="0"/>
              <a:t> </a:t>
            </a:r>
            <a:endParaRPr lang="cs-CZ" sz="2800" dirty="0"/>
          </a:p>
        </p:txBody>
      </p:sp>
      <p:pic>
        <p:nvPicPr>
          <p:cNvPr id="7" name="Picture 8" descr="C:\Users\q98ew7\Obrázky\Obrázek7.pn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159" b="19006"/>
          <a:stretch/>
        </p:blipFill>
        <p:spPr bwMode="auto">
          <a:xfrm>
            <a:off x="3671900" y="6021330"/>
            <a:ext cx="1368000" cy="510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q98ew7\Obrázky\Obrázek13.pn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101" r="5939" b="24786"/>
          <a:stretch/>
        </p:blipFill>
        <p:spPr bwMode="auto">
          <a:xfrm>
            <a:off x="6642230" y="5968551"/>
            <a:ext cx="1976666" cy="504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q98ew7\Obrázky\Obrázek15.pn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83" t="7313" r="6949" b="28454"/>
          <a:stretch/>
        </p:blipFill>
        <p:spPr bwMode="auto">
          <a:xfrm>
            <a:off x="1978200" y="6179563"/>
            <a:ext cx="1323975" cy="462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q98ew7\Obrázky\Obrázek28.pn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248" b="30250"/>
          <a:stretch/>
        </p:blipFill>
        <p:spPr bwMode="auto">
          <a:xfrm>
            <a:off x="5227035" y="6158908"/>
            <a:ext cx="1202952" cy="45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:\Obrázek1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693" y="5960800"/>
            <a:ext cx="1249363" cy="749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3660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36000"/>
            <a:duotone>
              <a:schemeClr val="accent3">
                <a:shade val="45000"/>
                <a:satMod val="135000"/>
              </a:schemeClr>
              <a:prstClr val="white"/>
            </a:duotone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83983" y="589328"/>
            <a:ext cx="3561103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Jedle bělokorá</a:t>
            </a:r>
            <a:endParaRPr lang="cs-CZ" sz="4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1420" y="1716820"/>
            <a:ext cx="7920000" cy="4644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/>
              <a:t>Jedle má hladkou šedou kůru. Jehlice připomínají hřeben a mají na spodní straně dva světlé proužky.   Šišky rostou směrem nahoru jako vánoční svíčky.                Pod jedlí šišky nenajdeme, protože se rozpadávají                   na stromě. Jedle se v našich lesích vyskytuje vzácně, protože je velmi citlivá na znečištěné ovzduší. Dřevo                         se využívá </a:t>
            </a:r>
            <a:r>
              <a:rPr lang="cs-CZ" sz="2800" dirty="0"/>
              <a:t>zejména k vodním stavbám.</a:t>
            </a:r>
            <a:endParaRPr lang="cs-CZ" sz="2800" dirty="0" smtClean="0"/>
          </a:p>
          <a:p>
            <a:r>
              <a:rPr lang="cs-CZ" sz="2400" dirty="0" smtClean="0"/>
              <a:t> </a:t>
            </a:r>
            <a:endParaRPr lang="cs-CZ" sz="2400" dirty="0"/>
          </a:p>
        </p:txBody>
      </p:sp>
      <p:pic>
        <p:nvPicPr>
          <p:cNvPr id="2050" name="Picture 2" descr="C:\Users\q98ew7\Obrázky\IMG_7560 u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206" b="9478"/>
          <a:stretch/>
        </p:blipFill>
        <p:spPr bwMode="auto">
          <a:xfrm>
            <a:off x="6874410" y="188640"/>
            <a:ext cx="1728724" cy="13680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3654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36000"/>
            <a:duotone>
              <a:schemeClr val="accent3">
                <a:shade val="45000"/>
                <a:satMod val="135000"/>
              </a:schemeClr>
              <a:prstClr val="white"/>
            </a:duotone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Soubor:Illustration Abies alba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7035" y="1763815"/>
            <a:ext cx="3133388" cy="47880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Users\q98ew7\Obrázky\Obrázek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1590" y="2078850"/>
            <a:ext cx="3177791" cy="349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771800" y="807212"/>
            <a:ext cx="3533844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Jedle bělokorá</a:t>
            </a:r>
          </a:p>
        </p:txBody>
      </p:sp>
    </p:spTree>
    <p:extLst>
      <p:ext uri="{BB962C8B-B14F-4D97-AF65-F5344CB8AC3E}">
        <p14:creationId xmlns:p14="http://schemas.microsoft.com/office/powerpoint/2010/main" val="2330562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alphaModFix amt="36000"/>
            <a:duotone>
              <a:schemeClr val="accent3">
                <a:shade val="45000"/>
                <a:satMod val="135000"/>
              </a:schemeClr>
              <a:prstClr val="white"/>
            </a:duotone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0" y="5656956"/>
            <a:ext cx="9144000" cy="1260000"/>
          </a:xfrm>
          <a:prstGeom prst="rect">
            <a:avLst/>
          </a:prstGeom>
          <a:blipFill dpi="0" rotWithShape="1">
            <a:blip r:embed="rId4" cstate="print">
              <a:duotone>
                <a:prstClr val="black"/>
                <a:schemeClr val="accent6">
                  <a:tint val="45000"/>
                  <a:satMod val="400000"/>
                </a:schemeClr>
              </a:duotone>
            </a:blip>
            <a:srcRect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374211" y="1063513"/>
            <a:ext cx="8395578" cy="457200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/>
              <a:t>Jedle má _______ šedou kůru. Jehlice </a:t>
            </a:r>
            <a:r>
              <a:rPr lang="cs-CZ" sz="2800" dirty="0"/>
              <a:t>připomínají hřeben </a:t>
            </a:r>
            <a:r>
              <a:rPr lang="cs-CZ" sz="2800" dirty="0" smtClean="0"/>
              <a:t>a mají na spodní straně dva světlé ________. Šišky rostou směrem _______ jako vánoční svíčky. Pod jedlí šišky _________ , protože se rozpadávají na stromě. Jedle se v našich lesích vyskytuje vzácně, protože je velmi citlivá na  __________ ovzduší. Dřevo se využívá zejména k vodním stavbám.</a:t>
            </a:r>
            <a:endParaRPr lang="cs-CZ" sz="2800" dirty="0"/>
          </a:p>
          <a:p>
            <a:r>
              <a:rPr lang="cs-CZ" sz="2400" dirty="0"/>
              <a:t> </a:t>
            </a:r>
          </a:p>
          <a:p>
            <a:pPr>
              <a:lnSpc>
                <a:spcPct val="150000"/>
              </a:lnSpc>
            </a:pPr>
            <a:endParaRPr lang="cs-CZ" sz="2800" dirty="0" smtClean="0"/>
          </a:p>
          <a:p>
            <a:r>
              <a:rPr lang="cs-CZ" sz="2800" dirty="0" smtClean="0"/>
              <a:t> </a:t>
            </a:r>
            <a:endParaRPr lang="cs-CZ" sz="2800" dirty="0"/>
          </a:p>
        </p:txBody>
      </p:sp>
      <p:pic>
        <p:nvPicPr>
          <p:cNvPr id="4098" name="Picture 2" descr="C:\Users\q98ew7\Obrázky\Obrázek16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524" y="5702496"/>
            <a:ext cx="1580873" cy="75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q98ew7\Obrázky\Obrázek17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9932" y="6015771"/>
            <a:ext cx="1501918" cy="7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q98ew7\Obrázky\Obrázek1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6865" y="5773200"/>
            <a:ext cx="1944687" cy="749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27123" y="580091"/>
            <a:ext cx="4417299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F57B17"/>
                </a:solidFill>
              </a:rPr>
              <a:t>Doplň do vět chybějící slova.</a:t>
            </a:r>
          </a:p>
          <a:p>
            <a:endParaRPr lang="cs-CZ" sz="2800" dirty="0"/>
          </a:p>
        </p:txBody>
      </p:sp>
      <p:pic>
        <p:nvPicPr>
          <p:cNvPr id="1026" name="Picture 2" descr="C:\Documents and Settings\pc\Dokumenty\Obrázky\Obrázek2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166537" y="6080496"/>
            <a:ext cx="2054225" cy="590550"/>
          </a:xfrm>
          <a:prstGeom prst="rect">
            <a:avLst/>
          </a:prstGeom>
          <a:noFill/>
        </p:spPr>
      </p:pic>
      <p:pic>
        <p:nvPicPr>
          <p:cNvPr id="6" name="Picture 2" descr="H:\Obrázek2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0130" y="5814265"/>
            <a:ext cx="1463675" cy="749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95436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805561" y="413665"/>
            <a:ext cx="4052007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Modřín opadavý</a:t>
            </a:r>
            <a:endParaRPr lang="cs-CZ" sz="4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85555" y="1538790"/>
            <a:ext cx="8145906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/>
              <a:t>Modřín je jehličnatý opadavý strom. Jeho měkké jehlice vyrůstají v chomáčcích. Na podzim jehličí žloutne a opadává. Na jaře vyrašené jehličí září světle zelenou barvou. Modřín poskytuje trvanlivé dřevo červeno - hnědé barvy. Vyrábí se z něho např. nábytek, obklady stěn a budov. Modřínových pryskyřic se využívá v léčitelství.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165518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Illustration Larix decudua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2070" y="1448780"/>
            <a:ext cx="2981518" cy="47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Users\q98ew7\Obrázky\IMG_7429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4262" t="-1827"/>
          <a:stretch/>
        </p:blipFill>
        <p:spPr bwMode="auto">
          <a:xfrm>
            <a:off x="1061610" y="1313765"/>
            <a:ext cx="3023604" cy="47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432692" y="458669"/>
            <a:ext cx="4052007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Modřín opadavý</a:t>
            </a:r>
          </a:p>
        </p:txBody>
      </p:sp>
    </p:spTree>
    <p:extLst>
      <p:ext uri="{BB962C8B-B14F-4D97-AF65-F5344CB8AC3E}">
        <p14:creationId xmlns:p14="http://schemas.microsoft.com/office/powerpoint/2010/main" val="1261359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-6390" y="5788049"/>
            <a:ext cx="9144000" cy="1088740"/>
          </a:xfrm>
          <a:prstGeom prst="rect">
            <a:avLst/>
          </a:prstGeom>
          <a:blipFill dpi="0" rotWithShape="1">
            <a:blip r:embed="rId4" cstate="print">
              <a:alphaModFix amt="29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colorTemperature colorTemp="11500"/>
                      </a14:imgEffect>
                      <a14:imgEffect>
                        <a14:saturation sat="200000"/>
                      </a14:imgEffect>
                    </a14:imgLayer>
                  </a14:imgProps>
                </a:ext>
              </a:extLst>
            </a:blip>
            <a:srcRect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/>
          </a:p>
        </p:txBody>
      </p:sp>
      <p:sp>
        <p:nvSpPr>
          <p:cNvPr id="2" name="Obdélník 1"/>
          <p:cNvSpPr/>
          <p:nvPr/>
        </p:nvSpPr>
        <p:spPr>
          <a:xfrm>
            <a:off x="2805561" y="323655"/>
            <a:ext cx="4052007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Modřín opadavý</a:t>
            </a:r>
            <a:endParaRPr lang="cs-CZ" sz="4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8003" y="1236283"/>
            <a:ext cx="8235915" cy="4500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/>
              <a:t>Modřín je jehličnatý _______ strom. Jeho ________     jehlice vyrůstají v chomáčcích. Na podzim jehličí _______ a opadává. Na jaře vyrašené jehličí září světle zelenou barvou.</a:t>
            </a:r>
            <a:r>
              <a:rPr lang="cs-CZ" sz="2800" dirty="0"/>
              <a:t> </a:t>
            </a:r>
            <a:r>
              <a:rPr lang="cs-CZ" sz="2800" dirty="0" smtClean="0"/>
              <a:t>Modřín poskytuje  _________ dřevo červeno - hnědé barvy. </a:t>
            </a:r>
            <a:r>
              <a:rPr lang="cs-CZ" sz="2800" dirty="0"/>
              <a:t>Vyrábí se z něho např. nábytek, obklady stěn a budov. Modřínových </a:t>
            </a:r>
            <a:r>
              <a:rPr lang="cs-CZ" sz="2800" dirty="0" smtClean="0"/>
              <a:t>pryskyřic se využívá v _________. </a:t>
            </a:r>
            <a:endParaRPr lang="cs-CZ" sz="2800" dirty="0"/>
          </a:p>
        </p:txBody>
      </p:sp>
      <p:pic>
        <p:nvPicPr>
          <p:cNvPr id="5122" name="Picture 2" descr="C:\Users\q98ew7\Obrázky\Obrázek21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0940" y="5788049"/>
            <a:ext cx="1325014" cy="7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q98ew7\Obrázky\Obrázek22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718" y="5788049"/>
            <a:ext cx="1576215" cy="7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q98ew7\Obrázky\Obrázek23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5609" y="5882790"/>
            <a:ext cx="1440001" cy="7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q98ew7\Obrázky\Obrázek25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2100" y="6101149"/>
            <a:ext cx="1703899" cy="7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q98ew7\Obrázky\Obrázek1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0536" y="6071849"/>
            <a:ext cx="1670050" cy="749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5791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alphaModFix amt="70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60892997"/>
              </p:ext>
            </p:extLst>
          </p:nvPr>
        </p:nvGraphicFramePr>
        <p:xfrm>
          <a:off x="566555" y="908718"/>
          <a:ext cx="8100900" cy="42837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120680"/>
                <a:gridCol w="1012128"/>
                <a:gridCol w="968092"/>
              </a:tblGrid>
              <a:tr h="535467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  <a:alpha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ANO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  <a:alpha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NE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  <a:alpha val="50000"/>
                      </a:schemeClr>
                    </a:solidFill>
                  </a:tcPr>
                </a:tc>
              </a:tr>
              <a:tr h="535467">
                <a:tc>
                  <a:txBody>
                    <a:bodyPr/>
                    <a:lstStyle/>
                    <a:p>
                      <a:pPr algn="l"/>
                      <a:r>
                        <a:rPr lang="cs-CZ" sz="2700" b="1" dirty="0" smtClean="0">
                          <a:solidFill>
                            <a:schemeClr val="tx1"/>
                          </a:solidFill>
                        </a:rPr>
                        <a:t>Stromy vytvářejí kyslík.</a:t>
                      </a:r>
                      <a:endParaRPr lang="cs-CZ" sz="27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  <a:alpha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700" b="1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sz="27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3">
                        <a:lumMod val="40000"/>
                        <a:lumOff val="60000"/>
                        <a:alpha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7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7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3">
                        <a:lumMod val="40000"/>
                        <a:lumOff val="60000"/>
                        <a:alpha val="50000"/>
                      </a:schemeClr>
                    </a:solidFill>
                  </a:tcPr>
                </a:tc>
              </a:tr>
              <a:tr h="535467">
                <a:tc>
                  <a:txBody>
                    <a:bodyPr/>
                    <a:lstStyle/>
                    <a:p>
                      <a:pPr algn="l"/>
                      <a:r>
                        <a:rPr lang="cs-CZ" sz="2700" b="1" dirty="0" smtClean="0">
                          <a:solidFill>
                            <a:schemeClr val="tx1"/>
                          </a:solidFill>
                        </a:rPr>
                        <a:t>Modřín je stálezelený strom.</a:t>
                      </a:r>
                      <a:endParaRPr lang="cs-CZ" sz="27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  <a:alpha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700" b="1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sz="27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3">
                        <a:lumMod val="40000"/>
                        <a:lumOff val="60000"/>
                        <a:alpha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700" b="1" dirty="0" smtClean="0">
                          <a:solidFill>
                            <a:schemeClr val="tx1"/>
                          </a:solidFill>
                        </a:rPr>
                        <a:t>Ř</a:t>
                      </a:r>
                      <a:endParaRPr lang="cs-CZ" sz="27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  <a:alpha val="50000"/>
                      </a:schemeClr>
                    </a:solidFill>
                  </a:tcPr>
                </a:tc>
              </a:tr>
              <a:tr h="535467">
                <a:tc>
                  <a:txBody>
                    <a:bodyPr/>
                    <a:lstStyle/>
                    <a:p>
                      <a:pPr algn="l"/>
                      <a:r>
                        <a:rPr lang="cs-CZ" sz="2700" b="1" dirty="0" smtClean="0">
                          <a:solidFill>
                            <a:schemeClr val="tx1"/>
                          </a:solidFill>
                        </a:rPr>
                        <a:t>Stromy</a:t>
                      </a:r>
                      <a:r>
                        <a:rPr lang="cs-CZ" sz="2700" b="1" baseline="0" dirty="0" smtClean="0">
                          <a:solidFill>
                            <a:schemeClr val="tx1"/>
                          </a:solidFill>
                        </a:rPr>
                        <a:t> poskytují surovinu dřevo.</a:t>
                      </a:r>
                      <a:endParaRPr lang="cs-CZ" sz="27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  <a:alpha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7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E</a:t>
                      </a:r>
                      <a:endParaRPr lang="cs-CZ" sz="27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3">
                        <a:lumMod val="40000"/>
                        <a:lumOff val="60000"/>
                        <a:alpha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700" b="1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sz="27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  <a:alpha val="50000"/>
                      </a:schemeClr>
                    </a:solidFill>
                  </a:tcPr>
                </a:tc>
              </a:tr>
              <a:tr h="53546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700" b="1" dirty="0" smtClean="0">
                          <a:solidFill>
                            <a:schemeClr val="tx1"/>
                          </a:solidFill>
                        </a:rPr>
                        <a:t>Jehličnaté stromy opadávají na podzim.</a:t>
                      </a: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  <a:alpha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700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7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3">
                        <a:lumMod val="40000"/>
                        <a:lumOff val="60000"/>
                        <a:alpha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7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</a:t>
                      </a:r>
                      <a:endParaRPr lang="cs-CZ" sz="27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  <a:alpha val="50000"/>
                      </a:schemeClr>
                    </a:solidFill>
                  </a:tcPr>
                </a:tc>
              </a:tr>
              <a:tr h="535467">
                <a:tc>
                  <a:txBody>
                    <a:bodyPr/>
                    <a:lstStyle/>
                    <a:p>
                      <a:r>
                        <a:rPr lang="cs-CZ" sz="2700" b="1" dirty="0" smtClean="0">
                          <a:solidFill>
                            <a:schemeClr val="tx1"/>
                          </a:solidFill>
                        </a:rPr>
                        <a:t>Šiška jedle roste směrem nahoru.</a:t>
                      </a:r>
                      <a:endParaRPr lang="cs-CZ" sz="27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  <a:alpha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7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</a:t>
                      </a:r>
                      <a:endParaRPr lang="cs-CZ" sz="27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3">
                        <a:lumMod val="40000"/>
                        <a:lumOff val="60000"/>
                        <a:alpha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700" b="1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sz="27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  <a:alpha val="50000"/>
                      </a:schemeClr>
                    </a:solidFill>
                  </a:tcPr>
                </a:tc>
              </a:tr>
              <a:tr h="535467">
                <a:tc>
                  <a:txBody>
                    <a:bodyPr/>
                    <a:lstStyle/>
                    <a:p>
                      <a:pPr algn="l"/>
                      <a:r>
                        <a:rPr lang="cs-CZ" sz="2700" b="1" dirty="0" smtClean="0">
                          <a:solidFill>
                            <a:schemeClr val="tx1"/>
                          </a:solidFill>
                        </a:rPr>
                        <a:t>Ze semen šišek rostou nové stromky.</a:t>
                      </a:r>
                      <a:endParaRPr lang="cs-CZ" sz="27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  <a:alpha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7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N</a:t>
                      </a:r>
                      <a:endParaRPr lang="cs-CZ" sz="27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3">
                        <a:lumMod val="40000"/>
                        <a:lumOff val="60000"/>
                        <a:alpha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7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7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  <a:alpha val="50000"/>
                      </a:schemeClr>
                    </a:solidFill>
                  </a:tcPr>
                </a:tc>
              </a:tr>
              <a:tr h="535467">
                <a:tc>
                  <a:txBody>
                    <a:bodyPr/>
                    <a:lstStyle/>
                    <a:p>
                      <a:pPr algn="l"/>
                      <a:r>
                        <a:rPr lang="cs-CZ" sz="2700" b="1" dirty="0" smtClean="0">
                          <a:solidFill>
                            <a:schemeClr val="tx1"/>
                          </a:solidFill>
                        </a:rPr>
                        <a:t>Borovice má hladkou kůru.</a:t>
                      </a:r>
                      <a:endParaRPr lang="cs-CZ" sz="27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  <a:alpha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700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sz="27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3">
                        <a:lumMod val="40000"/>
                        <a:lumOff val="60000"/>
                        <a:alpha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7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Y</a:t>
                      </a:r>
                      <a:endParaRPr lang="cs-CZ" sz="27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  <a:alpha val="5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432479" y="0"/>
            <a:ext cx="875553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Zakroužkuj správnou možnost a písmeno zapiš do mřížky</a:t>
            </a:r>
            <a:r>
              <a:rPr lang="cs-CZ" sz="4400" b="1" dirty="0">
                <a:solidFill>
                  <a:srgbClr val="FF0000"/>
                </a:solidFill>
              </a:rPr>
              <a:t>.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0681882"/>
              </p:ext>
            </p:extLst>
          </p:nvPr>
        </p:nvGraphicFramePr>
        <p:xfrm>
          <a:off x="5786352" y="5859270"/>
          <a:ext cx="3357648" cy="54818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9706"/>
                <a:gridCol w="419706"/>
                <a:gridCol w="419706"/>
                <a:gridCol w="451855"/>
                <a:gridCol w="387557"/>
                <a:gridCol w="419706"/>
                <a:gridCol w="419706"/>
                <a:gridCol w="419706"/>
              </a:tblGrid>
              <a:tr h="548189"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.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4707015" y="5904274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41530" y="5859270"/>
            <a:ext cx="5587812" cy="8771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700" b="1" dirty="0" smtClean="0"/>
              <a:t>Jehličnaté stromy patří mezi kvetoucí 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908935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alphaModFix amt="70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34840214"/>
              </p:ext>
            </p:extLst>
          </p:nvPr>
        </p:nvGraphicFramePr>
        <p:xfrm>
          <a:off x="566555" y="908718"/>
          <a:ext cx="8100900" cy="42837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120680"/>
                <a:gridCol w="1012128"/>
                <a:gridCol w="968092"/>
              </a:tblGrid>
              <a:tr h="535467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  <a:alpha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ANO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  <a:alpha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NE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  <a:alpha val="50000"/>
                      </a:schemeClr>
                    </a:solidFill>
                  </a:tcPr>
                </a:tc>
              </a:tr>
              <a:tr h="535467">
                <a:tc>
                  <a:txBody>
                    <a:bodyPr/>
                    <a:lstStyle/>
                    <a:p>
                      <a:pPr algn="l"/>
                      <a:r>
                        <a:rPr lang="cs-CZ" sz="2700" b="1" dirty="0" smtClean="0">
                          <a:solidFill>
                            <a:schemeClr val="tx1"/>
                          </a:solidFill>
                        </a:rPr>
                        <a:t>Stromy vytvářejí kyslík.</a:t>
                      </a:r>
                      <a:endParaRPr lang="cs-CZ" sz="27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  <a:alpha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700" b="1" dirty="0" smtClean="0">
                          <a:solidFill>
                            <a:srgbClr val="FF0000"/>
                          </a:solidFill>
                        </a:rPr>
                        <a:t>D</a:t>
                      </a:r>
                      <a:endParaRPr lang="cs-CZ" sz="27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3">
                        <a:lumMod val="40000"/>
                        <a:lumOff val="60000"/>
                        <a:alpha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700" b="1" dirty="0" smtClean="0"/>
                        <a:t>A</a:t>
                      </a:r>
                      <a:endParaRPr lang="cs-CZ" sz="2700" b="1" dirty="0"/>
                    </a:p>
                  </a:txBody>
                  <a:tcPr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3">
                        <a:lumMod val="40000"/>
                        <a:lumOff val="60000"/>
                        <a:alpha val="50000"/>
                      </a:schemeClr>
                    </a:solidFill>
                  </a:tcPr>
                </a:tc>
              </a:tr>
              <a:tr h="535467">
                <a:tc>
                  <a:txBody>
                    <a:bodyPr/>
                    <a:lstStyle/>
                    <a:p>
                      <a:pPr algn="l"/>
                      <a:r>
                        <a:rPr lang="cs-CZ" sz="2700" b="1" dirty="0" smtClean="0">
                          <a:solidFill>
                            <a:schemeClr val="tx1"/>
                          </a:solidFill>
                        </a:rPr>
                        <a:t>Modřín je stálezelený strom.</a:t>
                      </a:r>
                      <a:endParaRPr lang="cs-CZ" sz="27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  <a:alpha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700" b="1" dirty="0" smtClean="0"/>
                        <a:t>S</a:t>
                      </a:r>
                      <a:endParaRPr lang="cs-CZ" sz="27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3">
                        <a:lumMod val="40000"/>
                        <a:lumOff val="60000"/>
                        <a:alpha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700" b="1" dirty="0" smtClean="0">
                          <a:solidFill>
                            <a:srgbClr val="FF0000"/>
                          </a:solidFill>
                        </a:rPr>
                        <a:t>Ř</a:t>
                      </a:r>
                      <a:endParaRPr lang="cs-CZ" sz="27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  <a:alpha val="50000"/>
                      </a:schemeClr>
                    </a:solidFill>
                  </a:tcPr>
                </a:tc>
              </a:tr>
              <a:tr h="535467">
                <a:tc>
                  <a:txBody>
                    <a:bodyPr/>
                    <a:lstStyle/>
                    <a:p>
                      <a:pPr algn="l"/>
                      <a:r>
                        <a:rPr lang="cs-CZ" sz="2700" b="1" dirty="0" smtClean="0">
                          <a:solidFill>
                            <a:schemeClr val="tx1"/>
                          </a:solidFill>
                        </a:rPr>
                        <a:t>Stromy</a:t>
                      </a:r>
                      <a:r>
                        <a:rPr lang="cs-CZ" sz="2700" b="1" baseline="0" dirty="0" smtClean="0">
                          <a:solidFill>
                            <a:schemeClr val="tx1"/>
                          </a:solidFill>
                        </a:rPr>
                        <a:t> poskytují surovinu dřevo.</a:t>
                      </a:r>
                      <a:endParaRPr lang="cs-CZ" sz="27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  <a:alpha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700" b="1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E</a:t>
                      </a:r>
                      <a:endParaRPr lang="cs-CZ" sz="2700" b="1" kern="1200" dirty="0"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3">
                        <a:lumMod val="40000"/>
                        <a:lumOff val="60000"/>
                        <a:alpha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700" b="1" dirty="0" smtClean="0"/>
                        <a:t>P</a:t>
                      </a:r>
                      <a:endParaRPr lang="cs-CZ" sz="2700" b="1" dirty="0"/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  <a:alpha val="50000"/>
                      </a:schemeClr>
                    </a:solidFill>
                  </a:tcPr>
                </a:tc>
              </a:tr>
              <a:tr h="53546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700" b="1" dirty="0" smtClean="0">
                          <a:solidFill>
                            <a:schemeClr val="tx1"/>
                          </a:solidFill>
                        </a:rPr>
                        <a:t>Jehličnaté stromy opadávají na podzim.</a:t>
                      </a: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  <a:alpha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700" b="1" dirty="0" smtClean="0"/>
                        <a:t>R</a:t>
                      </a:r>
                      <a:endParaRPr lang="cs-CZ" sz="27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3">
                        <a:lumMod val="40000"/>
                        <a:lumOff val="60000"/>
                        <a:alpha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700" b="1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V</a:t>
                      </a:r>
                      <a:endParaRPr lang="cs-CZ" sz="2700" b="1" kern="1200" dirty="0"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  <a:alpha val="50000"/>
                      </a:schemeClr>
                    </a:solidFill>
                  </a:tcPr>
                </a:tc>
              </a:tr>
              <a:tr h="535467">
                <a:tc>
                  <a:txBody>
                    <a:bodyPr/>
                    <a:lstStyle/>
                    <a:p>
                      <a:r>
                        <a:rPr lang="cs-CZ" sz="2700" b="1" dirty="0" smtClean="0">
                          <a:solidFill>
                            <a:schemeClr val="tx1"/>
                          </a:solidFill>
                        </a:rPr>
                        <a:t>Šiška jedle roste směrem nahoru.</a:t>
                      </a:r>
                      <a:endParaRPr lang="cs-CZ" sz="27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  <a:alpha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700" b="1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I</a:t>
                      </a:r>
                      <a:endParaRPr lang="cs-CZ" sz="2700" b="1" kern="1200" dirty="0"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3">
                        <a:lumMod val="40000"/>
                        <a:lumOff val="60000"/>
                        <a:alpha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700" b="1" dirty="0" smtClean="0"/>
                        <a:t>M</a:t>
                      </a:r>
                      <a:endParaRPr lang="cs-CZ" sz="2700" b="1" dirty="0"/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  <a:alpha val="50000"/>
                      </a:schemeClr>
                    </a:solidFill>
                  </a:tcPr>
                </a:tc>
              </a:tr>
              <a:tr h="535467">
                <a:tc>
                  <a:txBody>
                    <a:bodyPr/>
                    <a:lstStyle/>
                    <a:p>
                      <a:pPr algn="l"/>
                      <a:r>
                        <a:rPr lang="cs-CZ" sz="2700" b="1" dirty="0" smtClean="0">
                          <a:solidFill>
                            <a:schemeClr val="tx1"/>
                          </a:solidFill>
                        </a:rPr>
                        <a:t>Ze semen šišek rostou nové stromky.</a:t>
                      </a:r>
                      <a:endParaRPr lang="cs-CZ" sz="27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  <a:alpha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700" b="1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N</a:t>
                      </a:r>
                      <a:endParaRPr lang="cs-CZ" sz="2700" b="1" kern="1200" dirty="0"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3">
                        <a:lumMod val="40000"/>
                        <a:lumOff val="60000"/>
                        <a:alpha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700" b="1" dirty="0" smtClean="0"/>
                        <a:t>O</a:t>
                      </a:r>
                      <a:endParaRPr lang="cs-CZ" sz="2700" b="1" dirty="0"/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  <a:alpha val="50000"/>
                      </a:schemeClr>
                    </a:solidFill>
                  </a:tcPr>
                </a:tc>
              </a:tr>
              <a:tr h="535467">
                <a:tc>
                  <a:txBody>
                    <a:bodyPr/>
                    <a:lstStyle/>
                    <a:p>
                      <a:pPr algn="l"/>
                      <a:r>
                        <a:rPr lang="cs-CZ" sz="2700" b="1" dirty="0" smtClean="0">
                          <a:solidFill>
                            <a:schemeClr val="tx1"/>
                          </a:solidFill>
                        </a:rPr>
                        <a:t>Borovice má hladkou kůru.</a:t>
                      </a:r>
                      <a:endParaRPr lang="cs-CZ" sz="27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  <a:alpha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700" b="1" dirty="0" smtClean="0"/>
                        <a:t>L</a:t>
                      </a:r>
                      <a:endParaRPr lang="cs-CZ" sz="27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3">
                        <a:lumMod val="40000"/>
                        <a:lumOff val="60000"/>
                        <a:alpha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700" b="1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Y</a:t>
                      </a:r>
                      <a:endParaRPr lang="cs-CZ" sz="2700" b="1" kern="1200" dirty="0"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  <a:alpha val="5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601899" y="278650"/>
            <a:ext cx="12630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Řešení.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31505963"/>
              </p:ext>
            </p:extLst>
          </p:nvPr>
        </p:nvGraphicFramePr>
        <p:xfrm>
          <a:off x="5786352" y="5859270"/>
          <a:ext cx="3357648" cy="54818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9706"/>
                <a:gridCol w="419706"/>
                <a:gridCol w="419706"/>
                <a:gridCol w="451855"/>
                <a:gridCol w="387557"/>
                <a:gridCol w="419706"/>
                <a:gridCol w="419706"/>
                <a:gridCol w="419706"/>
              </a:tblGrid>
              <a:tr h="548189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Ř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.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4707015" y="5904274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41530" y="5859270"/>
            <a:ext cx="5587812" cy="8771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700" b="1" dirty="0" smtClean="0"/>
              <a:t>Jehličnaté stromy patří mezi kvetoucí 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617514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72000"/>
            <a:duotone>
              <a:schemeClr val="accent3">
                <a:shade val="45000"/>
                <a:satMod val="135000"/>
              </a:schemeClr>
              <a:prstClr val="white"/>
            </a:duotone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1530" y="548680"/>
            <a:ext cx="8460940" cy="3024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Použité zdroje:</a:t>
            </a:r>
          </a:p>
          <a:p>
            <a:endParaRPr lang="cs-CZ" sz="1400" dirty="0" smtClean="0"/>
          </a:p>
          <a:p>
            <a:r>
              <a:rPr lang="cs-CZ" sz="1400" dirty="0" smtClean="0"/>
              <a:t>Vlastní archiv autora.</a:t>
            </a:r>
          </a:p>
          <a:p>
            <a:endParaRPr lang="cs-CZ" sz="1400" dirty="0" smtClean="0"/>
          </a:p>
          <a:p>
            <a:r>
              <a:rPr lang="cs-CZ" sz="1400" dirty="0" smtClean="0"/>
              <a:t>Wikipedia.cz: </a:t>
            </a:r>
            <a:r>
              <a:rPr lang="cs-CZ" sz="1400" dirty="0" err="1" smtClean="0"/>
              <a:t>Illustration</a:t>
            </a:r>
            <a:r>
              <a:rPr lang="cs-CZ" sz="1400" dirty="0" smtClean="0"/>
              <a:t> </a:t>
            </a:r>
            <a:r>
              <a:rPr lang="cs-CZ" sz="1400" dirty="0" err="1"/>
              <a:t>Abies</a:t>
            </a:r>
            <a:r>
              <a:rPr lang="cs-CZ" sz="1400" dirty="0"/>
              <a:t> </a:t>
            </a:r>
            <a:r>
              <a:rPr lang="cs-CZ" sz="1400" dirty="0" smtClean="0"/>
              <a:t>alba0.jpg </a:t>
            </a:r>
            <a:r>
              <a:rPr lang="cs-CZ" sz="1400" dirty="0"/>
              <a:t>[online]. </a:t>
            </a:r>
            <a:r>
              <a:rPr lang="cs-CZ" sz="1400" dirty="0" smtClean="0"/>
              <a:t>[</a:t>
            </a:r>
            <a:r>
              <a:rPr lang="cs-CZ" sz="1400" dirty="0"/>
              <a:t>cit. 2013-05-12</a:t>
            </a:r>
            <a:r>
              <a:rPr lang="cs-CZ" sz="1400" dirty="0" smtClean="0"/>
              <a:t>]. Dostupný </a:t>
            </a:r>
            <a:r>
              <a:rPr lang="cs-CZ" sz="1400" dirty="0"/>
              <a:t>pod licencí Public </a:t>
            </a:r>
            <a:r>
              <a:rPr lang="cs-CZ" sz="1400" dirty="0" err="1"/>
              <a:t>domain</a:t>
            </a:r>
            <a:r>
              <a:rPr lang="cs-CZ" sz="1400" dirty="0"/>
              <a:t> na </a:t>
            </a:r>
            <a:r>
              <a:rPr lang="cs-CZ" sz="1400" dirty="0" smtClean="0"/>
              <a:t>WWW: &lt;</a:t>
            </a:r>
            <a:r>
              <a:rPr lang="cs-CZ" sz="1400" dirty="0" smtClean="0">
                <a:hlinkClick r:id="rId3"/>
              </a:rPr>
              <a:t>http://cs.wikipedia.org/wiki/Soubor:Illustration_Abies_alba0.jpg</a:t>
            </a:r>
            <a:r>
              <a:rPr lang="cs-CZ" sz="1400" dirty="0" smtClean="0"/>
              <a:t>&gt;</a:t>
            </a:r>
          </a:p>
          <a:p>
            <a:r>
              <a:rPr lang="cs-CZ" sz="1400" dirty="0"/>
              <a:t>Wikipedia.cz</a:t>
            </a:r>
            <a:r>
              <a:rPr lang="cs-CZ" sz="1400" dirty="0" smtClean="0"/>
              <a:t>: </a:t>
            </a:r>
            <a:r>
              <a:rPr lang="cs-CZ" sz="1400" dirty="0" err="1"/>
              <a:t>Soubor:Illustration</a:t>
            </a:r>
            <a:r>
              <a:rPr lang="cs-CZ" sz="1400" dirty="0"/>
              <a:t> </a:t>
            </a:r>
            <a:r>
              <a:rPr lang="cs-CZ" sz="1400" dirty="0" err="1"/>
              <a:t>Larix</a:t>
            </a:r>
            <a:r>
              <a:rPr lang="cs-CZ" sz="1400" dirty="0"/>
              <a:t> decudua0.jpg</a:t>
            </a:r>
            <a:r>
              <a:rPr lang="cs-CZ" sz="1400" dirty="0" smtClean="0"/>
              <a:t> </a:t>
            </a:r>
            <a:r>
              <a:rPr lang="cs-CZ" sz="1400" dirty="0"/>
              <a:t>[online]. </a:t>
            </a:r>
            <a:r>
              <a:rPr lang="cs-CZ" sz="1400" dirty="0" smtClean="0"/>
              <a:t>[</a:t>
            </a:r>
            <a:r>
              <a:rPr lang="cs-CZ" sz="1400" dirty="0"/>
              <a:t>cit. 2013-05-12</a:t>
            </a:r>
            <a:r>
              <a:rPr lang="cs-CZ" sz="1400" dirty="0" smtClean="0"/>
              <a:t>]. Dostupný </a:t>
            </a:r>
            <a:r>
              <a:rPr lang="cs-CZ" sz="1400" dirty="0"/>
              <a:t>pod licencí Public </a:t>
            </a:r>
            <a:r>
              <a:rPr lang="cs-CZ" sz="1400" dirty="0" err="1"/>
              <a:t>domain</a:t>
            </a:r>
            <a:r>
              <a:rPr lang="cs-CZ" sz="1400" dirty="0"/>
              <a:t> na WWW</a:t>
            </a:r>
            <a:r>
              <a:rPr lang="cs-CZ" sz="1400" dirty="0" smtClean="0"/>
              <a:t>:&lt;</a:t>
            </a:r>
            <a:r>
              <a:rPr lang="cs-CZ" sz="1400" dirty="0" smtClean="0">
                <a:hlinkClick r:id="rId4"/>
              </a:rPr>
              <a:t>http</a:t>
            </a:r>
            <a:r>
              <a:rPr lang="cs-CZ" sz="1400" dirty="0" smtClean="0">
                <a:hlinkClick r:id="rId4"/>
              </a:rPr>
              <a:t>://</a:t>
            </a:r>
            <a:r>
              <a:rPr lang="cs-CZ" sz="1400" dirty="0" smtClean="0">
                <a:hlinkClick r:id="rId4"/>
              </a:rPr>
              <a:t>cs.wikipedia.org/wiki/Soubor:Illustration_Larix_decudua0.jp&gt;g</a:t>
            </a:r>
            <a:endParaRPr lang="cs-CZ" sz="1400" dirty="0" smtClean="0"/>
          </a:p>
          <a:p>
            <a:r>
              <a:rPr lang="cs-CZ" sz="1400" dirty="0" smtClean="0"/>
              <a:t>Commons.wikimedia.org: </a:t>
            </a:r>
            <a:r>
              <a:rPr lang="cs-CZ" sz="1400" dirty="0" err="1" smtClean="0"/>
              <a:t>Illustration</a:t>
            </a:r>
            <a:r>
              <a:rPr lang="cs-CZ" sz="1400" dirty="0" smtClean="0"/>
              <a:t> </a:t>
            </a:r>
            <a:r>
              <a:rPr lang="cs-CZ" sz="1400" dirty="0" err="1"/>
              <a:t>Pinus</a:t>
            </a:r>
            <a:r>
              <a:rPr lang="cs-CZ" sz="1400" dirty="0"/>
              <a:t> </a:t>
            </a:r>
            <a:r>
              <a:rPr lang="cs-CZ" sz="1400" dirty="0" smtClean="0"/>
              <a:t>sylvestris0.jpg </a:t>
            </a:r>
            <a:r>
              <a:rPr lang="cs-CZ" sz="1400" dirty="0"/>
              <a:t>[online]. [cit. 2013-05-12]. Dostupný pod licencí Public </a:t>
            </a:r>
            <a:r>
              <a:rPr lang="cs-CZ" sz="1400" dirty="0" err="1"/>
              <a:t>domain</a:t>
            </a:r>
            <a:r>
              <a:rPr lang="cs-CZ" sz="1400" dirty="0"/>
              <a:t> na WWW</a:t>
            </a:r>
            <a:r>
              <a:rPr lang="cs-CZ" sz="1400" dirty="0" smtClean="0"/>
              <a:t>:&lt;</a:t>
            </a:r>
            <a:r>
              <a:rPr lang="cs-CZ" sz="1400" dirty="0" smtClean="0">
                <a:hlinkClick r:id="rId5"/>
              </a:rPr>
              <a:t>http</a:t>
            </a:r>
            <a:r>
              <a:rPr lang="cs-CZ" sz="1400" dirty="0" smtClean="0">
                <a:hlinkClick r:id="rId5"/>
              </a:rPr>
              <a:t>://</a:t>
            </a:r>
            <a:r>
              <a:rPr lang="cs-CZ" sz="1400" dirty="0" smtClean="0">
                <a:hlinkClick r:id="rId5"/>
              </a:rPr>
              <a:t>commons.wikimedia.org/wiki/File:Illustration_Pinus_sylvestris0.jpg?uselang=</a:t>
            </a:r>
            <a:r>
              <a:rPr lang="cs-CZ" sz="1400" dirty="0" err="1" smtClean="0">
                <a:hlinkClick r:id="rId5"/>
              </a:rPr>
              <a:t>cs</a:t>
            </a:r>
            <a:r>
              <a:rPr lang="cs-CZ" sz="1400" dirty="0" smtClean="0"/>
              <a:t>&gt;</a:t>
            </a:r>
            <a:endParaRPr lang="cs-CZ" sz="1400" dirty="0" smtClean="0"/>
          </a:p>
          <a:p>
            <a:r>
              <a:rPr lang="cs-CZ" sz="1400" dirty="0"/>
              <a:t>Wikipedia.cz</a:t>
            </a:r>
            <a:r>
              <a:rPr lang="cs-CZ" sz="1400" dirty="0" smtClean="0"/>
              <a:t>: </a:t>
            </a:r>
            <a:r>
              <a:rPr lang="cs-CZ" sz="1400" dirty="0" err="1" smtClean="0"/>
              <a:t>Picea</a:t>
            </a:r>
            <a:r>
              <a:rPr lang="cs-CZ" sz="1400" dirty="0" smtClean="0"/>
              <a:t> </a:t>
            </a:r>
            <a:r>
              <a:rPr lang="cs-CZ" sz="1400" dirty="0" err="1"/>
              <a:t>abies</a:t>
            </a:r>
            <a:r>
              <a:rPr lang="cs-CZ" sz="1400" dirty="0"/>
              <a:t> - Köhler–s </a:t>
            </a:r>
            <a:r>
              <a:rPr lang="cs-CZ" sz="1400" dirty="0" smtClean="0"/>
              <a:t>Medizinal-Pflanzen-105.jpg </a:t>
            </a:r>
            <a:r>
              <a:rPr lang="cs-CZ" sz="1400" dirty="0"/>
              <a:t>[online]. [cit. 2013-05-12]. Dostupný pod licencí Public </a:t>
            </a:r>
            <a:r>
              <a:rPr lang="cs-CZ" sz="1400" dirty="0" err="1"/>
              <a:t>domain</a:t>
            </a:r>
            <a:r>
              <a:rPr lang="cs-CZ" sz="1400" dirty="0"/>
              <a:t> na </a:t>
            </a:r>
            <a:r>
              <a:rPr lang="cs-CZ" sz="1400" dirty="0" smtClean="0"/>
              <a:t>WWW</a:t>
            </a:r>
            <a:r>
              <a:rPr lang="cs-CZ" sz="1400" dirty="0" smtClean="0"/>
              <a:t>:</a:t>
            </a:r>
          </a:p>
          <a:p>
            <a:r>
              <a:rPr lang="cs-CZ" sz="1400" dirty="0" smtClean="0"/>
              <a:t>&lt;</a:t>
            </a:r>
            <a:r>
              <a:rPr lang="cs-CZ" sz="1400" dirty="0" smtClean="0">
                <a:hlinkClick r:id="rId6"/>
              </a:rPr>
              <a:t>http</a:t>
            </a:r>
            <a:r>
              <a:rPr lang="cs-CZ" sz="1400" dirty="0" smtClean="0">
                <a:hlinkClick r:id="rId6"/>
              </a:rPr>
              <a:t>://cs.wikipedia.org/wiki/Soubor:Picea_abies_-_</a:t>
            </a:r>
            <a:r>
              <a:rPr lang="cs-CZ" sz="1400" dirty="0" smtClean="0">
                <a:hlinkClick r:id="rId6"/>
              </a:rPr>
              <a:t>K%C3%B6hler%E2%80%93s_Medizinal-Pflanzen-105.jpg</a:t>
            </a:r>
            <a:r>
              <a:rPr lang="cs-CZ" sz="1400" dirty="0" smtClean="0"/>
              <a:t>&gt;</a:t>
            </a:r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3669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1739</TotalTime>
  <Words>842</Words>
  <Application>Microsoft Office PowerPoint</Application>
  <PresentationFormat>Předvádění na obrazovce (4:3)</PresentationFormat>
  <Paragraphs>124</Paragraphs>
  <Slides>16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q98ew7</dc:creator>
  <cp:lastModifiedBy>q98ew7</cp:lastModifiedBy>
  <cp:revision>262</cp:revision>
  <dcterms:created xsi:type="dcterms:W3CDTF">2012-11-04T13:21:56Z</dcterms:created>
  <dcterms:modified xsi:type="dcterms:W3CDTF">2013-07-02T08:00:51Z</dcterms:modified>
  <cp:contentStatus>Konečný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MarkAsFinal">
    <vt:bool>true</vt:bool>
  </property>
</Properties>
</file>