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57" r:id="rId4"/>
    <p:sldId id="258" r:id="rId5"/>
    <p:sldId id="276" r:id="rId6"/>
    <p:sldId id="259" r:id="rId7"/>
    <p:sldId id="260" r:id="rId8"/>
    <p:sldId id="277" r:id="rId9"/>
    <p:sldId id="261" r:id="rId10"/>
    <p:sldId id="262" r:id="rId11"/>
    <p:sldId id="278" r:id="rId12"/>
    <p:sldId id="272" r:id="rId13"/>
    <p:sldId id="264" r:id="rId14"/>
    <p:sldId id="265" r:id="rId15"/>
    <p:sldId id="266" r:id="rId16"/>
    <p:sldId id="267" r:id="rId17"/>
    <p:sldId id="268" r:id="rId18"/>
    <p:sldId id="269" r:id="rId19"/>
    <p:sldId id="273" r:id="rId20"/>
    <p:sldId id="270" r:id="rId21"/>
    <p:sldId id="271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66205-6AF1-48BE-95B3-439705D82610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27A2D-D72D-41C0-B1AB-63AF28D60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1/1d/Byzantine_Empire_map.gi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yzanc_za_Justini%C3%A1na.png?uselang=cs" TargetMode="External"/><Relationship Id="rId2" Type="http://schemas.openxmlformats.org/officeDocument/2006/relationships/hyperlink" Target="http://cs.wikipedia.org/wiki/Soubor:Meister_von_San_Vitale_in_Raven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entile_Bellini_003.jpg" TargetMode="External"/><Relationship Id="rId5" Type="http://schemas.openxmlformats.org/officeDocument/2006/relationships/hyperlink" Target="http://cs.wikipedia.org/wiki/Soubor:Meister_von_San_Vitale_in_Ravenna_008.jpg" TargetMode="External"/><Relationship Id="rId4" Type="http://schemas.openxmlformats.org/officeDocument/2006/relationships/hyperlink" Target="http://commons.wikimedia.org/wiki/File:Byzantine_Empire_map.gif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250148"/>
              </p:ext>
            </p:extLst>
          </p:nvPr>
        </p:nvGraphicFramePr>
        <p:xfrm>
          <a:off x="822325" y="122238"/>
          <a:ext cx="7361238" cy="6567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3" imgW="10956205" imgH="9777197" progId="Word.Document.8">
                  <p:embed/>
                </p:oleObj>
              </mc:Choice>
              <mc:Fallback>
                <p:oleObj name="Document" r:id="rId3" imgW="10956205" imgH="9777197" progId="Word.Document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2325" y="122238"/>
                        <a:ext cx="7361238" cy="65674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0891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Byzantská říše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395 - 1453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72608"/>
          </a:xfrm>
          <a:solidFill>
            <a:srgbClr val="FF99CC"/>
          </a:solidFill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yzantská říše = východořímská říše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hlavním městem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Konstantinopol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(Cařihrad, Istanbul)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úředním jazykem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řečtina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státním náboženstvím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křesťanství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považovali se za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Římany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pokračovatele římské říše</a:t>
            </a:r>
          </a:p>
          <a:p>
            <a:pPr algn="just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zániku západořímské říše snaha východořímských císařů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ovládnout znovu celé území bývalé římské říše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3778"/>
            <a:ext cx="8229600" cy="122899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 Justinián I. Veliký (6. st.) 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24536"/>
          </a:xfrm>
          <a:solidFill>
            <a:srgbClr val="FF99CC"/>
          </a:solidFill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schopný a krutý panovník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jeho vlády dosáhla byzantská říše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vrcholu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své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slávy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podporoval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kulturu, vzdělanost, stavební činnost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rozšiřování území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dobyl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afrického pobřeží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(porazil zde Vandaly), vstoupil na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Apeninský poloostrov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(centrem Ravenna), postupoval na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(na Kavkaz, do střední Asie)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střety s Araby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455px-Meister_von_San_Vitale_in_Raven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00100" y="0"/>
            <a:ext cx="5214974" cy="686542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286512" y="1285860"/>
            <a:ext cx="250033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mozaika </a:t>
            </a:r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znázorňující </a:t>
            </a:r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Justiniána I. Velikého (bazilika San </a:t>
            </a:r>
            <a:r>
              <a:rPr lang="cs-CZ" sz="2800" b="1" dirty="0" err="1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Vitale</a:t>
            </a:r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Ravenna)</a:t>
            </a:r>
            <a:endParaRPr lang="cs-CZ" sz="2800" b="1" dirty="0">
              <a:solidFill>
                <a:srgbClr val="FF99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112920"/>
            <a:ext cx="81439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největší rozloha byzantské </a:t>
            </a: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říše </a:t>
            </a:r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Balkánského </a:t>
            </a:r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Apeninského poloostrova, </a:t>
            </a:r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</a:t>
            </a: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Asie, </a:t>
            </a:r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pobřeží Středozemního moře, části </a:t>
            </a:r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Afriky, ostrovy </a:t>
            </a: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Středozemním moři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034" y="6143644"/>
            <a:ext cx="7786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 území byzantské říše v průběhu dějin</a:t>
            </a: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Obrázek 8" descr="Byzanc_za_Justinián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8662" y="1928802"/>
            <a:ext cx="7324747" cy="41504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752528"/>
          </a:xfrm>
          <a:solidFill>
            <a:srgbClr val="FF99CC"/>
          </a:solidFill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Justiniánův zákoník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zákoník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občanského práva, byl vytvořen na základě starořímského práva</a:t>
            </a:r>
            <a:endParaRPr lang="cs-CZ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povstání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Niká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(Zvítězíš!) – obyvatelé byli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nespokojeni s vysokými daněmi a s velkými společenskými rozdíly 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povstání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Justiniánova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manželka Theodora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povstání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krvavě potlačila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(zahynuly desetitisíce lidí)</a:t>
            </a:r>
          </a:p>
          <a:p>
            <a:pPr algn="just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smrti Justiniána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ztráta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eister_von_San_Vitale_in_Ravenna_0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39912" y="0"/>
            <a:ext cx="5289476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29388" y="928670"/>
            <a:ext cx="23574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Justiniánova manželka Theodora (mozaika v bazilice San </a:t>
            </a:r>
            <a:r>
              <a:rPr lang="cs-CZ" sz="2800" b="1" dirty="0" err="1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Vitale</a:t>
            </a:r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Ravenna)</a:t>
            </a:r>
            <a:endParaRPr lang="cs-CZ" sz="2800" b="1" dirty="0">
              <a:solidFill>
                <a:srgbClr val="FF99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26898"/>
            <a:ext cx="8229600" cy="4850374"/>
          </a:xfrm>
          <a:solidFill>
            <a:srgbClr val="FF99CC"/>
          </a:solidFill>
        </p:spPr>
        <p:txBody>
          <a:bodyPr/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a 8. st.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nájezdy Avarů a Slovanů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(Bulharů) na Balkáně, nájezdy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Peršanů a Arabů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Asii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říše upadala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mocensky, kulturně i hospodářsky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vliv na vnitřní poměry 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 a náboženské bouře</a:t>
            </a:r>
          </a:p>
          <a:p>
            <a:pPr algn="just"/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9. st.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misijní činnost císaře Michala III.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Slovanům (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Konstantin a Metoděj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11. st. noví nepřátelé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Turci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zabrali téměř celou oblast Malé Asie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  <a:solidFill>
            <a:srgbClr val="FF99CC"/>
          </a:solidFill>
        </p:spPr>
        <p:txBody>
          <a:bodyPr>
            <a:noAutofit/>
          </a:bodyPr>
          <a:lstStyle/>
          <a:p>
            <a:pPr algn="just"/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nepřátelský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1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plenění Cařihradu během 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křížových výprav</a:t>
            </a:r>
          </a:p>
          <a:p>
            <a:pPr algn="just"/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st. 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Turci ovládli Balkán 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kromě oblasti Řecka</a:t>
            </a:r>
          </a:p>
          <a:p>
            <a:pPr algn="just"/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1453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zánik byzantské říše 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dobytí Cařihradu tureckým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sultánem </a:t>
            </a:r>
            <a:r>
              <a:rPr lang="cs-CZ" sz="31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Mehmedem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II. 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–drancování, vraždění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Turci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definitivně usídlili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Evropě →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utužení souboje křesťanství a islámu</a:t>
            </a:r>
          </a:p>
          <a:p>
            <a:pPr algn="just"/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toto datum také jako </a:t>
            </a:r>
            <a:r>
              <a:rPr lang="cs-CZ" sz="31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středověku 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(popřípadě 1492 – objevení Ameriky)</a:t>
            </a:r>
            <a:endParaRPr lang="cs-CZ" sz="31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Gentile_Bellini_0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57290" y="-1"/>
            <a:ext cx="5072098" cy="68427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29388" y="1543939"/>
            <a:ext cx="19288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Mehmed</a:t>
            </a:r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II. </a:t>
            </a:r>
            <a:r>
              <a:rPr lang="cs-CZ" sz="2800" b="1" dirty="0" err="1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Fatih</a:t>
            </a:r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(Dobyvatel)</a:t>
            </a:r>
            <a:endParaRPr lang="cs-CZ" sz="2800" b="1" dirty="0">
              <a:solidFill>
                <a:srgbClr val="FF99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276872"/>
            <a:ext cx="7772400" cy="2016224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 BYZANTSKÉ ŘÍŠE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33756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  <a:solidFill>
            <a:srgbClr val="FF99CC"/>
          </a:solidFill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návaznost na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antiku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mnohem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vyšší kulturní úroveň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 západní Evropa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vynikali v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MAT, DĚJ, LIT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„řecký oheň“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směs ledku a síry, která hoří i na vodě – využívali ve válkách s Araby a Turky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řemeslné výroby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(špatné podmínky pro zemědělství)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stotisícová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(Cařihrad, Soluň, Ravenna, Alexandrie…)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Asií i západní Evropou – látky, sklo, šperky, nástroje z kovů… (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luxusní zboží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032448"/>
          </a:xfrm>
          <a:solidFill>
            <a:srgbClr val="FF99CC"/>
          </a:solidFill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spjato s náboženstvím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mozaiky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převážně s náboženskými tématy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ikony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obrazy svatých se strnulými rysy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kostely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typické věže zakončené kupolemi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 Boží moudrosti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agia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Sofia) v Cařihradu (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Justinián I. Veliký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– pozdější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 pro muslimské mešity</a:t>
            </a:r>
          </a:p>
          <a:p>
            <a:pPr algn="just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4414" y="142852"/>
            <a:ext cx="67866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mozaika (bazilika San </a:t>
            </a:r>
            <a:r>
              <a:rPr lang="cs-CZ" sz="2800" b="1" dirty="0" err="1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Vitale</a:t>
            </a:r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Ravenna)</a:t>
            </a:r>
            <a:endParaRPr lang="cs-CZ" sz="2800" dirty="0">
              <a:solidFill>
                <a:srgbClr val="FF99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855" y="800100"/>
            <a:ext cx="9144000" cy="6057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14348" y="142852"/>
            <a:ext cx="7643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ikony v pravoslavném kostele (Petra, Řecko)</a:t>
            </a:r>
            <a:endParaRPr lang="cs-CZ" sz="2800" dirty="0">
              <a:solidFill>
                <a:srgbClr val="FF99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DSC_01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01608"/>
            <a:ext cx="9144000" cy="60564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0"/>
            <a:ext cx="8388424" cy="55751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0" y="592933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 Boží moudrosti (</a:t>
            </a:r>
            <a:r>
              <a:rPr lang="cs-CZ" sz="2800" b="1" dirty="0" err="1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Hagia</a:t>
            </a:r>
            <a:r>
              <a:rPr lang="cs-CZ" sz="2800" b="1" dirty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Sofia</a:t>
            </a:r>
            <a:r>
              <a:rPr 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v Istanbulu (Cařihradu)</a:t>
            </a:r>
            <a:endParaRPr lang="cs-CZ" sz="2800" b="1" dirty="0">
              <a:solidFill>
                <a:srgbClr val="FF99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  <a:solidFill>
            <a:srgbClr val="FF99CC"/>
          </a:solidFill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celé období raného středověku byla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byzantská říše nejbohatší i kulturně a hospodářsky nejvyspělejší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zemí v Evropě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kultura měla velký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na životní styl a kulturu na územích, která ovládala nebo s nimi měla úzké styky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(Balkán, Malá Asie, Blízký východ, část Itálie, Velká Morava, Kyjevská Rus…)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byzantské kultury v Evropě patrný dodnes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odlišný vývoj Ruska, Řecka, Bulharska, Rumunska, Albánie, Srbska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dodnes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odlišnosti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391023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BYZANTSKÁ CÍRKEV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447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2"/>
          </a:xfrm>
          <a:solidFill>
            <a:srgbClr val="FF99CC"/>
          </a:solidFill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těsné sepětí státu a křesťanské církve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byzantský císař zároveň nejvyšším církevním představitelem =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cézaropapismus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soustředění velké moci v rukou jednoho člověka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napjatý vztah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západní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východokřesťanskou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církví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způsobeno kulturními rozdíly, neshodami ve výkladu křesťanské věrouky i pojetím mše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08708"/>
          </a:xfrm>
          <a:solidFill>
            <a:srgbClr val="FF99CC"/>
          </a:solidFill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yzantská církev (východokřesťanská, ortodoxní)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 čele byzantský císař, řečtina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římskokatolická církev (západokřesťanská)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 čele papež, latina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1054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úplný rozkol těchto křesťanských církví (tzv.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papežské schizma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byzantská ortodoxní církev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více či méně prosadila na územích, která ovládala nebo s nimi měla úzké styky (Balkán, Malá Asie, Blízký východ, část Itálie, Velká Morava, Kyjevská Rus…) – dnes jako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pravoslavná církev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71488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3786214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ČORNEJ, Petr a kol. </a:t>
            </a:r>
            <a:r>
              <a:rPr lang="cs-CZ" i="1" dirty="0" smtClean="0"/>
              <a:t>Dějepis pro střední odborné školy</a:t>
            </a:r>
            <a:r>
              <a:rPr lang="cs-CZ" dirty="0" smtClean="0"/>
              <a:t>. Praha: SPN, 2006, ISBN 80-7235-194-X.</a:t>
            </a:r>
          </a:p>
          <a:p>
            <a:pPr algn="just"/>
            <a:r>
              <a:rPr lang="cs-CZ" dirty="0" smtClean="0"/>
              <a:t>THE YORCK PROJECT.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8.1.2013]. Dostupný na WWW: </a:t>
            </a:r>
            <a:r>
              <a:rPr lang="cs-CZ" dirty="0" smtClean="0">
                <a:hlinkClick r:id="rId2"/>
              </a:rPr>
              <a:t>http://cs.wikipedia.org/wiki/Soubor:Meister_von_San_Vitale_in_Ravenna.jpg</a:t>
            </a:r>
            <a:endParaRPr lang="cs-CZ" dirty="0" smtClean="0"/>
          </a:p>
          <a:p>
            <a:pPr algn="just"/>
            <a:r>
              <a:rPr lang="cs-CZ" dirty="0" smtClean="0"/>
              <a:t>DODO.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/>
              <a:t>8</a:t>
            </a:r>
            <a:r>
              <a:rPr lang="cs-CZ" dirty="0" smtClean="0"/>
              <a:t>.1.2013]. Dostupný na WWW: </a:t>
            </a:r>
            <a:r>
              <a:rPr lang="cs-CZ" dirty="0" smtClean="0">
                <a:hlinkClick r:id="rId3"/>
              </a:rPr>
              <a:t>http://commons.wikimedia.org/wiki/File:Byzanc_za_Justini%C3%A1na.png?uselang=cs</a:t>
            </a:r>
            <a:endParaRPr lang="cs-CZ" dirty="0" smtClean="0"/>
          </a:p>
          <a:p>
            <a:pPr algn="just"/>
            <a:r>
              <a:rPr lang="en-US" dirty="0" smtClean="0"/>
              <a:t>USER:ROKE &amp; USER:COLDEEL. </a:t>
            </a:r>
            <a:r>
              <a:rPr lang="en-US" i="1" dirty="0" smtClean="0"/>
              <a:t>Wikipedia</a:t>
            </a:r>
            <a:r>
              <a:rPr lang="en-US" dirty="0" smtClean="0"/>
              <a:t> [online]. [cit. </a:t>
            </a:r>
            <a:r>
              <a:rPr lang="cs-CZ" dirty="0" smtClean="0"/>
              <a:t>8</a:t>
            </a:r>
            <a:r>
              <a:rPr lang="en-US" dirty="0" smtClean="0"/>
              <a:t>.1.2013].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4"/>
              </a:rPr>
              <a:t>http://commons.wikimedia.org/wiki/File:Byzantine_Empire_map.gif?uselang=cs</a:t>
            </a:r>
            <a:endParaRPr lang="cs-CZ" dirty="0" smtClean="0"/>
          </a:p>
          <a:p>
            <a:pPr algn="just"/>
            <a:r>
              <a:rPr lang="cs-CZ" dirty="0" smtClean="0"/>
              <a:t>THE YORCK PROJECT.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8.1.2013]. Dostupný na WWW: </a:t>
            </a:r>
            <a:r>
              <a:rPr lang="cs-CZ" dirty="0" smtClean="0">
                <a:hlinkClick r:id="rId5"/>
              </a:rPr>
              <a:t>http://cs.wikipedia.org/wiki/Soubor:Meister_von_San_Vitale_in_Ravenna_008.jpg</a:t>
            </a:r>
            <a:endParaRPr lang="cs-CZ" dirty="0" smtClean="0"/>
          </a:p>
          <a:p>
            <a:pPr algn="just"/>
            <a:r>
              <a:rPr lang="cs-CZ" dirty="0" smtClean="0"/>
              <a:t>THE YORCK PROJECT.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6"/>
              </a:rPr>
              <a:t>http://cs.wikipedia.org/wiki/Soubor:Gentile_Bellini_003.jpg</a:t>
            </a:r>
            <a:endParaRPr lang="cs-CZ" dirty="0" smtClean="0"/>
          </a:p>
          <a:p>
            <a:pPr algn="just"/>
            <a:r>
              <a:rPr lang="cs-CZ" dirty="0" smtClean="0"/>
              <a:t>ostatní obrazový materiál pochází z archivu autorky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862</Words>
  <Application>Microsoft Office PowerPoint</Application>
  <PresentationFormat>Předvádění na obrazovce (4:3)</PresentationFormat>
  <Paragraphs>64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sady Office</vt:lpstr>
      <vt:lpstr>Microsoft Word 97 - 2003 Document</vt:lpstr>
      <vt:lpstr>Prezentace aplikace PowerPoint</vt:lpstr>
      <vt:lpstr>Byzantská říše</vt:lpstr>
      <vt:lpstr>Prezentace aplikace PowerPoint</vt:lpstr>
      <vt:lpstr>císař Justinián I. Veliký (6. st.)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KULTURA BYZANTSKÉ ŘÍŠE</vt:lpstr>
      <vt:lpstr>Prezentace aplikace PowerPoint</vt:lpstr>
      <vt:lpstr>UMĚNÍ</vt:lpstr>
      <vt:lpstr>Prezentace aplikace PowerPoint</vt:lpstr>
      <vt:lpstr>Prezentace aplikace PowerPoint</vt:lpstr>
      <vt:lpstr>Prezentace aplikace PowerPoint</vt:lpstr>
      <vt:lpstr>Prezentace aplikace PowerPoint</vt:lpstr>
      <vt:lpstr>BYZANTSKÁ CÍRKEV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Byzantská říše</dc:title>
  <dc:creator>Adolf</dc:creator>
  <cp:lastModifiedBy>Guest</cp:lastModifiedBy>
  <cp:revision>49</cp:revision>
  <dcterms:created xsi:type="dcterms:W3CDTF">2011-02-13T18:27:46Z</dcterms:created>
  <dcterms:modified xsi:type="dcterms:W3CDTF">2013-07-03T11:32:09Z</dcterms:modified>
</cp:coreProperties>
</file>