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doc" ContentType="application/msword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3" r:id="rId2"/>
    <p:sldId id="256" r:id="rId3"/>
    <p:sldId id="257" r:id="rId4"/>
    <p:sldId id="258" r:id="rId5"/>
    <p:sldId id="259" r:id="rId6"/>
    <p:sldId id="260" r:id="rId7"/>
    <p:sldId id="268" r:id="rId8"/>
    <p:sldId id="261" r:id="rId9"/>
    <p:sldId id="276" r:id="rId10"/>
    <p:sldId id="262" r:id="rId11"/>
    <p:sldId id="263" r:id="rId12"/>
    <p:sldId id="269" r:id="rId13"/>
    <p:sldId id="264" r:id="rId14"/>
    <p:sldId id="265" r:id="rId15"/>
    <p:sldId id="266" r:id="rId16"/>
    <p:sldId id="267" r:id="rId17"/>
    <p:sldId id="270" r:id="rId18"/>
    <p:sldId id="275" r:id="rId19"/>
    <p:sldId id="271" r:id="rId20"/>
    <p:sldId id="272" r:id="rId21"/>
    <p:sldId id="274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78AA83-85FB-406A-B99F-B106D0465380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74785-D436-462B-AF47-AD22CF584A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78AA83-85FB-406A-B99F-B106D0465380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74785-D436-462B-AF47-AD22CF584A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78AA83-85FB-406A-B99F-B106D0465380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74785-D436-462B-AF47-AD22CF584A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78AA83-85FB-406A-B99F-B106D0465380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74785-D436-462B-AF47-AD22CF584A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78AA83-85FB-406A-B99F-B106D0465380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74785-D436-462B-AF47-AD22CF584A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78AA83-85FB-406A-B99F-B106D0465380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74785-D436-462B-AF47-AD22CF584A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78AA83-85FB-406A-B99F-B106D0465380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74785-D436-462B-AF47-AD22CF584A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78AA83-85FB-406A-B99F-B106D0465380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74785-D436-462B-AF47-AD22CF584A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78AA83-85FB-406A-B99F-B106D0465380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74785-D436-462B-AF47-AD22CF584A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78AA83-85FB-406A-B99F-B106D0465380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74785-D436-462B-AF47-AD22CF584A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78AA83-85FB-406A-B99F-B106D0465380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74785-D436-462B-AF47-AD22CF584A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lin ang="27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78AA83-85FB-406A-B99F-B106D0465380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B74785-D436-462B-AF47-AD22CF584A6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.emf"/><Relationship Id="rId4" Type="http://schemas.openxmlformats.org/officeDocument/2006/relationships/oleObject" Target="../embeddings/Dokument_aplikace_Microsoft_Word_97_20031.doc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Anna_von_der_Pfalz.jpg" TargetMode="External"/><Relationship Id="rId3" Type="http://schemas.openxmlformats.org/officeDocument/2006/relationships/hyperlink" Target="http://cs.wikipedia.org/wiki/Soubor:Karolus_rim.jpg" TargetMode="External"/><Relationship Id="rId7" Type="http://schemas.openxmlformats.org/officeDocument/2006/relationships/hyperlink" Target="http://cs.wikipedia.org/wiki/Soubor:Her_Majesty_Bohemian_queen_Blanche.jpg" TargetMode="External"/><Relationship Id="rId12" Type="http://schemas.openxmlformats.org/officeDocument/2006/relationships/hyperlink" Target="http://cs.wikipedia.org/wiki/Soubor:Lednacek_bible.jpg" TargetMode="External"/><Relationship Id="rId2" Type="http://schemas.openxmlformats.org/officeDocument/2006/relationships/hyperlink" Target="http://cs.wikipedia.org/wiki/Soubor:Honzik_retus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Meister_Theoderich_von_Prag_017.jpg" TargetMode="External"/><Relationship Id="rId11" Type="http://schemas.openxmlformats.org/officeDocument/2006/relationships/hyperlink" Target="http://cs.wikipedia.org/wiki/Soubor:VaclavIV.jpg" TargetMode="External"/><Relationship Id="rId5" Type="http://schemas.openxmlformats.org/officeDocument/2006/relationships/hyperlink" Target="http://commons.wikimedia.org/wiki/File:Karl%C5%A1tejn_5.jpg?uselang=cs" TargetMode="External"/><Relationship Id="rId10" Type="http://schemas.openxmlformats.org/officeDocument/2006/relationships/hyperlink" Target="http://cs.wikipedia.org/wiki/Soubor:Eli%C5%A1ka_Pomo%C5%99ansk%C3%A1.jpg" TargetMode="External"/><Relationship Id="rId4" Type="http://schemas.openxmlformats.org/officeDocument/2006/relationships/hyperlink" Target="http://cs.wikipedia.org/wiki/Soubor:Praha,_Katedr%C3%A1la,_JV_01.jpg" TargetMode="External"/><Relationship Id="rId9" Type="http://schemas.openxmlformats.org/officeDocument/2006/relationships/hyperlink" Target="http://cs.wikipedia.org/wiki/Soubor:Karl_Fourth_Bohemia_Anna_Schweidnitz.jpe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005646202"/>
              </p:ext>
            </p:extLst>
          </p:nvPr>
        </p:nvGraphicFramePr>
        <p:xfrm>
          <a:off x="822325" y="122238"/>
          <a:ext cx="7361238" cy="65674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8" name="Document" r:id="rId4" imgW="10965824" imgH="9763664" progId="Word.Document.8">
                  <p:embed/>
                </p:oleObj>
              </mc:Choice>
              <mc:Fallback>
                <p:oleObj name="Document" r:id="rId4" imgW="10965824" imgH="9763664" progId="Word.Document.8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22325" y="122238"/>
                        <a:ext cx="7361238" cy="656748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2454711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601917"/>
            <a:ext cx="7772400" cy="1470025"/>
          </a:xfrm>
        </p:spPr>
        <p:txBody>
          <a:bodyPr>
            <a:normAutofit/>
          </a:bodyPr>
          <a:lstStyle/>
          <a:p>
            <a:r>
              <a:rPr lang="cs-CZ" sz="6600" b="1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LUCEMBURKOVÉ</a:t>
            </a:r>
            <a:endParaRPr lang="cs-CZ" sz="6600" b="1" dirty="0">
              <a:solidFill>
                <a:srgbClr val="99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JAN LUCEMBURSKÝ </a:t>
            </a:r>
            <a:r>
              <a:rPr lang="cs-CZ" sz="2800" b="1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(1310-1346)</a:t>
            </a:r>
            <a:endParaRPr lang="cs-CZ" sz="2800" b="1" dirty="0">
              <a:solidFill>
                <a:srgbClr val="99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>
            <a:normAutofit/>
          </a:bodyPr>
          <a:lstStyle/>
          <a:p>
            <a:pPr algn="just"/>
            <a:r>
              <a:rPr lang="cs-CZ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r.</a:t>
            </a:r>
            <a:r>
              <a:rPr lang="cs-CZ" b="1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1310 </a:t>
            </a:r>
            <a:r>
              <a:rPr lang="cs-CZ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byl</a:t>
            </a:r>
            <a:r>
              <a:rPr lang="cs-CZ" b="1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českým králem zvolen </a:t>
            </a:r>
            <a:r>
              <a:rPr lang="cs-CZ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14letý </a:t>
            </a:r>
            <a:r>
              <a:rPr lang="cs-CZ" b="1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Jan Lucemburský</a:t>
            </a:r>
            <a:r>
              <a:rPr lang="cs-CZ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(syn římsko-německého císaře Jindřicha VII.)</a:t>
            </a:r>
          </a:p>
          <a:p>
            <a:pPr algn="just"/>
            <a:r>
              <a:rPr lang="cs-CZ" b="1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oženil se s Eliškou Přemyslovnou </a:t>
            </a:r>
            <a:r>
              <a:rPr lang="cs-CZ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(sestra Václava III.)</a:t>
            </a:r>
          </a:p>
          <a:p>
            <a:pPr algn="just"/>
            <a:r>
              <a:rPr lang="cs-CZ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vychováván na francouzském dvoře, </a:t>
            </a:r>
            <a:r>
              <a:rPr lang="cs-CZ" b="1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českém království si nikdy nezvykl</a:t>
            </a:r>
          </a:p>
          <a:p>
            <a:pPr algn="just"/>
            <a:r>
              <a:rPr lang="cs-CZ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také vládcem Lucemburska – mnoho času trávil tam nebo ve Francii </a:t>
            </a:r>
            <a:r>
              <a:rPr lang="cs-CZ" b="1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→ „král cizinec“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28670"/>
            <a:ext cx="8229600" cy="4857784"/>
          </a:xfrm>
        </p:spPr>
        <p:txBody>
          <a:bodyPr/>
          <a:lstStyle/>
          <a:p>
            <a:pPr algn="just"/>
            <a:r>
              <a:rPr lang="cs-CZ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prováděl hlavně </a:t>
            </a:r>
            <a:r>
              <a:rPr lang="cs-CZ" b="1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zahraniční politiku </a:t>
            </a:r>
            <a:r>
              <a:rPr lang="cs-CZ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</a:t>
            </a:r>
            <a:r>
              <a:rPr lang="cs-CZ" b="1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rozšíření území</a:t>
            </a:r>
            <a:r>
              <a:rPr lang="cs-CZ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českého království – </a:t>
            </a:r>
            <a:r>
              <a:rPr lang="cs-CZ" b="1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Chebsko, Horní Lužice, slezská vévodství</a:t>
            </a:r>
          </a:p>
          <a:p>
            <a:pPr algn="just"/>
            <a:r>
              <a:rPr lang="cs-CZ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Evropě považován za </a:t>
            </a:r>
            <a:r>
              <a:rPr lang="cs-CZ" b="1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udatného rytíře a válečníka</a:t>
            </a:r>
          </a:p>
          <a:p>
            <a:pPr algn="just"/>
            <a:r>
              <a:rPr lang="cs-CZ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společné úspěchy se synem Karlem – </a:t>
            </a:r>
            <a:r>
              <a:rPr lang="cs-CZ" b="1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povýšení pražského biskupství na arcibiskupství</a:t>
            </a:r>
          </a:p>
          <a:p>
            <a:pPr algn="just"/>
            <a:r>
              <a:rPr lang="cs-CZ" b="1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1346</a:t>
            </a:r>
            <a:r>
              <a:rPr lang="cs-CZ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se jako spojenec francouzského krále účastnil </a:t>
            </a:r>
            <a:r>
              <a:rPr lang="cs-CZ" b="1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bitvy u Kresčaku</a:t>
            </a:r>
            <a:r>
              <a:rPr lang="cs-CZ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kde </a:t>
            </a:r>
            <a:r>
              <a:rPr lang="cs-CZ" b="1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padl</a:t>
            </a:r>
            <a:endParaRPr lang="cs-CZ" b="1" dirty="0">
              <a:solidFill>
                <a:srgbClr val="99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265px-Honzik_retus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3034007" cy="6858000"/>
          </a:xfrm>
          <a:prstGeom prst="rect">
            <a:avLst/>
          </a:prstGeom>
        </p:spPr>
      </p:pic>
      <p:pic>
        <p:nvPicPr>
          <p:cNvPr id="6" name="Obrázek 5" descr="Hrobka J. Lucemburskéh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143241" y="1380624"/>
            <a:ext cx="6000760" cy="3977202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3000364" y="0"/>
            <a:ext cx="542928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Jan Lucemburský jako český král – Zbraslavská kronika</a:t>
            </a:r>
            <a:endParaRPr lang="cs-CZ" sz="2800" b="1" dirty="0">
              <a:solidFill>
                <a:srgbClr val="99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429092" y="5357826"/>
            <a:ext cx="47149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800" b="1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Janova hrobka v katedrále Panny Marie v Lucemburku</a:t>
            </a:r>
            <a:endParaRPr lang="cs-CZ" sz="2800" b="1" dirty="0">
              <a:solidFill>
                <a:srgbClr val="99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KAREL IV. </a:t>
            </a:r>
            <a:r>
              <a:rPr lang="cs-CZ" sz="2800" b="1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(1347-1378)</a:t>
            </a:r>
            <a:endParaRPr lang="cs-CZ" b="1" dirty="0">
              <a:solidFill>
                <a:srgbClr val="99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00174"/>
            <a:ext cx="8229600" cy="4786346"/>
          </a:xfrm>
        </p:spPr>
        <p:txBody>
          <a:bodyPr>
            <a:normAutofit/>
          </a:bodyPr>
          <a:lstStyle/>
          <a:p>
            <a:pPr algn="just"/>
            <a:r>
              <a:rPr lang="cs-CZ" b="1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předpoklady pro úspěšnou vládu </a:t>
            </a:r>
            <a:r>
              <a:rPr lang="cs-CZ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vychováván u francouzského královského dvora, pobýval v Lucembursku, Itálii…</a:t>
            </a:r>
          </a:p>
          <a:p>
            <a:pPr algn="just"/>
            <a:r>
              <a:rPr lang="cs-CZ" b="1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vzdělaný</a:t>
            </a:r>
            <a:r>
              <a:rPr lang="cs-CZ" b="1" dirty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inteligentní, ovládal 5 jazyků </a:t>
            </a:r>
            <a:r>
              <a:rPr lang="cs-CZ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(francouzština, němčina, </a:t>
            </a:r>
            <a:r>
              <a:rPr lang="cs-CZ" dirty="0" err="1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čj</a:t>
            </a:r>
            <a:r>
              <a:rPr lang="cs-CZ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latina, italština)</a:t>
            </a:r>
          </a:p>
          <a:p>
            <a:pPr algn="just"/>
            <a:r>
              <a:rPr lang="cs-CZ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 svou </a:t>
            </a:r>
            <a:r>
              <a:rPr lang="cs-CZ" b="1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korunovaci českým králem </a:t>
            </a:r>
            <a:r>
              <a:rPr lang="cs-CZ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nechal vyrobit </a:t>
            </a:r>
            <a:r>
              <a:rPr lang="cs-CZ" b="1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novou korunu </a:t>
            </a:r>
            <a:r>
              <a:rPr lang="cs-CZ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koruna </a:t>
            </a:r>
            <a:r>
              <a:rPr lang="cs-CZ" b="1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svatováclavská</a:t>
            </a:r>
            <a:r>
              <a:rPr lang="cs-CZ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 navazuje na tradici Přemyslovců</a:t>
            </a:r>
            <a:r>
              <a:rPr lang="cs-CZ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kult sv. Václava</a:t>
            </a:r>
            <a:endParaRPr lang="cs-CZ" dirty="0">
              <a:solidFill>
                <a:srgbClr val="99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DSCN266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428604"/>
            <a:ext cx="9144000" cy="5011052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142976" y="5546727"/>
            <a:ext cx="678661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české korunovační klenoty – Svatováclavská koruna, královské žezlo a královské jablko</a:t>
            </a:r>
            <a:endParaRPr lang="cs-CZ" sz="2800" b="1" dirty="0">
              <a:solidFill>
                <a:srgbClr val="99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8229600" cy="5483245"/>
          </a:xfrm>
        </p:spPr>
        <p:txBody>
          <a:bodyPr>
            <a:normAutofit/>
          </a:bodyPr>
          <a:lstStyle/>
          <a:p>
            <a:pPr algn="just"/>
            <a:r>
              <a:rPr lang="cs-CZ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také </a:t>
            </a:r>
            <a:r>
              <a:rPr lang="cs-CZ" b="1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římsko-německým císařem</a:t>
            </a:r>
          </a:p>
          <a:p>
            <a:pPr algn="just"/>
            <a:r>
              <a:rPr lang="cs-CZ" b="1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podpora šlechty a církve </a:t>
            </a:r>
            <a:r>
              <a:rPr lang="cs-CZ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(zakládání kostelů, klášterů)</a:t>
            </a:r>
          </a:p>
          <a:p>
            <a:pPr algn="just"/>
            <a:r>
              <a:rPr lang="cs-CZ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vzor úspěšného, spravedlivého vládce </a:t>
            </a:r>
            <a:r>
              <a:rPr lang="cs-CZ" b="1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→ „otec vlasti“</a:t>
            </a:r>
          </a:p>
          <a:p>
            <a:pPr algn="just"/>
            <a:r>
              <a:rPr lang="cs-CZ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</a:t>
            </a:r>
            <a:r>
              <a:rPr lang="cs-CZ" b="1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země Koruny</a:t>
            </a:r>
            <a:r>
              <a:rPr lang="cs-CZ" b="1" dirty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české </a:t>
            </a:r>
            <a:r>
              <a:rPr lang="cs-CZ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(1348-1918) – české království, markrabství moravské, slezská vévodství a knížectví, Horní a Dolní Lužice, dočasně také Braniborsko a Horní Falc</a:t>
            </a:r>
          </a:p>
          <a:p>
            <a:pPr algn="just"/>
            <a:r>
              <a:rPr lang="cs-CZ" b="1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mírová politika – zejména sňatková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371px-Karolus_rim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181646" y="0"/>
            <a:ext cx="4247610" cy="68580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5500694" y="1500174"/>
            <a:ext cx="292895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zobrazení Karla IV. jako českého </a:t>
            </a:r>
          </a:p>
          <a:p>
            <a:r>
              <a:rPr lang="cs-CZ" sz="2800" b="1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římského krále </a:t>
            </a:r>
          </a:p>
          <a:p>
            <a:r>
              <a:rPr lang="cs-CZ" sz="2800" b="1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</a:t>
            </a:r>
            <a:r>
              <a:rPr lang="cs-CZ" sz="2800" b="1" dirty="0" err="1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Gelnhausenově</a:t>
            </a:r>
            <a:r>
              <a:rPr lang="cs-CZ" sz="2800" b="1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kodexu (14. st.)</a:t>
            </a:r>
            <a:endParaRPr lang="cs-CZ" sz="2800" b="1" dirty="0">
              <a:solidFill>
                <a:srgbClr val="99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STAVEBNÍ ČINNOST</a:t>
            </a:r>
            <a:endParaRPr lang="cs-CZ" b="1" dirty="0">
              <a:solidFill>
                <a:srgbClr val="99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28736"/>
            <a:ext cx="8229600" cy="4929222"/>
          </a:xfrm>
        </p:spPr>
        <p:txBody>
          <a:bodyPr>
            <a:normAutofit/>
          </a:bodyPr>
          <a:lstStyle/>
          <a:p>
            <a:pPr algn="just"/>
            <a:r>
              <a:rPr lang="cs-CZ" b="1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1348</a:t>
            </a:r>
            <a:r>
              <a:rPr lang="cs-CZ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založena </a:t>
            </a:r>
            <a:r>
              <a:rPr lang="cs-CZ" b="1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pražská univerzita</a:t>
            </a:r>
            <a:endParaRPr lang="cs-CZ" dirty="0" smtClean="0">
              <a:solidFill>
                <a:srgbClr val="99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1" algn="just">
              <a:buFont typeface="Arial" pitchFamily="34" charset="0"/>
              <a:buChar char="•"/>
            </a:pPr>
            <a:r>
              <a:rPr lang="cs-CZ" sz="3200" b="1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 fakulty </a:t>
            </a:r>
            <a:r>
              <a:rPr lang="cs-CZ" sz="3200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</a:t>
            </a:r>
            <a:r>
              <a:rPr lang="cs-CZ" sz="3200" b="1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svobodných umění </a:t>
            </a:r>
            <a:r>
              <a:rPr lang="cs-CZ" sz="3200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(základy přírodních a společenských věd), </a:t>
            </a:r>
            <a:r>
              <a:rPr lang="cs-CZ" sz="3200" b="1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lékařská</a:t>
            </a:r>
            <a:r>
              <a:rPr lang="cs-CZ" sz="3200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sz="3200" b="1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bohoslovecká</a:t>
            </a:r>
            <a:r>
              <a:rPr lang="cs-CZ" sz="3200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sz="3200" b="1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právnická</a:t>
            </a:r>
          </a:p>
          <a:p>
            <a:pPr lvl="1" algn="just">
              <a:buFont typeface="Arial" pitchFamily="34" charset="0"/>
              <a:buChar char="•"/>
            </a:pPr>
            <a:r>
              <a:rPr lang="cs-CZ" sz="3200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výuka v domech – </a:t>
            </a:r>
            <a:r>
              <a:rPr lang="cs-CZ" sz="3200" b="1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koleje</a:t>
            </a:r>
            <a:r>
              <a:rPr lang="cs-CZ" sz="3200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(bydleli tam učitelé) – </a:t>
            </a:r>
            <a:r>
              <a:rPr lang="cs-CZ" sz="3200" b="1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Karolinum</a:t>
            </a:r>
            <a:r>
              <a:rPr lang="cs-CZ" sz="3200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(Karlova kolej)</a:t>
            </a:r>
          </a:p>
          <a:p>
            <a:pPr lvl="1" algn="just">
              <a:buFont typeface="Arial" pitchFamily="34" charset="0"/>
              <a:buChar char="•"/>
            </a:pPr>
            <a:r>
              <a:rPr lang="cs-CZ" sz="3200" b="1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početní převaha cizinců </a:t>
            </a:r>
            <a:r>
              <a:rPr lang="cs-CZ" sz="3200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(německé oblasti)</a:t>
            </a:r>
          </a:p>
          <a:p>
            <a:pPr lvl="1" algn="just">
              <a:buFont typeface="Arial" pitchFamily="34" charset="0"/>
              <a:buChar char="•"/>
            </a:pPr>
            <a:r>
              <a:rPr lang="cs-CZ" sz="3200" b="1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povznesení kultury a vzdělání </a:t>
            </a:r>
            <a:r>
              <a:rPr lang="cs-CZ" sz="3200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českém království</a:t>
            </a:r>
          </a:p>
          <a:p>
            <a:pPr algn="just"/>
            <a:endParaRPr lang="cs-CZ" dirty="0">
              <a:solidFill>
                <a:srgbClr val="99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8229600" cy="5572164"/>
          </a:xfrm>
        </p:spPr>
        <p:txBody>
          <a:bodyPr>
            <a:normAutofit lnSpcReduction="10000"/>
          </a:bodyPr>
          <a:lstStyle/>
          <a:p>
            <a:pPr algn="just"/>
            <a:r>
              <a:rPr lang="cs-CZ" b="1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Praha</a:t>
            </a:r>
            <a:r>
              <a:rPr lang="cs-CZ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</a:t>
            </a:r>
            <a:r>
              <a:rPr lang="cs-CZ" b="1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sídelní město panovníka Svaté říše římské → péče o rozvoj města</a:t>
            </a:r>
          </a:p>
          <a:p>
            <a:pPr algn="just"/>
            <a:r>
              <a:rPr lang="cs-CZ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založil </a:t>
            </a:r>
            <a:r>
              <a:rPr lang="cs-CZ" b="1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Nové Město pražské</a:t>
            </a:r>
          </a:p>
          <a:p>
            <a:pPr algn="just"/>
            <a:r>
              <a:rPr lang="cs-CZ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spojení Starého Města a Malé Strany </a:t>
            </a:r>
            <a:r>
              <a:rPr lang="cs-CZ" b="1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kamenným mostem</a:t>
            </a:r>
          </a:p>
          <a:p>
            <a:pPr algn="just"/>
            <a:r>
              <a:rPr lang="cs-CZ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založil </a:t>
            </a:r>
            <a:r>
              <a:rPr lang="cs-CZ" b="1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Hradčany</a:t>
            </a:r>
          </a:p>
          <a:p>
            <a:pPr algn="just"/>
            <a:r>
              <a:rPr lang="cs-CZ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stavba </a:t>
            </a:r>
            <a:r>
              <a:rPr lang="cs-CZ" b="1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katedrály sv. Víta </a:t>
            </a:r>
            <a:r>
              <a:rPr lang="cs-CZ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(Matyáš z </a:t>
            </a:r>
            <a:r>
              <a:rPr lang="cs-CZ" dirty="0" err="1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Arrasu</a:t>
            </a:r>
            <a:r>
              <a:rPr lang="cs-CZ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Petr </a:t>
            </a:r>
            <a:r>
              <a:rPr lang="cs-CZ" dirty="0" err="1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Parléř</a:t>
            </a:r>
            <a:r>
              <a:rPr lang="cs-CZ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</a:p>
          <a:p>
            <a:pPr algn="just"/>
            <a:r>
              <a:rPr lang="cs-CZ" b="1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Hladová zeď </a:t>
            </a:r>
            <a:r>
              <a:rPr lang="cs-CZ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Petříně - * za hladomoru</a:t>
            </a:r>
          </a:p>
          <a:p>
            <a:pPr algn="just"/>
            <a:r>
              <a:rPr lang="cs-CZ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 vlády Karla IV. byla </a:t>
            </a:r>
            <a:r>
              <a:rPr lang="cs-CZ" b="1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Praha největším středoevropským městem</a:t>
            </a:r>
            <a:r>
              <a:rPr lang="cs-CZ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(40 tis. obyvatel)</a:t>
            </a:r>
          </a:p>
          <a:p>
            <a:pPr algn="just"/>
            <a:endParaRPr lang="cs-CZ" dirty="0" smtClean="0">
              <a:solidFill>
                <a:srgbClr val="99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just"/>
            <a:endParaRPr lang="cs-CZ" dirty="0">
              <a:solidFill>
                <a:srgbClr val="99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4286248" y="0"/>
            <a:ext cx="421484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katedrála sv. Víta na Pražském hradě</a:t>
            </a:r>
            <a:endParaRPr lang="cs-CZ" sz="2800" b="1" dirty="0">
              <a:solidFill>
                <a:srgbClr val="99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42844" y="6334780"/>
            <a:ext cx="17859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800" b="1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Karlštejn</a:t>
            </a:r>
            <a:endParaRPr lang="cs-CZ" sz="2800" b="1" dirty="0">
              <a:solidFill>
                <a:srgbClr val="99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8" name="Obrázek 7" descr="800px-Karlštejn_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928794" y="2050869"/>
            <a:ext cx="7215206" cy="4807131"/>
          </a:xfrm>
          <a:prstGeom prst="rect">
            <a:avLst/>
          </a:prstGeom>
        </p:spPr>
      </p:pic>
      <p:pic>
        <p:nvPicPr>
          <p:cNvPr id="4" name="Obrázek 3" descr="605px-Praha,_Katedrála,_JV_0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4286248" cy="4243740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28605"/>
            <a:ext cx="8229600" cy="2643206"/>
          </a:xfrm>
        </p:spPr>
        <p:txBody>
          <a:bodyPr>
            <a:normAutofit fontScale="92500"/>
          </a:bodyPr>
          <a:lstStyle/>
          <a:p>
            <a:pPr algn="just"/>
            <a:r>
              <a:rPr lang="cs-CZ" b="1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Karlštejn</a:t>
            </a:r>
            <a:r>
              <a:rPr lang="cs-CZ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byly zde uloženy </a:t>
            </a:r>
            <a:r>
              <a:rPr lang="cs-CZ" b="1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korunovační klenoty Svaté říše římské</a:t>
            </a:r>
          </a:p>
          <a:p>
            <a:pPr lvl="1" algn="just">
              <a:buFont typeface="Arial" pitchFamily="34" charset="0"/>
              <a:buChar char="•"/>
            </a:pPr>
            <a:r>
              <a:rPr lang="cs-CZ" sz="3200" b="1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kaple sv. Kříže </a:t>
            </a:r>
            <a:r>
              <a:rPr lang="cs-CZ" sz="3200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130 deskových obrazů Mistra </a:t>
            </a:r>
            <a:r>
              <a:rPr lang="cs-CZ" sz="3200" dirty="0" err="1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Theodorika</a:t>
            </a:r>
            <a:endParaRPr lang="cs-CZ" sz="3200" dirty="0" smtClean="0">
              <a:solidFill>
                <a:srgbClr val="99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1" algn="just">
              <a:buFont typeface="Arial" pitchFamily="34" charset="0"/>
              <a:buChar char="•"/>
            </a:pPr>
            <a:r>
              <a:rPr lang="cs-CZ" sz="3200" b="1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kaple sv. Kateřiny </a:t>
            </a:r>
            <a:r>
              <a:rPr lang="cs-CZ" sz="3200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soukromá kaple Karla IV.</a:t>
            </a:r>
            <a:endParaRPr lang="cs-CZ" sz="3200" dirty="0">
              <a:solidFill>
                <a:srgbClr val="99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Obrázek 4" descr="Meister_Theoderich_von_Prag_017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929190" y="3143247"/>
            <a:ext cx="3357586" cy="3722393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500166" y="5903893"/>
            <a:ext cx="342902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800" b="1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autoportrét Mistra </a:t>
            </a:r>
            <a:r>
              <a:rPr lang="cs-CZ" sz="2800" b="1" dirty="0" err="1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Theodorika</a:t>
            </a:r>
            <a:endParaRPr lang="cs-CZ" sz="2800" b="1" dirty="0">
              <a:solidFill>
                <a:srgbClr val="99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71481"/>
            <a:ext cx="8229600" cy="2643206"/>
          </a:xfrm>
        </p:spPr>
        <p:txBody>
          <a:bodyPr/>
          <a:lstStyle/>
          <a:p>
            <a:pPr algn="just"/>
            <a:r>
              <a:rPr lang="cs-CZ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průběhu života měl </a:t>
            </a:r>
            <a:r>
              <a:rPr lang="cs-CZ" b="1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 manželky</a:t>
            </a:r>
            <a:r>
              <a:rPr lang="cs-CZ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</a:p>
          <a:p>
            <a:pPr lvl="1" algn="just">
              <a:buFont typeface="Arial" pitchFamily="34" charset="0"/>
              <a:buChar char="•"/>
            </a:pPr>
            <a:r>
              <a:rPr lang="cs-CZ" b="1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Blanka z </a:t>
            </a:r>
            <a:r>
              <a:rPr lang="cs-CZ" b="1" dirty="0" err="1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Valois</a:t>
            </a:r>
            <a:r>
              <a:rPr lang="cs-CZ" b="1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sestra francouzského krále</a:t>
            </a:r>
          </a:p>
          <a:p>
            <a:pPr lvl="1" algn="just">
              <a:buFont typeface="Arial" pitchFamily="34" charset="0"/>
              <a:buChar char="•"/>
            </a:pPr>
            <a:r>
              <a:rPr lang="cs-CZ" b="1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Anna Falcká</a:t>
            </a:r>
          </a:p>
          <a:p>
            <a:pPr lvl="1" algn="just">
              <a:buFont typeface="Arial" pitchFamily="34" charset="0"/>
              <a:buChar char="•"/>
            </a:pPr>
            <a:r>
              <a:rPr lang="cs-CZ" b="1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Anna </a:t>
            </a:r>
            <a:r>
              <a:rPr lang="cs-CZ" b="1" dirty="0" err="1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Svídnická</a:t>
            </a:r>
            <a:endParaRPr lang="cs-CZ" b="1" dirty="0">
              <a:solidFill>
                <a:srgbClr val="99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1" algn="just">
              <a:buFont typeface="Arial" pitchFamily="34" charset="0"/>
              <a:buChar char="•"/>
            </a:pPr>
            <a:r>
              <a:rPr lang="cs-CZ" b="1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Alžběta Pomořanská</a:t>
            </a:r>
            <a:endParaRPr lang="cs-CZ" b="1" dirty="0">
              <a:solidFill>
                <a:srgbClr val="99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 descr="Her_Majesty_Bohemian_queen_Blanch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857884" y="1745637"/>
            <a:ext cx="2928958" cy="5112363"/>
          </a:xfrm>
          <a:prstGeom prst="rect">
            <a:avLst/>
          </a:prstGeom>
        </p:spPr>
      </p:pic>
      <p:pic>
        <p:nvPicPr>
          <p:cNvPr id="5" name="Obrázek 4" descr="Anna_von_der_Pfalz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57158" y="3199133"/>
            <a:ext cx="2214578" cy="3658867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2571736" y="3429000"/>
            <a:ext cx="228601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Anna Falcká - busta </a:t>
            </a:r>
          </a:p>
          <a:p>
            <a:r>
              <a:rPr lang="cs-CZ" sz="2800" b="1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 katedrály </a:t>
            </a:r>
          </a:p>
          <a:p>
            <a:r>
              <a:rPr lang="cs-CZ" sz="2800" b="1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sv. Víta</a:t>
            </a:r>
            <a:endParaRPr lang="cs-CZ" sz="2800" b="1" dirty="0">
              <a:solidFill>
                <a:srgbClr val="99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357686" y="5572140"/>
            <a:ext cx="150019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800" b="1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Blanka z </a:t>
            </a:r>
            <a:r>
              <a:rPr lang="cs-CZ" sz="2800" b="1" dirty="0" err="1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Valois</a:t>
            </a:r>
            <a:endParaRPr lang="cs-CZ" sz="2800" b="1" dirty="0">
              <a:solidFill>
                <a:srgbClr val="99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Karl_Fourth_Bohemia_Anna_Schweidnitz.jpe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828800" y="0"/>
            <a:ext cx="7315200" cy="4123944"/>
          </a:xfrm>
          <a:prstGeom prst="rect">
            <a:avLst/>
          </a:prstGeom>
        </p:spPr>
      </p:pic>
      <p:pic>
        <p:nvPicPr>
          <p:cNvPr id="4" name="Obrázek 3" descr="Eliška_Pomořanská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2495234"/>
            <a:ext cx="2571736" cy="4362766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2571736" y="5903893"/>
            <a:ext cx="464347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Alžběta Pomořanská – busta </a:t>
            </a:r>
          </a:p>
          <a:p>
            <a:r>
              <a:rPr lang="cs-CZ" sz="2800" b="1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 katedrály sv. Víta</a:t>
            </a:r>
            <a:endParaRPr lang="cs-CZ" sz="2800" b="1" dirty="0">
              <a:solidFill>
                <a:srgbClr val="99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14678" y="4143380"/>
            <a:ext cx="592932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800" b="1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Karel IV. a Anna </a:t>
            </a:r>
            <a:r>
              <a:rPr lang="cs-CZ" sz="2800" b="1" dirty="0" err="1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Svídnická</a:t>
            </a:r>
            <a:r>
              <a:rPr lang="cs-CZ" sz="2800" b="1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vyobrazení z kaple sv. Kateřiny na Karlštejně</a:t>
            </a:r>
            <a:endParaRPr lang="cs-CZ" sz="2800" b="1" dirty="0">
              <a:solidFill>
                <a:srgbClr val="99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4500594"/>
          </a:xfrm>
        </p:spPr>
        <p:txBody>
          <a:bodyPr/>
          <a:lstStyle/>
          <a:p>
            <a:pPr algn="just"/>
            <a:r>
              <a:rPr lang="cs-CZ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konci života se Karel IV. snažil zajistit mezinárodní pozice dynastie Lucemburků:</a:t>
            </a:r>
          </a:p>
          <a:p>
            <a:pPr algn="just"/>
            <a:r>
              <a:rPr lang="cs-CZ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syna </a:t>
            </a:r>
            <a:r>
              <a:rPr lang="cs-CZ" b="1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Václava</a:t>
            </a:r>
            <a:r>
              <a:rPr lang="cs-CZ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nechal korunovat </a:t>
            </a:r>
            <a:r>
              <a:rPr lang="cs-CZ" b="1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českým králem</a:t>
            </a:r>
          </a:p>
          <a:p>
            <a:pPr algn="just"/>
            <a:r>
              <a:rPr lang="cs-CZ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 syna </a:t>
            </a:r>
            <a:r>
              <a:rPr lang="cs-CZ" b="1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Zikmunda</a:t>
            </a:r>
            <a:r>
              <a:rPr lang="cs-CZ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získal </a:t>
            </a:r>
            <a:r>
              <a:rPr lang="cs-CZ" b="1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polskou korunu</a:t>
            </a:r>
          </a:p>
          <a:p>
            <a:pPr algn="just"/>
            <a:r>
              <a:rPr lang="cs-CZ" b="1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zemřel 29. 11. 1378</a:t>
            </a:r>
            <a:r>
              <a:rPr lang="cs-CZ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 Praze na zápal plic</a:t>
            </a:r>
          </a:p>
          <a:p>
            <a:pPr algn="just"/>
            <a:r>
              <a:rPr lang="cs-CZ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 jeho smrti se </a:t>
            </a:r>
            <a:r>
              <a:rPr lang="cs-CZ" b="1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české území </a:t>
            </a:r>
            <a:r>
              <a:rPr lang="cs-CZ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rozšířila </a:t>
            </a:r>
            <a:r>
              <a:rPr lang="cs-CZ" b="1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epidemie moru →</a:t>
            </a:r>
            <a:r>
              <a:rPr lang="cs-CZ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nepříliš úspěšný </a:t>
            </a:r>
            <a:r>
              <a:rPr lang="cs-CZ" b="1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začátek vlády Václava IV.</a:t>
            </a:r>
            <a:endParaRPr lang="cs-CZ" b="1" dirty="0">
              <a:solidFill>
                <a:srgbClr val="99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42852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VÁCLAV IV. </a:t>
            </a:r>
            <a:r>
              <a:rPr lang="cs-CZ" sz="2800" b="1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(1378-1419)</a:t>
            </a:r>
            <a:endParaRPr lang="cs-CZ" b="1" dirty="0">
              <a:solidFill>
                <a:srgbClr val="99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85886"/>
            <a:ext cx="8229600" cy="4757758"/>
          </a:xfrm>
        </p:spPr>
        <p:txBody>
          <a:bodyPr/>
          <a:lstStyle/>
          <a:p>
            <a:pPr algn="just"/>
            <a:r>
              <a:rPr lang="cs-CZ" b="1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hospodářské potíže </a:t>
            </a:r>
            <a:r>
              <a:rPr lang="cs-CZ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méně stříbra z kutnohorských dolů, klesá hodnota českého groše, úbytek lidí (mor, končí kolonizace)</a:t>
            </a:r>
          </a:p>
          <a:p>
            <a:pPr algn="just"/>
            <a:r>
              <a:rPr lang="cs-CZ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někteří šlechtici si chybějící zboží a peníze obstarávali </a:t>
            </a:r>
            <a:r>
              <a:rPr lang="cs-CZ" b="1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loupežením</a:t>
            </a:r>
          </a:p>
          <a:p>
            <a:pPr algn="just"/>
            <a:r>
              <a:rPr lang="cs-CZ" b="1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spory s arcibiskupem Janem z </a:t>
            </a:r>
            <a:r>
              <a:rPr lang="cs-CZ" b="1" dirty="0" err="1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Jenštejna</a:t>
            </a:r>
            <a:r>
              <a:rPr lang="cs-CZ" b="1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 </a:t>
            </a:r>
            <a:r>
              <a:rPr lang="cs-CZ" b="1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vliv církve na řízení státu</a:t>
            </a:r>
            <a:r>
              <a:rPr lang="cs-CZ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- jedním z důsledků sporu bylo zabití </a:t>
            </a:r>
            <a:r>
              <a:rPr lang="cs-CZ" dirty="0" err="1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Jenštejnova</a:t>
            </a:r>
            <a:r>
              <a:rPr lang="cs-CZ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spolupracovníka Jana z </a:t>
            </a:r>
            <a:r>
              <a:rPr lang="cs-CZ" dirty="0" err="1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Pomuku</a:t>
            </a:r>
            <a:r>
              <a:rPr lang="cs-CZ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pozdější </a:t>
            </a:r>
            <a:r>
              <a:rPr lang="cs-CZ" b="1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sv. Jan Nepomucký</a:t>
            </a:r>
          </a:p>
          <a:p>
            <a:pPr algn="just">
              <a:buNone/>
            </a:pPr>
            <a:endParaRPr lang="cs-CZ" dirty="0" smtClean="0">
              <a:solidFill>
                <a:srgbClr val="99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VaclavIV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71736" y="642918"/>
            <a:ext cx="2714644" cy="5475692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5357818" y="1543939"/>
            <a:ext cx="285752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Václav IV. – zobrazení v Bibli Václava IV.</a:t>
            </a:r>
            <a:endParaRPr lang="cs-CZ" sz="2800" b="1" dirty="0">
              <a:solidFill>
                <a:srgbClr val="99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4786346"/>
          </a:xfrm>
        </p:spPr>
        <p:txBody>
          <a:bodyPr/>
          <a:lstStyle/>
          <a:p>
            <a:pPr algn="just"/>
            <a:r>
              <a:rPr lang="cs-CZ" b="1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spory s vysokou šlechtou </a:t>
            </a:r>
            <a:r>
              <a:rPr lang="cs-CZ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dávali najevo, že Václav není tak schopný jako jeho otec </a:t>
            </a:r>
            <a:r>
              <a:rPr lang="cs-CZ" b="1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→</a:t>
            </a:r>
            <a:r>
              <a:rPr lang="cs-CZ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snaha o oslabení postavení krále, snaha řídit vnitřní politiku – </a:t>
            </a:r>
            <a:r>
              <a:rPr lang="cs-CZ" b="1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Václav </a:t>
            </a:r>
            <a:r>
              <a:rPr lang="cs-CZ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byl dokonce </a:t>
            </a:r>
            <a:r>
              <a:rPr lang="cs-CZ" b="1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2x zajat a uvězněn</a:t>
            </a:r>
          </a:p>
          <a:p>
            <a:pPr algn="just"/>
            <a:r>
              <a:rPr lang="cs-CZ" b="1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neúspěchy v zahraniční politice </a:t>
            </a:r>
            <a:r>
              <a:rPr lang="cs-CZ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</a:t>
            </a:r>
            <a:r>
              <a:rPr lang="cs-CZ" b="1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zbaven hodnosti římského krále</a:t>
            </a:r>
          </a:p>
          <a:p>
            <a:pPr algn="just"/>
            <a:r>
              <a:rPr lang="cs-CZ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ke konci jeho vlády vypukla </a:t>
            </a:r>
            <a:r>
              <a:rPr lang="cs-CZ" b="1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husitská revoluce </a:t>
            </a:r>
            <a:r>
              <a:rPr lang="cs-CZ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</a:t>
            </a:r>
            <a:r>
              <a:rPr lang="cs-CZ" b="1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zemřel</a:t>
            </a:r>
            <a:r>
              <a:rPr lang="cs-CZ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několik dní </a:t>
            </a:r>
            <a:r>
              <a:rPr lang="cs-CZ" b="1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 1. pražské defenestraci</a:t>
            </a:r>
            <a:endParaRPr lang="cs-CZ" b="1" dirty="0">
              <a:solidFill>
                <a:srgbClr val="99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Lednacek_bibl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428728" y="0"/>
            <a:ext cx="6350000" cy="5562600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928662" y="5857892"/>
            <a:ext cx="742955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Václavův ledňáček a lazebnice - Bible Václava IV.</a:t>
            </a:r>
            <a:endParaRPr lang="cs-CZ" sz="2800" b="1" dirty="0">
              <a:solidFill>
                <a:srgbClr val="99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29600" cy="1143000"/>
          </a:xfrm>
        </p:spPr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5072098"/>
          </a:xfrm>
        </p:spPr>
        <p:txBody>
          <a:bodyPr>
            <a:normAutofit fontScale="47500" lnSpcReduction="20000"/>
          </a:bodyPr>
          <a:lstStyle/>
          <a:p>
            <a:pPr algn="just"/>
            <a:r>
              <a:rPr lang="cs-CZ" dirty="0" smtClean="0"/>
              <a:t>ČORNEJ, Petr a kol. </a:t>
            </a:r>
            <a:r>
              <a:rPr lang="cs-CZ" i="1" dirty="0" smtClean="0"/>
              <a:t>Dějepis pro střední odborné školy</a:t>
            </a:r>
            <a:r>
              <a:rPr lang="cs-CZ" dirty="0" smtClean="0"/>
              <a:t>. Praha: SPN, 2006, ISBN 80-7235-194-X.</a:t>
            </a:r>
          </a:p>
          <a:p>
            <a:pPr algn="just"/>
            <a:r>
              <a:rPr lang="cs-CZ" dirty="0" smtClean="0"/>
              <a:t>AUTOR NEUVEDEN.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</a:t>
            </a:r>
            <a:r>
              <a:rPr lang="cs-CZ" dirty="0" smtClean="0"/>
              <a:t>8.1.2013</a:t>
            </a:r>
            <a:r>
              <a:rPr lang="cs-CZ" dirty="0" smtClean="0"/>
              <a:t>]. Dostupný na WWW: </a:t>
            </a:r>
            <a:r>
              <a:rPr lang="cs-CZ" dirty="0" smtClean="0">
                <a:hlinkClick r:id="rId2"/>
              </a:rPr>
              <a:t>http://cs.wikipedia.org/wiki/Soubor:Honzik_retus.jpg</a:t>
            </a:r>
            <a:endParaRPr lang="cs-CZ" dirty="0" smtClean="0"/>
          </a:p>
          <a:p>
            <a:pPr algn="just"/>
            <a:r>
              <a:rPr lang="cs-CZ" dirty="0" smtClean="0"/>
              <a:t>AUTOR NEUVEDEN.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</a:t>
            </a:r>
            <a:r>
              <a:rPr lang="cs-CZ" dirty="0" smtClean="0"/>
              <a:t>8.1.2013</a:t>
            </a:r>
            <a:r>
              <a:rPr lang="cs-CZ" dirty="0" smtClean="0"/>
              <a:t>]. Dostupný na WWW: </a:t>
            </a:r>
            <a:r>
              <a:rPr lang="cs-CZ" dirty="0" smtClean="0">
                <a:hlinkClick r:id="rId3"/>
              </a:rPr>
              <a:t>http://cs.wikipedia.org/wiki/Soubor:Karolus_rim.jpg</a:t>
            </a:r>
            <a:endParaRPr lang="cs-CZ" dirty="0" smtClean="0"/>
          </a:p>
          <a:p>
            <a:pPr algn="just"/>
            <a:r>
              <a:rPr lang="pl-PL" dirty="0" smtClean="0"/>
              <a:t>O¬. </a:t>
            </a:r>
            <a:r>
              <a:rPr lang="pl-PL" i="1" dirty="0" smtClean="0"/>
              <a:t>Wikipedia</a:t>
            </a:r>
            <a:r>
              <a:rPr lang="pl-PL" dirty="0" smtClean="0"/>
              <a:t> [online]. [cit. </a:t>
            </a:r>
            <a:r>
              <a:rPr lang="pl-PL" dirty="0" smtClean="0"/>
              <a:t>8.1.2013</a:t>
            </a:r>
            <a:r>
              <a:rPr lang="pl-PL" dirty="0" smtClean="0"/>
              <a:t>]. Dostupný na WWW: </a:t>
            </a:r>
            <a:r>
              <a:rPr lang="pl-PL" dirty="0" smtClean="0">
                <a:hlinkClick r:id="rId4"/>
              </a:rPr>
              <a:t>http://cs.wikipedia.org/wiki/Soubor:Praha,_Katedr%C3%A1la,_JV_01.jpg</a:t>
            </a:r>
            <a:endParaRPr lang="pl-PL" dirty="0" smtClean="0"/>
          </a:p>
          <a:p>
            <a:pPr algn="just"/>
            <a:r>
              <a:rPr lang="cs-CZ" dirty="0" smtClean="0"/>
              <a:t>KARELJ. </a:t>
            </a:r>
            <a:r>
              <a:rPr lang="cs-CZ" i="1" dirty="0" err="1" smtClean="0"/>
              <a:t>Wikimedia</a:t>
            </a:r>
            <a:r>
              <a:rPr lang="cs-CZ" i="1" dirty="0" smtClean="0"/>
              <a:t> </a:t>
            </a:r>
            <a:r>
              <a:rPr lang="cs-CZ" i="1" dirty="0" err="1" smtClean="0"/>
              <a:t>Commons</a:t>
            </a:r>
            <a:r>
              <a:rPr lang="cs-CZ" dirty="0" smtClean="0"/>
              <a:t> [online]. [cit. </a:t>
            </a:r>
            <a:r>
              <a:rPr lang="cs-CZ" dirty="0" smtClean="0"/>
              <a:t>8.1.2013</a:t>
            </a:r>
            <a:r>
              <a:rPr lang="cs-CZ" dirty="0" smtClean="0"/>
              <a:t>]. Dostupný na WWW: </a:t>
            </a:r>
            <a:r>
              <a:rPr lang="cs-CZ" dirty="0" smtClean="0">
                <a:hlinkClick r:id="rId5"/>
              </a:rPr>
              <a:t>http://commons.wikimedia.org/wiki/File:Karl%C5%A1tejn_5.jpg?uselang=cs</a:t>
            </a:r>
            <a:endParaRPr lang="cs-CZ" dirty="0" smtClean="0"/>
          </a:p>
          <a:p>
            <a:pPr algn="just"/>
            <a:r>
              <a:rPr lang="cs-CZ" dirty="0" smtClean="0"/>
              <a:t>AUTOR NEUVEDEN.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</a:t>
            </a:r>
            <a:r>
              <a:rPr lang="cs-CZ" dirty="0" smtClean="0"/>
              <a:t>8.1.2013</a:t>
            </a:r>
            <a:r>
              <a:rPr lang="cs-CZ" dirty="0" smtClean="0"/>
              <a:t>]. Dostupný na WWW: </a:t>
            </a:r>
            <a:r>
              <a:rPr lang="cs-CZ" dirty="0" smtClean="0">
                <a:hlinkClick r:id="rId6"/>
              </a:rPr>
              <a:t>http://cs.wikipedia.org/wiki/Soubor:Meister_Theoderich_von_Prag_017.jpg</a:t>
            </a:r>
            <a:endParaRPr lang="cs-CZ" dirty="0" smtClean="0"/>
          </a:p>
          <a:p>
            <a:pPr algn="just"/>
            <a:r>
              <a:rPr lang="cs-CZ" dirty="0" smtClean="0"/>
              <a:t>AUTOR NEUVEDEN.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</a:t>
            </a:r>
            <a:r>
              <a:rPr lang="cs-CZ" dirty="0" smtClean="0"/>
              <a:t>8.1.2013</a:t>
            </a:r>
            <a:r>
              <a:rPr lang="cs-CZ" dirty="0" smtClean="0"/>
              <a:t>]. Dostupný na WWW: </a:t>
            </a:r>
            <a:r>
              <a:rPr lang="cs-CZ" dirty="0" smtClean="0">
                <a:hlinkClick r:id="rId7"/>
              </a:rPr>
              <a:t>http://cs.wikipedia.org/wiki/Soubor:Her_Majesty_Bohemian_queen_Blanche.jpg</a:t>
            </a:r>
            <a:endParaRPr lang="cs-CZ" dirty="0" smtClean="0"/>
          </a:p>
          <a:p>
            <a:pPr algn="just"/>
            <a:r>
              <a:rPr lang="cs-CZ" dirty="0" smtClean="0"/>
              <a:t>MICHAELSANDERS.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</a:t>
            </a:r>
            <a:r>
              <a:rPr lang="cs-CZ" dirty="0" smtClean="0"/>
              <a:t>8.1.2013</a:t>
            </a:r>
            <a:r>
              <a:rPr lang="cs-CZ" dirty="0" smtClean="0"/>
              <a:t>]. Dostupný na WWW: </a:t>
            </a:r>
            <a:r>
              <a:rPr lang="cs-CZ" dirty="0" smtClean="0">
                <a:hlinkClick r:id="rId8"/>
              </a:rPr>
              <a:t>http://cs.wikipedia.org/wiki/Soubor:Anna_von_der_Pfalz.jpg</a:t>
            </a:r>
            <a:endParaRPr lang="cs-CZ" dirty="0" smtClean="0"/>
          </a:p>
          <a:p>
            <a:pPr algn="just"/>
            <a:r>
              <a:rPr lang="cs-CZ" dirty="0" smtClean="0"/>
              <a:t>AUTOR NEUVEDEN.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</a:t>
            </a:r>
            <a:r>
              <a:rPr lang="cs-CZ" dirty="0" smtClean="0"/>
              <a:t>8.1.2013</a:t>
            </a:r>
            <a:r>
              <a:rPr lang="cs-CZ" dirty="0" smtClean="0"/>
              <a:t>]. Dostupný na WWW: </a:t>
            </a:r>
            <a:r>
              <a:rPr lang="cs-CZ" dirty="0" smtClean="0">
                <a:hlinkClick r:id="rId9"/>
              </a:rPr>
              <a:t>http://cs.wikipedia.org/wiki/Soubor:Karl_Fourth_Bohemia_Anna_Schweidnitz.jpeg</a:t>
            </a:r>
            <a:endParaRPr lang="cs-CZ" dirty="0" smtClean="0"/>
          </a:p>
          <a:p>
            <a:pPr algn="just"/>
            <a:r>
              <a:rPr lang="cs-CZ" dirty="0" smtClean="0"/>
              <a:t>MICHAELSANDERS.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</a:t>
            </a:r>
            <a:r>
              <a:rPr lang="cs-CZ" dirty="0" smtClean="0"/>
              <a:t>8.1.2013</a:t>
            </a:r>
            <a:r>
              <a:rPr lang="cs-CZ" dirty="0" smtClean="0"/>
              <a:t>]. Dostupný na WWW: </a:t>
            </a:r>
            <a:r>
              <a:rPr lang="cs-CZ" dirty="0" smtClean="0">
                <a:hlinkClick r:id="rId10"/>
              </a:rPr>
              <a:t>http://cs.wikipedia.org/wiki/Soubor:Eli%C5%A1ka_Pomo%C5%99ansk%C3%A1.jpg</a:t>
            </a:r>
            <a:endParaRPr lang="cs-CZ" dirty="0" smtClean="0"/>
          </a:p>
          <a:p>
            <a:pPr algn="just"/>
            <a:r>
              <a:rPr lang="cs-CZ" dirty="0" smtClean="0"/>
              <a:t>AUTOR NEUVEDEN.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</a:t>
            </a:r>
            <a:r>
              <a:rPr lang="cs-CZ" dirty="0" smtClean="0"/>
              <a:t>8.1.2013</a:t>
            </a:r>
            <a:r>
              <a:rPr lang="cs-CZ" dirty="0" smtClean="0"/>
              <a:t>]. Dostupný na WWW: </a:t>
            </a:r>
            <a:r>
              <a:rPr lang="cs-CZ" dirty="0" smtClean="0">
                <a:hlinkClick r:id="rId11"/>
              </a:rPr>
              <a:t>http://cs.wikipedia.org/wiki/Soubor:VaclavIV.jpg</a:t>
            </a:r>
            <a:endParaRPr lang="cs-CZ" dirty="0" smtClean="0"/>
          </a:p>
          <a:p>
            <a:pPr algn="just"/>
            <a:r>
              <a:rPr lang="cs-CZ" dirty="0" smtClean="0"/>
              <a:t>AUTOR NEUVEDEN.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</a:t>
            </a:r>
            <a:r>
              <a:rPr lang="cs-CZ" smtClean="0"/>
              <a:t>8.1.2013</a:t>
            </a:r>
            <a:r>
              <a:rPr lang="cs-CZ" dirty="0" smtClean="0"/>
              <a:t>]. Dostupný na WWW: </a:t>
            </a:r>
            <a:r>
              <a:rPr lang="cs-CZ" dirty="0" smtClean="0">
                <a:hlinkClick r:id="rId12"/>
              </a:rPr>
              <a:t>http://cs.wikipedia.org/wiki/Soubor:Lednacek_bible.jpg</a:t>
            </a:r>
            <a:endParaRPr lang="cs-CZ" dirty="0" smtClean="0"/>
          </a:p>
          <a:p>
            <a:pPr algn="just"/>
            <a:r>
              <a:rPr lang="cs-CZ" dirty="0" smtClean="0"/>
              <a:t>ostatní obrazový materiál pochází z archivu autorky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158</TotalTime>
  <Words>930</Words>
  <Application>Microsoft Office PowerPoint</Application>
  <PresentationFormat>Předvádění na obrazovce (4:3)</PresentationFormat>
  <Paragraphs>84</Paragraphs>
  <Slides>21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3" baseType="lpstr">
      <vt:lpstr>Motiv sady Office</vt:lpstr>
      <vt:lpstr>Document</vt:lpstr>
      <vt:lpstr>Prezentace aplikace PowerPoint</vt:lpstr>
      <vt:lpstr>LUCEMBURKOVÉ</vt:lpstr>
      <vt:lpstr>JAN LUCEMBURSKÝ (1310-1346)</vt:lpstr>
      <vt:lpstr>Prezentace aplikace PowerPoint</vt:lpstr>
      <vt:lpstr>Prezentace aplikace PowerPoint</vt:lpstr>
      <vt:lpstr>KAREL IV. (1347-1378)</vt:lpstr>
      <vt:lpstr>Prezentace aplikace PowerPoint</vt:lpstr>
      <vt:lpstr>Prezentace aplikace PowerPoint</vt:lpstr>
      <vt:lpstr>Prezentace aplikace PowerPoint</vt:lpstr>
      <vt:lpstr>STAVEBNÍ ČINNOST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VÁCLAV IV. (1378-1419)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LUCEMBURKOVÉ</dc:title>
  <dc:creator>Adolf</dc:creator>
  <cp:lastModifiedBy>Hronková Hana</cp:lastModifiedBy>
  <cp:revision>24</cp:revision>
  <dcterms:created xsi:type="dcterms:W3CDTF">2012-12-12T16:56:11Z</dcterms:created>
  <dcterms:modified xsi:type="dcterms:W3CDTF">2013-01-15T12:37:35Z</dcterms:modified>
</cp:coreProperties>
</file>