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7"/>
  </p:notesMasterIdLst>
  <p:sldIdLst>
    <p:sldId id="309" r:id="rId2"/>
    <p:sldId id="256" r:id="rId3"/>
    <p:sldId id="257" r:id="rId4"/>
    <p:sldId id="303" r:id="rId5"/>
    <p:sldId id="258" r:id="rId6"/>
    <p:sldId id="259" r:id="rId7"/>
    <p:sldId id="262" r:id="rId8"/>
    <p:sldId id="260" r:id="rId9"/>
    <p:sldId id="261" r:id="rId10"/>
    <p:sldId id="263" r:id="rId11"/>
    <p:sldId id="304" r:id="rId12"/>
    <p:sldId id="264" r:id="rId13"/>
    <p:sldId id="265" r:id="rId14"/>
    <p:sldId id="266" r:id="rId15"/>
    <p:sldId id="310" r:id="rId16"/>
    <p:sldId id="269" r:id="rId17"/>
    <p:sldId id="268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305" r:id="rId28"/>
    <p:sldId id="279" r:id="rId29"/>
    <p:sldId id="280" r:id="rId30"/>
    <p:sldId id="284" r:id="rId31"/>
    <p:sldId id="285" r:id="rId32"/>
    <p:sldId id="281" r:id="rId33"/>
    <p:sldId id="282" r:id="rId34"/>
    <p:sldId id="286" r:id="rId35"/>
    <p:sldId id="283" r:id="rId36"/>
    <p:sldId id="306" r:id="rId37"/>
    <p:sldId id="287" r:id="rId38"/>
    <p:sldId id="288" r:id="rId39"/>
    <p:sldId id="289" r:id="rId40"/>
    <p:sldId id="290" r:id="rId41"/>
    <p:sldId id="291" r:id="rId42"/>
    <p:sldId id="294" r:id="rId43"/>
    <p:sldId id="307" r:id="rId44"/>
    <p:sldId id="292" r:id="rId45"/>
    <p:sldId id="295" r:id="rId46"/>
    <p:sldId id="296" r:id="rId47"/>
    <p:sldId id="297" r:id="rId48"/>
    <p:sldId id="298" r:id="rId49"/>
    <p:sldId id="308" r:id="rId50"/>
    <p:sldId id="299" r:id="rId51"/>
    <p:sldId id="293" r:id="rId52"/>
    <p:sldId id="301" r:id="rId53"/>
    <p:sldId id="302" r:id="rId54"/>
    <p:sldId id="300" r:id="rId55"/>
    <p:sldId id="267" r:id="rId5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72EA5-B40D-4964-8707-17E0D7D2072E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977C69-C8BC-4084-B4AB-58ADB80292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335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977C69-C8BC-4084-B4AB-58ADB8029205}" type="slidenum">
              <a:rPr lang="cs-CZ" smtClean="0"/>
              <a:pPr/>
              <a:t>44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540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D6D9E9-2EB1-4581-BA68-0386A3F8980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5FF28-A082-4F75-B22E-D6792387C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Microsoft_Word_97_-_2003_Document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eister_Theoderich_von_Prag_002.jpg?uselang=cs" TargetMode="External"/><Relationship Id="rId3" Type="http://schemas.openxmlformats.org/officeDocument/2006/relationships/hyperlink" Target="http://en.wikipedia.org/wiki/File:Abaziasanvittorefrasassi.jpg" TargetMode="External"/><Relationship Id="rId7" Type="http://schemas.openxmlformats.org/officeDocument/2006/relationships/hyperlink" Target="http://cs.wikipedia.org/wiki/Soubor:Meister_von_Hohenfurth_002.jpg" TargetMode="External"/><Relationship Id="rId2" Type="http://schemas.openxmlformats.org/officeDocument/2006/relationships/hyperlink" Target="http://en.wikipedia.org/wiki/File:Speyer---Cathedral---South-View---(Gentry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aple_svateho_Jana_Krtitele.jpg" TargetMode="External"/><Relationship Id="rId5" Type="http://schemas.openxmlformats.org/officeDocument/2006/relationships/hyperlink" Target="http://commons.wikimedia.org/wiki/File:Madona_B%C5%99eclav.jpg?uselang=cs" TargetMode="External"/><Relationship Id="rId4" Type="http://schemas.openxmlformats.org/officeDocument/2006/relationships/hyperlink" Target="http://commons.wikimedia.org/wiki/File:Wenzeslaus_by_Peter_Parler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3911170"/>
              </p:ext>
            </p:extLst>
          </p:nvPr>
        </p:nvGraphicFramePr>
        <p:xfrm>
          <a:off x="822325" y="122238"/>
          <a:ext cx="7361238" cy="6567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cument" r:id="rId4" imgW="10956205" imgH="9777197" progId="Word.Document.8">
                  <p:embed/>
                </p:oleObj>
              </mc:Choice>
              <mc:Fallback>
                <p:oleObj name="Document" r:id="rId4" imgW="10956205" imgH="9777197" progId="Word.Document.8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2325" y="122238"/>
                        <a:ext cx="7361238" cy="65674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8473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7603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ROMÁNSKÝ SLOH</a:t>
            </a:r>
            <a:endParaRPr lang="cs-CZ" sz="6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4058"/>
            <a:ext cx="8229600" cy="5593254"/>
          </a:xfrm>
          <a:solidFill>
            <a:schemeClr val="bg2">
              <a:lumMod val="50000"/>
            </a:schemeClr>
          </a:solidFill>
        </p:spPr>
        <p:txBody>
          <a:bodyPr>
            <a:normAutofit fontScale="92500"/>
          </a:bodyPr>
          <a:lstStyle/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– 13. st.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 v zemích bývalé římské říše –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je odvozen od latinského pojmenování Říma = Roma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funkcí bylo hl.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upevnění náboženství a církve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náboženská témata, kostely, kláštery…</a:t>
            </a:r>
          </a:p>
          <a:p>
            <a:pPr algn="just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stavby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masivní,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aby byly stabilní, mají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silné zdi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 zdech je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málo otvorů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okna jsou malá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sochařství ani malířství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není realistické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neklade se důraz na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originalitu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pracuje se podle předloh a vzorníků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463031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ZNAKY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9485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alená klenba Navar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22358" y="0"/>
            <a:ext cx="4778034" cy="685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95536" y="1332057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valená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klenba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ůlkruhový oblouk Navar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02808" y="0"/>
            <a:ext cx="4657624" cy="6858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24372" y="1700808"/>
            <a:ext cx="36555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půlkruhový oblouk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ortál Navarr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43090" y="-27384"/>
            <a:ext cx="4091457" cy="6003503"/>
          </a:xfrm>
        </p:spPr>
      </p:pic>
      <p:pic>
        <p:nvPicPr>
          <p:cNvPr id="5" name="Obrázek 4" descr="portál Portugalsk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-27384"/>
            <a:ext cx="4179475" cy="60007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209416" y="6093296"/>
            <a:ext cx="4666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románské portály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družená okna Jiř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295678"/>
            <a:ext cx="9144000" cy="307753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267744" y="1116033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sdružená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okna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loup Navar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01502" y="-27384"/>
            <a:ext cx="4620772" cy="68853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9512" y="1775718"/>
            <a:ext cx="32219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silné pilíře a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sloupy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Cefalú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476672"/>
            <a:ext cx="5357222" cy="587727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300192" y="1499300"/>
            <a:ext cx="22756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zvnějšku </a:t>
            </a:r>
          </a:p>
          <a:p>
            <a:pPr>
              <a:buNone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neomítnuté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zdi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463031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STAVBY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4481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ateři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-1"/>
            <a:ext cx="5167737" cy="685800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-36512" y="4831157"/>
            <a:ext cx="3056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rotunda </a:t>
            </a:r>
          </a:p>
          <a:p>
            <a:pPr algn="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sv. Kateřiny </a:t>
            </a:r>
          </a:p>
          <a:p>
            <a:pPr algn="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Znojmě</a:t>
            </a:r>
            <a:endParaRPr lang="cs-CZ" sz="2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251937"/>
            <a:ext cx="2488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rotundy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Tismice (okr. Kolín), románský kostel z konce 12. 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0"/>
            <a:ext cx="7334986" cy="52292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691680" y="5445224"/>
            <a:ext cx="57606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baziliky </a:t>
            </a:r>
            <a:r>
              <a:rPr lang="cs-CZ" sz="320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(vícelodní kostel </a:t>
            </a:r>
            <a:endParaRPr lang="cs-CZ" sz="3200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320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podélným půdorysem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Špý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0"/>
            <a:ext cx="7195727" cy="47971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57224" y="5500702"/>
            <a:ext cx="2387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9058" y="4857760"/>
            <a:ext cx="4286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katedrála ve </a:t>
            </a: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Špýru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Německo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800px-Abaziasanvittorefrasass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0"/>
            <a:ext cx="7715271" cy="578645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29124" y="5786454"/>
            <a:ext cx="40719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klášter di San </a:t>
            </a: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Vittore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Genga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Itálie</a:t>
            </a:r>
            <a:endParaRPr lang="cs-CZ" sz="2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6000768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kláštery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959424" y="6000768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 </a:t>
            </a:r>
            <a:r>
              <a:rPr lang="cs-CZ" sz="32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Caerphilly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 Walesu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IMG_00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04048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-32" y="6143644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kamenné hrady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most Řezn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8517" y="0"/>
            <a:ext cx="7771915" cy="515719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000496" y="5214950"/>
            <a:ext cx="456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v Řezně, Německo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5857892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kamenné mosty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Aigues-Mort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124745"/>
            <a:ext cx="8301960" cy="57606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729432" y="260648"/>
            <a:ext cx="371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opevnění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Arl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3720" y="1484784"/>
            <a:ext cx="8030728" cy="53732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03648" y="476672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sochy</a:t>
            </a:r>
            <a:r>
              <a:rPr lang="cs-CZ" sz="320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byly většinou </a:t>
            </a: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staveb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rogi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-1"/>
            <a:ext cx="4000496" cy="5739537"/>
          </a:xfrm>
          <a:solidFill>
            <a:schemeClr val="accent2"/>
          </a:solidFill>
        </p:spPr>
      </p:pic>
      <p:pic>
        <p:nvPicPr>
          <p:cNvPr id="5" name="Obrázek 4" descr="románská hlavi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01399" y="3212976"/>
            <a:ext cx="5126966" cy="36450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malířství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frska Znojm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4188" y="0"/>
            <a:ext cx="8050260" cy="55172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56588" y="5868561"/>
            <a:ext cx="8463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fresky - freska v rotundě sv. </a:t>
            </a: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ateřiny, Znojmo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malířství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mozaika Monrea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340768"/>
            <a:ext cx="8030207" cy="5517232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5" name="TextovéPole 4"/>
          <p:cNvSpPr txBox="1"/>
          <p:nvPr/>
        </p:nvSpPr>
        <p:spPr>
          <a:xfrm>
            <a:off x="2123728" y="404664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mozaiky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malířství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knižní malb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61545" y="0"/>
            <a:ext cx="4866839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2276872"/>
            <a:ext cx="24482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knižní malířství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relikviář sv. Maura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" name="Obrázek 4" descr="Mau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7138" y="1484784"/>
            <a:ext cx="7783294" cy="537321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00433" y="263550"/>
            <a:ext cx="63367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umělecké zpracování kovu – relikviář sv. Maura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535039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GOTICKÝ SLOH</a:t>
            </a:r>
            <a:endParaRPr lang="cs-CZ" sz="6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1182"/>
            <a:ext cx="8229600" cy="5880146"/>
          </a:xfrm>
          <a:solidFill>
            <a:schemeClr val="bg2">
              <a:lumMod val="50000"/>
            </a:schemeClr>
          </a:solidFill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od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12. – 15. st.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vznikl ve Francii</a:t>
            </a:r>
          </a:p>
          <a:p>
            <a:pPr algn="just"/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germánského kmene Gótů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vyjadřuje, že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nenavazuje na antickou tradici</a:t>
            </a:r>
          </a:p>
          <a:p>
            <a:pPr algn="just"/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hlavně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církevní stavby, náměty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umění dokazovalo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sebevědomí a moc církve</a:t>
            </a:r>
          </a:p>
          <a:p>
            <a:pPr algn="just"/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množství světských staveb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hrady, tvrze, mosty, paláce, tržnice, radnice, městské domy…</a:t>
            </a:r>
          </a:p>
          <a:p>
            <a:pPr algn="just"/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snaha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odlehčit hmotu staveb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budovy jsou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štíhlejší, vyšší, zdobnější</a:t>
            </a:r>
          </a:p>
          <a:p>
            <a:pPr algn="just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katedrály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často kvůli své velikosti zůstávaly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nedostavěné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607047"/>
            <a:ext cx="7772400" cy="1470025"/>
          </a:xfrm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ZNAKY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7789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omený oblouk Burgo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0"/>
            <a:ext cx="4294842" cy="68853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83568" y="1476073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lomený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oblouk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žebrová klenb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0"/>
            <a:ext cx="4536504" cy="684462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1844824"/>
            <a:ext cx="25104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žebrová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klenba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gotická klenb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0"/>
            <a:ext cx="5143499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1847726"/>
            <a:ext cx="28803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err="1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pozdněgotická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>
              <a:buNone/>
            </a:pPr>
            <a:r>
              <a:rPr lang="cs-CZ" sz="320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klenba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ladislavský sá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4727"/>
            <a:ext cx="5400600" cy="686056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32048" y="1628800"/>
            <a:ext cx="22677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Vladislavský sál </a:t>
            </a:r>
          </a:p>
          <a:p>
            <a:pPr algn="r">
              <a:buNone/>
            </a:pPr>
            <a:r>
              <a:rPr lang="cs-CZ" sz="320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Pražském 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hradě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Notre Dam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-17334"/>
            <a:ext cx="5254268" cy="687533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39552" y="1787332"/>
            <a:ext cx="19442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 opěrný </a:t>
            </a:r>
          </a:p>
          <a:p>
            <a:pPr algn="r">
              <a:buNone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systém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9248" y="125760"/>
            <a:ext cx="7283152" cy="1143000"/>
          </a:xfrm>
        </p:spPr>
        <p:txBody>
          <a:bodyPr>
            <a:noAutofit/>
          </a:bodyPr>
          <a:lstStyle/>
          <a:p>
            <a:pPr algn="just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stavby zdobí reliéfy, sochy, kamenné věžičky/fiály, kružby…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gotika fasá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813386"/>
            <a:ext cx="3995936" cy="6044614"/>
          </a:xfrm>
          <a:prstGeom prst="rect">
            <a:avLst/>
          </a:prstGeom>
        </p:spPr>
      </p:pic>
      <p:pic>
        <p:nvPicPr>
          <p:cNvPr id="6" name="Obrázek 5" descr="fiál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408007"/>
            <a:ext cx="4579671" cy="54499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hrlič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6926"/>
            <a:ext cx="6286997" cy="629674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6" y="1692097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chrliče</a:t>
            </a:r>
            <a:endParaRPr lang="cs-CZ" sz="32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vitráž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18588" y="194123"/>
            <a:ext cx="5025412" cy="6663877"/>
          </a:xfrm>
          <a:prstGeom prst="rect">
            <a:avLst/>
          </a:prstGeom>
        </p:spPr>
      </p:pic>
      <p:pic>
        <p:nvPicPr>
          <p:cNvPr id="6" name="Obrázek 5" descr="rozet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4118588" cy="450912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9552" y="5161547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vitráže v oknech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535039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1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alisbur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548680"/>
            <a:ext cx="6799731" cy="576979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7158" y="50004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8596" y="4613514"/>
            <a:ext cx="192882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katedrála v </a:t>
            </a: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Salisbury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Velká Británie</a:t>
            </a:r>
            <a:endParaRPr lang="cs-CZ" sz="2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ont st Mich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0"/>
            <a:ext cx="4799175" cy="68380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85786" y="214290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kláštery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5401591"/>
            <a:ext cx="22145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klášter </a:t>
            </a: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Saint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Michel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Francie</a:t>
            </a:r>
            <a:endParaRPr lang="cs-CZ" sz="2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gotický hr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66192" y="0"/>
            <a:ext cx="7378216" cy="544522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77160" y="5786454"/>
            <a:ext cx="1651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86446" y="5429264"/>
            <a:ext cx="25003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 </a:t>
            </a: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Vianden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Lucembursku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Brus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6252" y="5083"/>
            <a:ext cx="4394060" cy="69002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14348" y="357166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radnice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42976" y="5429264"/>
            <a:ext cx="18573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radnice v Bruselu</a:t>
            </a:r>
            <a:endParaRPr lang="cs-CZ" sz="2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1427" y="5085184"/>
            <a:ext cx="28589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dům </a:t>
            </a:r>
          </a:p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Kamenného zvonu, Praha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596" y="21429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DSC_00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488" y="0"/>
            <a:ext cx="4542723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Dum_u_kamenneho_zvon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0"/>
            <a:ext cx="7200800" cy="571915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57224" y="5916059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paláce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628" y="5786454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Burgos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Španělsko</a:t>
            </a:r>
            <a:endParaRPr lang="cs-CZ" sz="2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535039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SOCHAŘSTVÍ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977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Jiří goti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8988" y="0"/>
            <a:ext cx="7128792" cy="58530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Jiří goti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0196"/>
            <a:ext cx="4717376" cy="68478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Jiří goti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07706" y="-31368"/>
            <a:ext cx="3968550" cy="68893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Jiří goti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20788" y="0"/>
            <a:ext cx="51435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Jiří goti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8617" y="0"/>
            <a:ext cx="3291087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463031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MALÍŘSTVÍ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284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aple_svateho_Jana_Krtitele Olomou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0"/>
            <a:ext cx="7356309" cy="551723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63688" y="5877271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fresky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istr vyšebrodského oltář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28926" y="0"/>
            <a:ext cx="5819538" cy="633800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4972" y="4275903"/>
            <a:ext cx="275649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Mistr vyšebrodského oltáře – Narození Krista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2885" y="755993"/>
            <a:ext cx="20009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oltáře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ldřich a Božena, Dalimi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1" y="1230027"/>
            <a:ext cx="7953774" cy="562797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5496" y="395953"/>
            <a:ext cx="9036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knižní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malba - Dalimilova kronika – Oldřich a Božena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iber viaticus Jana ze Středy, Narození Pán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1"/>
            <a:ext cx="341315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4904" y="5600658"/>
            <a:ext cx="34290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Liber </a:t>
            </a:r>
            <a:r>
              <a:rPr lang="cs-CZ" sz="32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viaticus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 ze Středy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692696"/>
            <a:ext cx="34644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knižní malba,</a:t>
            </a:r>
          </a:p>
          <a:p>
            <a:pPr algn="r">
              <a:buNone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iniciály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eister_Theoderich_von_Prag_0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0"/>
            <a:ext cx="6229350" cy="6858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9552" y="984368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ČORNEJ, Petr a kol. </a:t>
            </a:r>
            <a:r>
              <a:rPr lang="cs-CZ" i="1" dirty="0" smtClean="0"/>
              <a:t>Dějepis pro střední odborné školy</a:t>
            </a:r>
            <a:r>
              <a:rPr lang="cs-CZ" dirty="0" smtClean="0"/>
              <a:t>. Praha: SPN, 2006, ISBN 80-7235-194-X.</a:t>
            </a:r>
          </a:p>
          <a:p>
            <a:pPr algn="just"/>
            <a:r>
              <a:rPr lang="cs-CZ" dirty="0" smtClean="0"/>
              <a:t>HUTTER, Alfred.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2"/>
              </a:rPr>
              <a:t>http://en.wikipedia.org/wiki/File:Speyer---Cathedral---South-View---%28Gentry%29.jpg</a:t>
            </a:r>
            <a:endParaRPr lang="cs-CZ" dirty="0" smtClean="0"/>
          </a:p>
          <a:p>
            <a:pPr algn="just"/>
            <a:r>
              <a:rPr lang="cs-CZ" dirty="0" smtClean="0"/>
              <a:t>ROSELLI, </a:t>
            </a:r>
            <a:r>
              <a:rPr lang="cs-CZ" dirty="0" err="1" smtClean="0"/>
              <a:t>Massimo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3"/>
              </a:rPr>
              <a:t>http://en.wikipedia.org/wiki/File:Abaziasanvittorefrasassi.jpg</a:t>
            </a:r>
            <a:endParaRPr lang="cs-CZ" dirty="0" smtClean="0"/>
          </a:p>
          <a:p>
            <a:pPr algn="just"/>
            <a:r>
              <a:rPr lang="cs-CZ" dirty="0" smtClean="0"/>
              <a:t>AUTOR NEUVEDEN.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4"/>
              </a:rPr>
              <a:t>http://commons.wikimedia.org/wiki/File:Wenzeslaus_by_Peter_Parler.JPG?uselang=cs</a:t>
            </a:r>
            <a:endParaRPr lang="cs-CZ" dirty="0" smtClean="0"/>
          </a:p>
          <a:p>
            <a:pPr algn="just"/>
            <a:r>
              <a:rPr lang="cs-CZ" dirty="0" smtClean="0"/>
              <a:t>DELFÍNKA.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5"/>
              </a:rPr>
              <a:t>http://commons.wikimedia.org/wiki/File:Madona_B%C5%99eclav.jpg?uselang=cs</a:t>
            </a:r>
            <a:endParaRPr lang="cs-CZ" dirty="0" smtClean="0"/>
          </a:p>
          <a:p>
            <a:pPr algn="just"/>
            <a:r>
              <a:rPr lang="cs-CZ" dirty="0" smtClean="0"/>
              <a:t>MAŇAS, Michal.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6"/>
              </a:rPr>
              <a:t>http://cs.wikipedia.org/wiki/Soubor:Kaple_svateho_Jana_Krtitele.jpg</a:t>
            </a:r>
            <a:endParaRPr lang="cs-CZ" dirty="0" smtClean="0"/>
          </a:p>
          <a:p>
            <a:pPr algn="just"/>
            <a:r>
              <a:rPr lang="cs-CZ" dirty="0" smtClean="0"/>
              <a:t>THE YORCK PROJECT.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7"/>
              </a:rPr>
              <a:t>http://cs.wikipedia.org/wiki/Soubor:Meister_von_Hohenfurth_002.jpg</a:t>
            </a:r>
            <a:endParaRPr lang="cs-CZ" dirty="0" smtClean="0"/>
          </a:p>
          <a:p>
            <a:pPr algn="just"/>
            <a:r>
              <a:rPr lang="en-US" dirty="0" smtClean="0"/>
              <a:t>THE YORCK PROJECT. </a:t>
            </a:r>
            <a:r>
              <a:rPr lang="en-US" i="1" dirty="0" smtClean="0"/>
              <a:t>Wikimedia Commons</a:t>
            </a:r>
            <a:r>
              <a:rPr lang="en-US" dirty="0" smtClean="0"/>
              <a:t> [online]. [cit. </a:t>
            </a:r>
            <a:r>
              <a:rPr lang="cs-CZ" smtClean="0"/>
              <a:t>7</a:t>
            </a:r>
            <a:r>
              <a:rPr lang="en-US" smtClean="0"/>
              <a:t>.1.2013</a:t>
            </a:r>
            <a:r>
              <a:rPr lang="en-US" dirty="0" smtClean="0"/>
              <a:t>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8"/>
              </a:rPr>
              <a:t>http://commons.wikimedia.org/wiki/File:Meister_Theoderich_von_Prag_002.jpg?uselang=cs</a:t>
            </a:r>
            <a:endParaRPr lang="cs-CZ" dirty="0" smtClean="0"/>
          </a:p>
          <a:p>
            <a:pPr algn="just"/>
            <a:r>
              <a:rPr lang="cs-CZ" dirty="0" smtClean="0"/>
              <a:t>ostatní obrazový materiál pochází z archivu autorky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739</TotalTime>
  <Words>530</Words>
  <Application>Microsoft Office PowerPoint</Application>
  <PresentationFormat>Předvádění na obrazovce (4:3)</PresentationFormat>
  <Paragraphs>94</Paragraphs>
  <Slides>55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55</vt:i4>
      </vt:variant>
    </vt:vector>
  </HeadingPairs>
  <TitlesOfParts>
    <vt:vector size="57" baseType="lpstr">
      <vt:lpstr>Motiv sady Office</vt:lpstr>
      <vt:lpstr>Document</vt:lpstr>
      <vt:lpstr>Prezentace aplikace PowerPoint</vt:lpstr>
      <vt:lpstr>ROMÁNSKÝ SLOH</vt:lpstr>
      <vt:lpstr>Prezentace aplikace PowerPoint</vt:lpstr>
      <vt:lpstr>ZNAKY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STAVBY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malířství </vt:lpstr>
      <vt:lpstr>malířství</vt:lpstr>
      <vt:lpstr>malířství</vt:lpstr>
      <vt:lpstr>relikviář sv. Maura</vt:lpstr>
      <vt:lpstr>GOTICKÝ SLOH</vt:lpstr>
      <vt:lpstr>Prezentace aplikace PowerPoint</vt:lpstr>
      <vt:lpstr>ZNAKY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stavby zdobí reliéfy, sochy, kamenné věžičky/fiály, kružby…</vt:lpstr>
      <vt:lpstr>Prezentace aplikace PowerPoint</vt:lpstr>
      <vt:lpstr>Prezentace aplikace PowerPoint</vt:lpstr>
      <vt:lpstr>STAVBY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SOCHAŘSTVÍ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MALÍŘSTVÍ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ROMÁNSKÝ SLOH</dc:title>
  <dc:creator>Adolf</dc:creator>
  <cp:lastModifiedBy>Guest</cp:lastModifiedBy>
  <cp:revision>83</cp:revision>
  <dcterms:created xsi:type="dcterms:W3CDTF">2011-10-10T09:21:15Z</dcterms:created>
  <dcterms:modified xsi:type="dcterms:W3CDTF">2013-07-03T11:50:47Z</dcterms:modified>
</cp:coreProperties>
</file>