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56" r:id="rId3"/>
    <p:sldId id="257" r:id="rId4"/>
    <p:sldId id="279" r:id="rId5"/>
    <p:sldId id="258" r:id="rId6"/>
    <p:sldId id="259" r:id="rId7"/>
    <p:sldId id="260" r:id="rId8"/>
    <p:sldId id="262" r:id="rId9"/>
    <p:sldId id="261" r:id="rId10"/>
    <p:sldId id="280" r:id="rId11"/>
    <p:sldId id="263" r:id="rId12"/>
    <p:sldId id="265" r:id="rId13"/>
    <p:sldId id="264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6" r:id="rId25"/>
    <p:sldId id="278" r:id="rId26"/>
    <p:sldId id="277" r:id="rId27"/>
    <p:sldId id="282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CE1C6-61DB-4B78-8D26-899528DD3EAD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D2482-FDD3-4177-8B77-A423BB0F2F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CE1C6-61DB-4B78-8D26-899528DD3EAD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D2482-FDD3-4177-8B77-A423BB0F2F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CE1C6-61DB-4B78-8D26-899528DD3EAD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D2482-FDD3-4177-8B77-A423BB0F2F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CE1C6-61DB-4B78-8D26-899528DD3EAD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D2482-FDD3-4177-8B77-A423BB0F2F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CE1C6-61DB-4B78-8D26-899528DD3EAD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D2482-FDD3-4177-8B77-A423BB0F2F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CE1C6-61DB-4B78-8D26-899528DD3EAD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D2482-FDD3-4177-8B77-A423BB0F2F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CE1C6-61DB-4B78-8D26-899528DD3EAD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D2482-FDD3-4177-8B77-A423BB0F2F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CE1C6-61DB-4B78-8D26-899528DD3EAD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D2482-FDD3-4177-8B77-A423BB0F2F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CE1C6-61DB-4B78-8D26-899528DD3EAD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D2482-FDD3-4177-8B77-A423BB0F2F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CE1C6-61DB-4B78-8D26-899528DD3EAD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D2482-FDD3-4177-8B77-A423BB0F2F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CE1C6-61DB-4B78-8D26-899528DD3EAD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D2482-FDD3-4177-8B77-A423BB0F2F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0CE1C6-61DB-4B78-8D26-899528DD3EAD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BD2482-FDD3-4177-8B77-A423BB0F2F4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oleObject" Target="../embeddings/Dokument_aplikace_Microsoft_Word_97_20031.doc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God2-Sistine_Chapel.png?uselang=cs" TargetMode="External"/><Relationship Id="rId13" Type="http://schemas.openxmlformats.org/officeDocument/2006/relationships/hyperlink" Target="http://commons.wikimedia.org/wiki/File:Pieta_de_Michelangelo_-_Vaticano.jpg?uselang=cs" TargetMode="External"/><Relationship Id="rId3" Type="http://schemas.openxmlformats.org/officeDocument/2006/relationships/hyperlink" Target="http://cs.wikipedia.org/wiki/Soubor:Sandro_Botticelli_-_La_nascita_di_Venere_-_Google_Art_Project_-_edited.jpg" TargetMode="External"/><Relationship Id="rId7" Type="http://schemas.openxmlformats.org/officeDocument/2006/relationships/hyperlink" Target="http://commons.wikimedia.org/wiki/File:Tizian_102.jpg?uselang=cs" TargetMode="External"/><Relationship Id="rId12" Type="http://schemas.openxmlformats.org/officeDocument/2006/relationships/hyperlink" Target="http://commons.wikimedia.org/wiki/File:David_von_Michelangelo.jpg?uselang=cs" TargetMode="External"/><Relationship Id="rId2" Type="http://schemas.openxmlformats.org/officeDocument/2006/relationships/hyperlink" Target="http://commons.wikimedia.org/wiki/File:Tel%C4%8D_022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Raffael6.jpg" TargetMode="External"/><Relationship Id="rId11" Type="http://schemas.openxmlformats.org/officeDocument/2006/relationships/hyperlink" Target="http://cs.wikipedia.org/wiki/Soubor:Hans_Holbein_d._J._074.jpg" TargetMode="External"/><Relationship Id="rId5" Type="http://schemas.openxmlformats.org/officeDocument/2006/relationships/hyperlink" Target="http://cs.wikipedia.org/wiki/Soubor:Mona_Lisa,_by_Leonardo_da_Vinci,_from_C2RMF_retouched.jpg" TargetMode="External"/><Relationship Id="rId10" Type="http://schemas.openxmlformats.org/officeDocument/2006/relationships/hyperlink" Target="http://cs.wikipedia.org/wiki/Soubor:Luther46c.jpg" TargetMode="External"/><Relationship Id="rId4" Type="http://schemas.openxmlformats.org/officeDocument/2006/relationships/hyperlink" Target="http://cs.wikipedia.org/wiki/Soubor:Lady_with_an_Ermine.jpg" TargetMode="External"/><Relationship Id="rId9" Type="http://schemas.openxmlformats.org/officeDocument/2006/relationships/hyperlink" Target="http://cs.wikipedia.org/wiki/Soubor:Duerer0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43450864"/>
              </p:ext>
            </p:extLst>
          </p:nvPr>
        </p:nvGraphicFramePr>
        <p:xfrm>
          <a:off x="822325" y="122238"/>
          <a:ext cx="7361238" cy="65674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0" name="Document" r:id="rId4" imgW="10965824" imgH="9763664" progId="Word.Document.8">
                  <p:embed/>
                </p:oleObj>
              </mc:Choice>
              <mc:Fallback>
                <p:oleObj name="Document" r:id="rId4" imgW="10965824" imgH="9763664" progId="Word.Document.8">
                  <p:embed/>
                  <p:pic>
                    <p:nvPicPr>
                      <p:cNvPr id="0" name="Object 27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22325" y="122238"/>
                        <a:ext cx="7361238" cy="65674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08935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530479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RENESANCE</a:t>
            </a:r>
            <a:endParaRPr lang="cs-CZ" sz="6000" b="1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14356"/>
            <a:ext cx="8229600" cy="5429288"/>
          </a:xfrm>
          <a:solidFill>
            <a:schemeClr val="bg1"/>
          </a:solidFill>
        </p:spPr>
        <p:txBody>
          <a:bodyPr/>
          <a:lstStyle/>
          <a:p>
            <a:pPr algn="just"/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*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 v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Itálii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 ve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14. st.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, odtud se postupně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šířila do dalších evropských zemí</a:t>
            </a:r>
          </a:p>
          <a:p>
            <a:pPr algn="just"/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hlásila se k antickému umění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- název slohu znamená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„znovuzrození“ =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znovuzrození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antiky </a:t>
            </a:r>
          </a:p>
          <a:p>
            <a:pPr algn="just"/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v popředí stojí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pozemský život člověka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(gotika – v popředí víra a život věčný)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x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 i tak velké množství děl s náboženskou tematikou</a:t>
            </a:r>
          </a:p>
          <a:p>
            <a:pPr algn="just"/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u nás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se renesance začala projevovat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po roce 1490, ve stavitelství kolem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pol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. 16. st.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530479"/>
            <a:ext cx="7772400" cy="1470025"/>
          </a:xfrm>
        </p:spPr>
        <p:txBody>
          <a:bodyPr/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ZNAKY</a:t>
            </a:r>
            <a:endParaRPr lang="cs-CZ" b="1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IMG_407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976319" y="1428737"/>
            <a:ext cx="7239019" cy="5429264"/>
          </a:xfrm>
        </p:spPr>
      </p:pic>
      <p:sp>
        <p:nvSpPr>
          <p:cNvPr id="5" name="TextovéPole 4"/>
          <p:cNvSpPr txBox="1"/>
          <p:nvPr/>
        </p:nvSpPr>
        <p:spPr>
          <a:xfrm>
            <a:off x="428596" y="214290"/>
            <a:ext cx="82868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pilíře a sloupy, vodorovné překlady - systém stavebních prvků převzatých z antické architektury 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64770006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28596" y="1428737"/>
            <a:ext cx="8191614" cy="5429264"/>
          </a:xfrm>
        </p:spPr>
      </p:pic>
      <p:sp>
        <p:nvSpPr>
          <p:cNvPr id="5" name="TextovéPole 4"/>
          <p:cNvSpPr txBox="1"/>
          <p:nvPr/>
        </p:nvSpPr>
        <p:spPr>
          <a:xfrm>
            <a:off x="2000232" y="500042"/>
            <a:ext cx="51435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otevřené arkády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6477000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1576590"/>
            <a:ext cx="3500430" cy="5281411"/>
          </a:xfrm>
        </p:spPr>
      </p:pic>
      <p:pic>
        <p:nvPicPr>
          <p:cNvPr id="5" name="Obrázek 4" descr="DSCN056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857652" y="3079460"/>
            <a:ext cx="4929190" cy="3778540"/>
          </a:xfrm>
          <a:prstGeom prst="rect">
            <a:avLst/>
          </a:prstGeom>
        </p:spPr>
      </p:pic>
      <p:pic>
        <p:nvPicPr>
          <p:cNvPr id="6" name="Obrázek 5" descr="DSCN0849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072066" y="0"/>
            <a:ext cx="4071934" cy="3053951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00034" y="357166"/>
            <a:ext cx="392909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omítané zdivo zdobené sgrafitem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6477000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428728" y="1428736"/>
            <a:ext cx="6934851" cy="4525963"/>
          </a:xfrm>
        </p:spPr>
      </p:pic>
      <p:sp>
        <p:nvSpPr>
          <p:cNvPr id="5" name="TextovéPole 4"/>
          <p:cNvSpPr txBox="1"/>
          <p:nvPr/>
        </p:nvSpPr>
        <p:spPr>
          <a:xfrm>
            <a:off x="500034" y="214290"/>
            <a:ext cx="81439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členité, složitě vykrajované štíty zakončené volutami a plastickými prvky (koule, šišky, vázy…)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5720" y="6072206"/>
            <a:ext cx="24288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zámek Litomyšl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89018"/>
            <a:ext cx="8229600" cy="136841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DALŠÍ ZNAKY RENESANČNÍ ARCHITEKTURY</a:t>
            </a:r>
            <a:endParaRPr lang="cs-CZ" b="1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43183"/>
            <a:ext cx="8229600" cy="2714643"/>
          </a:xfrm>
          <a:solidFill>
            <a:schemeClr val="bg1"/>
          </a:solidFill>
        </p:spPr>
        <p:txBody>
          <a:bodyPr/>
          <a:lstStyle/>
          <a:p>
            <a:pPr algn="just"/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stavby jsou spíše nižší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pravoúhlé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rozkládají se spíše do šířky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působí, jako by spočívaly bezpečněji na zemi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 gotické stavby</a:t>
            </a:r>
          </a:p>
          <a:p>
            <a:pPr algn="just"/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plošší klenby a nižší rovné stropy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dřevěné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trámové, kazetové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(často malované)</a:t>
            </a:r>
            <a:endParaRPr lang="cs-CZ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459041"/>
            <a:ext cx="7772400" cy="1470025"/>
          </a:xfrm>
        </p:spPr>
        <p:txBody>
          <a:bodyPr/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STAVBY</a:t>
            </a:r>
            <a:endParaRPr lang="cs-CZ" b="1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5743000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28596" y="1571612"/>
            <a:ext cx="8312654" cy="5286388"/>
          </a:xfrm>
        </p:spPr>
      </p:pic>
      <p:sp>
        <p:nvSpPr>
          <p:cNvPr id="5" name="TextovéPole 4"/>
          <p:cNvSpPr txBox="1"/>
          <p:nvPr/>
        </p:nvSpPr>
        <p:spPr>
          <a:xfrm>
            <a:off x="357158" y="214290"/>
            <a:ext cx="13573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zámky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00430" y="571480"/>
            <a:ext cx="24288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Horšovský Týn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Nel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957809" y="0"/>
            <a:ext cx="7186091" cy="5429264"/>
          </a:xfrm>
          <a:solidFill>
            <a:schemeClr val="accent2">
              <a:lumMod val="60000"/>
              <a:lumOff val="40000"/>
            </a:schemeClr>
          </a:solidFill>
        </p:spPr>
      </p:pic>
      <p:sp>
        <p:nvSpPr>
          <p:cNvPr id="5" name="TextovéPole 4"/>
          <p:cNvSpPr txBox="1"/>
          <p:nvPr/>
        </p:nvSpPr>
        <p:spPr>
          <a:xfrm>
            <a:off x="3428992" y="5786454"/>
            <a:ext cx="22145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Nelahozeves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799px-Schwarzenberský_palác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985368" y="1428736"/>
            <a:ext cx="7229970" cy="5429264"/>
          </a:xfrm>
        </p:spPr>
      </p:pic>
      <p:sp>
        <p:nvSpPr>
          <p:cNvPr id="5" name="TextovéPole 4"/>
          <p:cNvSpPr txBox="1"/>
          <p:nvPr/>
        </p:nvSpPr>
        <p:spPr>
          <a:xfrm>
            <a:off x="571472" y="285728"/>
            <a:ext cx="27146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šlechtické paláce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57554" y="714356"/>
            <a:ext cx="48577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Schwarzenberský</a:t>
            </a: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palác v Praze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IMG_260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976320" y="1428736"/>
            <a:ext cx="7239018" cy="5429264"/>
          </a:xfrm>
        </p:spPr>
      </p:pic>
      <p:sp>
        <p:nvSpPr>
          <p:cNvPr id="5" name="TextovéPole 4"/>
          <p:cNvSpPr txBox="1"/>
          <p:nvPr/>
        </p:nvSpPr>
        <p:spPr>
          <a:xfrm>
            <a:off x="285720" y="214290"/>
            <a:ext cx="4286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letohrádky a venkovské vily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28794" y="857232"/>
            <a:ext cx="69294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letohrádek královny Anny na Pražském hradě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800px-Telč_02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52768" y="1714489"/>
            <a:ext cx="7676884" cy="5143512"/>
          </a:xfrm>
        </p:spPr>
      </p:pic>
      <p:sp>
        <p:nvSpPr>
          <p:cNvPr id="5" name="TextovéPole 4"/>
          <p:cNvSpPr txBox="1"/>
          <p:nvPr/>
        </p:nvSpPr>
        <p:spPr>
          <a:xfrm>
            <a:off x="500034" y="428604"/>
            <a:ext cx="27860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měšťanské domy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000496" y="1000108"/>
            <a:ext cx="27860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náměstí v </a:t>
            </a:r>
            <a:r>
              <a:rPr lang="cs-CZ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elči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/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MALÍŘSTVÍ</a:t>
            </a:r>
            <a:endParaRPr lang="cs-CZ" b="1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643470"/>
          </a:xfrm>
          <a:solidFill>
            <a:schemeClr val="bg1"/>
          </a:solidFill>
        </p:spPr>
        <p:txBody>
          <a:bodyPr/>
          <a:lstStyle/>
          <a:p>
            <a:pPr algn="just"/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častější zpracování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světských námětů</a:t>
            </a:r>
          </a:p>
          <a:p>
            <a:pPr algn="just"/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užití perspektivy</a:t>
            </a:r>
          </a:p>
          <a:p>
            <a:pPr algn="just"/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znalost proporcí lidského těla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→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 realismus</a:t>
            </a:r>
          </a:p>
          <a:p>
            <a:pPr algn="just"/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„objevení“ přírody –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součástí obrazů i krajina</a:t>
            </a:r>
          </a:p>
          <a:p>
            <a:pPr algn="just"/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častým námětem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portréty</a:t>
            </a:r>
          </a:p>
          <a:p>
            <a:pPr algn="just"/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umělec již není považován za řemeslníka</a:t>
            </a:r>
          </a:p>
          <a:p>
            <a:pPr algn="just"/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objevuje se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systém tzv. mecenášství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– podpora umělců šlechtici či představiteli církve</a:t>
            </a:r>
            <a:endParaRPr lang="cs-CZ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botticelli.venus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53619" y="1724192"/>
            <a:ext cx="8261785" cy="5133809"/>
          </a:xfrm>
        </p:spPr>
      </p:pic>
      <p:sp>
        <p:nvSpPr>
          <p:cNvPr id="5" name="TextovéPole 4"/>
          <p:cNvSpPr txBox="1"/>
          <p:nvPr/>
        </p:nvSpPr>
        <p:spPr>
          <a:xfrm>
            <a:off x="1071538" y="857232"/>
            <a:ext cx="69294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Sandro </a:t>
            </a:r>
            <a:r>
              <a:rPr lang="cs-CZ" sz="28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Boticelli</a:t>
            </a: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Zrození Venuše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ermin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28596" y="1304390"/>
            <a:ext cx="4071966" cy="5553610"/>
          </a:xfrm>
        </p:spPr>
      </p:pic>
      <p:pic>
        <p:nvPicPr>
          <p:cNvPr id="5" name="Obrázek 4" descr="leonardo-da-vinci_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00628" y="1321288"/>
            <a:ext cx="3693219" cy="55548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500298" y="142852"/>
            <a:ext cx="44291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Leonardo</a:t>
            </a: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</a:t>
            </a: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Vinci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57224" y="785794"/>
            <a:ext cx="32147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Dáma s hranostajem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14942" y="785794"/>
            <a:ext cx="32147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Mona</a:t>
            </a: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Lisa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Objective_webeditor_32_127790592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82158" y="-24"/>
            <a:ext cx="5075726" cy="6854400"/>
          </a:xfrm>
        </p:spPr>
      </p:pic>
      <p:sp>
        <p:nvSpPr>
          <p:cNvPr id="5" name="TextovéPole 4"/>
          <p:cNvSpPr txBox="1"/>
          <p:nvPr/>
        </p:nvSpPr>
        <p:spPr>
          <a:xfrm>
            <a:off x="5929322" y="2071678"/>
            <a:ext cx="28575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Raffael</a:t>
            </a: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Santi</a:t>
            </a: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Sixtinská madona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Tizian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00100" y="1785926"/>
            <a:ext cx="7162715" cy="5072075"/>
          </a:xfrm>
        </p:spPr>
      </p:pic>
      <p:sp>
        <p:nvSpPr>
          <p:cNvPr id="5" name="TextovéPole 4"/>
          <p:cNvSpPr txBox="1"/>
          <p:nvPr/>
        </p:nvSpPr>
        <p:spPr>
          <a:xfrm>
            <a:off x="2143108" y="691202"/>
            <a:ext cx="48577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Tizian</a:t>
            </a: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Venuše </a:t>
            </a:r>
            <a:r>
              <a:rPr lang="cs-CZ" sz="28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urbinská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428596" y="530677"/>
            <a:ext cx="82868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Michelangelo</a:t>
            </a: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Buonarotti</a:t>
            </a: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Stvoření Adama (freska v Sixtinské kapli ve Vatikánu)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6512" y="1977350"/>
            <a:ext cx="9144000" cy="433197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selbstbildnis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57224" y="0"/>
            <a:ext cx="4978907" cy="6858000"/>
          </a:xfrm>
        </p:spPr>
      </p:pic>
      <p:sp>
        <p:nvSpPr>
          <p:cNvPr id="5" name="TextovéPole 4"/>
          <p:cNvSpPr txBox="1"/>
          <p:nvPr/>
        </p:nvSpPr>
        <p:spPr>
          <a:xfrm>
            <a:off x="5857884" y="1928802"/>
            <a:ext cx="307183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Albrecht </a:t>
            </a:r>
            <a:r>
              <a:rPr lang="cs-CZ" sz="28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Dürer</a:t>
            </a: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Vlastní podobizna v kožichu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108076" y="1928802"/>
            <a:ext cx="300042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Lucas</a:t>
            </a: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Cranach</a:t>
            </a: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starší – Martin </a:t>
            </a:r>
            <a:r>
              <a:rPr lang="cs-CZ" sz="28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Luther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0149"/>
            <a:ext cx="6072166" cy="652921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hans-holbein-jindrich-vlll.preview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85786" y="0"/>
            <a:ext cx="5321038" cy="6357958"/>
          </a:xfrm>
        </p:spPr>
      </p:pic>
      <p:sp>
        <p:nvSpPr>
          <p:cNvPr id="5" name="TextovéPole 4"/>
          <p:cNvSpPr txBox="1"/>
          <p:nvPr/>
        </p:nvSpPr>
        <p:spPr>
          <a:xfrm>
            <a:off x="6143636" y="2000240"/>
            <a:ext cx="271464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Hans </a:t>
            </a:r>
            <a:r>
              <a:rPr lang="cs-CZ" sz="28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Holbein</a:t>
            </a: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mladší – Jindřich VIII. ve věku 49 let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857232"/>
            <a:ext cx="8229600" cy="1000132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SOCHAŘSTVÍ</a:t>
            </a:r>
            <a:endParaRPr lang="cs-CZ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43116"/>
            <a:ext cx="8229600" cy="3429024"/>
          </a:xfrm>
          <a:solidFill>
            <a:schemeClr val="bg1"/>
          </a:solidFill>
        </p:spPr>
        <p:txBody>
          <a:bodyPr>
            <a:normAutofit/>
          </a:bodyPr>
          <a:lstStyle/>
          <a:p>
            <a:pPr algn="just"/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také velký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důraz na anatomickou přesnost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lidských postav</a:t>
            </a:r>
          </a:p>
          <a:p>
            <a:pPr algn="just"/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jezdecké pomníky</a:t>
            </a:r>
          </a:p>
          <a:p>
            <a:pPr algn="just"/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portréty</a:t>
            </a:r>
          </a:p>
          <a:p>
            <a:pPr algn="just"/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volné sochy</a:t>
            </a:r>
          </a:p>
          <a:p>
            <a:pPr algn="just"/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monumentální náhrobní památníky</a:t>
            </a:r>
            <a:endParaRPr lang="cs-CZ" b="1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ichelangeloDavid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42844" y="1428737"/>
            <a:ext cx="4070291" cy="5429264"/>
          </a:xfrm>
        </p:spPr>
      </p:pic>
      <p:pic>
        <p:nvPicPr>
          <p:cNvPr id="5" name="Obrázek 4" descr="size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357686" y="2071678"/>
            <a:ext cx="4602847" cy="478632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2428860" y="214290"/>
            <a:ext cx="42148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Michelangelo</a:t>
            </a: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Buonarotti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42910" y="857232"/>
            <a:ext cx="28575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David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57818" y="1405582"/>
            <a:ext cx="27860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Pieta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ZDROJE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896544"/>
          </a:xfrm>
        </p:spPr>
        <p:txBody>
          <a:bodyPr>
            <a:normAutofit fontScale="40000" lnSpcReduction="20000"/>
          </a:bodyPr>
          <a:lstStyle/>
          <a:p>
            <a:pPr algn="just"/>
            <a:r>
              <a:rPr lang="cs-CZ" dirty="0"/>
              <a:t>ČORNEJ, Petr a kol. </a:t>
            </a:r>
            <a:r>
              <a:rPr lang="cs-CZ" i="1" dirty="0"/>
              <a:t>Dějepis pro střední odborné školy</a:t>
            </a:r>
            <a:r>
              <a:rPr lang="cs-CZ" dirty="0"/>
              <a:t>. Praha: SPN, 2006, ISBN 80-7235-194-X.</a:t>
            </a:r>
          </a:p>
          <a:p>
            <a:pPr algn="just"/>
            <a:r>
              <a:rPr lang="cs-CZ" dirty="0" smtClean="0"/>
              <a:t>RICHENZA</a:t>
            </a:r>
            <a:r>
              <a:rPr lang="cs-CZ" dirty="0"/>
              <a:t>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</a:t>
            </a:r>
            <a:r>
              <a:rPr lang="cs-CZ" dirty="0" smtClean="0"/>
              <a:t>9.1.2013</a:t>
            </a:r>
            <a:r>
              <a:rPr lang="cs-CZ" dirty="0"/>
              <a:t>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commons.wikimedia.org/wiki/File:Tel%C4%8D_022.jpg?uselang=cs</a:t>
            </a:r>
            <a:endParaRPr lang="cs-CZ" dirty="0" smtClean="0"/>
          </a:p>
          <a:p>
            <a:pPr algn="just"/>
            <a:r>
              <a:rPr lang="cs-CZ" dirty="0"/>
              <a:t>GOOGLE ART PROJECT. </a:t>
            </a:r>
            <a:r>
              <a:rPr lang="cs-CZ" i="1" dirty="0" err="1"/>
              <a:t>Wikipedia</a:t>
            </a:r>
            <a:r>
              <a:rPr lang="cs-CZ" dirty="0"/>
              <a:t> [online]. [cit. </a:t>
            </a:r>
            <a:r>
              <a:rPr lang="cs-CZ" dirty="0" smtClean="0"/>
              <a:t>9.1.2013</a:t>
            </a:r>
            <a:r>
              <a:rPr lang="cs-CZ" dirty="0"/>
              <a:t>]. Dostupný na WWW: </a:t>
            </a:r>
            <a:r>
              <a:rPr lang="cs-CZ" dirty="0">
                <a:hlinkClick r:id="rId3"/>
              </a:rPr>
              <a:t>http://cs.wikipedia.org/wiki/Soubor:Sandro_Botticelli_-_La_nascita_di_Venere_-_Google_Art_Project_-_</a:t>
            </a:r>
            <a:r>
              <a:rPr lang="cs-CZ" dirty="0" smtClean="0">
                <a:hlinkClick r:id="rId3"/>
              </a:rPr>
              <a:t>edited.jpg</a:t>
            </a:r>
            <a:endParaRPr lang="cs-CZ" dirty="0" smtClean="0"/>
          </a:p>
          <a:p>
            <a:pPr algn="just"/>
            <a:r>
              <a:rPr lang="cs-CZ" dirty="0"/>
              <a:t>ZÖLLNER, Frank. </a:t>
            </a:r>
            <a:r>
              <a:rPr lang="cs-CZ" i="1" dirty="0" err="1"/>
              <a:t>Wikipedia</a:t>
            </a:r>
            <a:r>
              <a:rPr lang="cs-CZ" dirty="0"/>
              <a:t> [online]. [cit. </a:t>
            </a:r>
            <a:r>
              <a:rPr lang="cs-CZ" dirty="0" smtClean="0"/>
              <a:t>9.1.2013</a:t>
            </a:r>
            <a:r>
              <a:rPr lang="cs-CZ" dirty="0"/>
              <a:t>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cs.wikipedia.org/wiki/Soubor:Lady_with_an_Ermine.jpg</a:t>
            </a:r>
            <a:endParaRPr lang="cs-CZ" dirty="0" smtClean="0"/>
          </a:p>
          <a:p>
            <a:pPr algn="just"/>
            <a:r>
              <a:rPr lang="cs-CZ" dirty="0"/>
              <a:t>AUTOR NEUVEDEN. </a:t>
            </a:r>
            <a:r>
              <a:rPr lang="cs-CZ" i="1" dirty="0" err="1"/>
              <a:t>Wikipedia</a:t>
            </a:r>
            <a:r>
              <a:rPr lang="cs-CZ" dirty="0"/>
              <a:t> [online]. [cit. </a:t>
            </a:r>
            <a:r>
              <a:rPr lang="cs-CZ" dirty="0" smtClean="0"/>
              <a:t>9.1.2013</a:t>
            </a:r>
            <a:r>
              <a:rPr lang="cs-CZ" dirty="0"/>
              <a:t>]. Dostupný na WWW: </a:t>
            </a:r>
            <a:r>
              <a:rPr lang="cs-CZ" dirty="0">
                <a:hlinkClick r:id="rId5"/>
              </a:rPr>
              <a:t>http://cs.wikipedia.org/wiki/Soubor:Mona_Lisa,_by_Leonardo_da_Vinci,_</a:t>
            </a:r>
            <a:r>
              <a:rPr lang="cs-CZ" dirty="0" smtClean="0">
                <a:hlinkClick r:id="rId5"/>
              </a:rPr>
              <a:t>from_C2RMF_retouched.jpg</a:t>
            </a:r>
            <a:endParaRPr lang="cs-CZ" dirty="0" smtClean="0"/>
          </a:p>
          <a:p>
            <a:pPr algn="just"/>
            <a:r>
              <a:rPr lang="cs-CZ" dirty="0"/>
              <a:t>BUG, Hans. </a:t>
            </a:r>
            <a:r>
              <a:rPr lang="cs-CZ" i="1" dirty="0" err="1"/>
              <a:t>Wikipedia</a:t>
            </a:r>
            <a:r>
              <a:rPr lang="cs-CZ" dirty="0"/>
              <a:t> [online]. [cit. </a:t>
            </a:r>
            <a:r>
              <a:rPr lang="cs-CZ" dirty="0" smtClean="0"/>
              <a:t>9.1.2013</a:t>
            </a:r>
            <a:r>
              <a:rPr lang="cs-CZ" dirty="0"/>
              <a:t>]. Dostupný na WWW: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cs.wikipedia.org/wiki/Soubor:Raffael6.jpg</a:t>
            </a:r>
            <a:endParaRPr lang="cs-CZ" dirty="0" smtClean="0"/>
          </a:p>
          <a:p>
            <a:pPr algn="just"/>
            <a:r>
              <a:rPr lang="en-US" dirty="0"/>
              <a:t>THE YORCK PROJECT. </a:t>
            </a:r>
            <a:r>
              <a:rPr lang="en-US" i="1" dirty="0"/>
              <a:t>Wikimedia Commons</a:t>
            </a:r>
            <a:r>
              <a:rPr lang="en-US" dirty="0"/>
              <a:t> [online]. [cit. </a:t>
            </a:r>
            <a:r>
              <a:rPr lang="cs-CZ" dirty="0" smtClean="0"/>
              <a:t>9</a:t>
            </a:r>
            <a:r>
              <a:rPr lang="en-US" dirty="0" smtClean="0"/>
              <a:t>.1.2013</a:t>
            </a:r>
            <a:r>
              <a:rPr lang="en-US" dirty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</a:t>
            </a:r>
            <a:r>
              <a:rPr lang="en-US" dirty="0">
                <a:hlinkClick r:id="rId7"/>
              </a:rPr>
              <a:t>http://</a:t>
            </a:r>
            <a:r>
              <a:rPr lang="en-US" dirty="0" smtClean="0">
                <a:hlinkClick r:id="rId7"/>
              </a:rPr>
              <a:t>commons.wikimedia.org/wiki/File:Tizian_102.jpg?uselang=cs</a:t>
            </a:r>
            <a:endParaRPr lang="cs-CZ" dirty="0" smtClean="0"/>
          </a:p>
          <a:p>
            <a:pPr algn="just"/>
            <a:r>
              <a:rPr lang="en-US" dirty="0"/>
              <a:t>TITIMASTER. </a:t>
            </a:r>
            <a:r>
              <a:rPr lang="en-US" i="1" dirty="0"/>
              <a:t>Wikimedia Commons</a:t>
            </a:r>
            <a:r>
              <a:rPr lang="en-US" dirty="0"/>
              <a:t> [online]. [cit. </a:t>
            </a:r>
            <a:r>
              <a:rPr lang="cs-CZ" dirty="0" smtClean="0"/>
              <a:t>9</a:t>
            </a:r>
            <a:r>
              <a:rPr lang="en-US" dirty="0" smtClean="0"/>
              <a:t>.1.2013</a:t>
            </a:r>
            <a:r>
              <a:rPr lang="en-US" dirty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</a:t>
            </a:r>
            <a:r>
              <a:rPr lang="en-US" dirty="0">
                <a:hlinkClick r:id="rId8"/>
              </a:rPr>
              <a:t>http://</a:t>
            </a:r>
            <a:r>
              <a:rPr lang="en-US" dirty="0" smtClean="0">
                <a:hlinkClick r:id="rId8"/>
              </a:rPr>
              <a:t>commons.wikimedia.org/wiki/File:God2-Sistine_Chapel.png?uselang=cs</a:t>
            </a:r>
            <a:endParaRPr lang="cs-CZ" dirty="0" smtClean="0"/>
          </a:p>
          <a:p>
            <a:pPr algn="just"/>
            <a:r>
              <a:rPr lang="cs-CZ" dirty="0"/>
              <a:t>CYBERSHOT800I. </a:t>
            </a:r>
            <a:r>
              <a:rPr lang="cs-CZ" i="1" dirty="0" err="1"/>
              <a:t>Wikipedia</a:t>
            </a:r>
            <a:r>
              <a:rPr lang="cs-CZ" dirty="0"/>
              <a:t> [online]. [cit. </a:t>
            </a:r>
            <a:r>
              <a:rPr lang="cs-CZ" dirty="0" smtClean="0"/>
              <a:t>9.1.2013</a:t>
            </a:r>
            <a:r>
              <a:rPr lang="cs-CZ" dirty="0"/>
              <a:t>]. Dostupný na WWW: </a:t>
            </a: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cs.wikipedia.org/wiki/Soubor:Duerer01.jpg</a:t>
            </a:r>
            <a:endParaRPr lang="cs-CZ" dirty="0" smtClean="0"/>
          </a:p>
          <a:p>
            <a:pPr algn="just"/>
            <a:r>
              <a:rPr lang="cs-CZ" dirty="0"/>
              <a:t>AUTOR NEUVEDEN. </a:t>
            </a:r>
            <a:r>
              <a:rPr lang="cs-CZ" i="1" dirty="0" err="1"/>
              <a:t>Wikipedia</a:t>
            </a:r>
            <a:r>
              <a:rPr lang="cs-CZ" dirty="0"/>
              <a:t> [online]. [cit. </a:t>
            </a:r>
            <a:r>
              <a:rPr lang="cs-CZ" dirty="0" smtClean="0"/>
              <a:t>9.1.2013</a:t>
            </a:r>
            <a:r>
              <a:rPr lang="cs-CZ" dirty="0"/>
              <a:t>]. Dostupný na WWW: </a:t>
            </a:r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cs.wikipedia.org/wiki/Soubor:Luther46c.jpg</a:t>
            </a:r>
            <a:endParaRPr lang="cs-CZ" dirty="0" smtClean="0"/>
          </a:p>
          <a:p>
            <a:pPr algn="just"/>
            <a:r>
              <a:rPr lang="cs-CZ" dirty="0"/>
              <a:t>THE YORCK PROJECT. </a:t>
            </a:r>
            <a:r>
              <a:rPr lang="cs-CZ" i="1" dirty="0" err="1"/>
              <a:t>Wikipedia</a:t>
            </a:r>
            <a:r>
              <a:rPr lang="cs-CZ" dirty="0"/>
              <a:t> [online]. [cit. </a:t>
            </a:r>
            <a:r>
              <a:rPr lang="cs-CZ" dirty="0" smtClean="0"/>
              <a:t>9.1.2013</a:t>
            </a:r>
            <a:r>
              <a:rPr lang="cs-CZ" dirty="0"/>
              <a:t>]. Dostupný na WWW: </a:t>
            </a:r>
            <a:r>
              <a:rPr lang="cs-CZ" dirty="0">
                <a:hlinkClick r:id="rId11"/>
              </a:rPr>
              <a:t>http://cs.wikipedia.org/wiki/Soubor:Hans_Holbein_d._J._</a:t>
            </a:r>
            <a:r>
              <a:rPr lang="cs-CZ" dirty="0" smtClean="0">
                <a:hlinkClick r:id="rId11"/>
              </a:rPr>
              <a:t>074.jpg</a:t>
            </a:r>
            <a:endParaRPr lang="cs-CZ" dirty="0" smtClean="0"/>
          </a:p>
          <a:p>
            <a:pPr algn="just"/>
            <a:r>
              <a:rPr lang="cs-CZ" dirty="0"/>
              <a:t>HEIL, </a:t>
            </a:r>
            <a:r>
              <a:rPr lang="cs-CZ" dirty="0" err="1"/>
              <a:t>Rico</a:t>
            </a:r>
            <a:r>
              <a:rPr lang="cs-CZ" dirty="0"/>
              <a:t>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</a:t>
            </a:r>
            <a:r>
              <a:rPr lang="cs-CZ" dirty="0" smtClean="0"/>
              <a:t>9.1.2013</a:t>
            </a:r>
            <a:r>
              <a:rPr lang="cs-CZ" dirty="0"/>
              <a:t>]. Dostupný na WWW: </a:t>
            </a:r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commons.wikimedia.org/wiki/File:David_von_Michelangelo.jpg?uselang=cs</a:t>
            </a:r>
            <a:endParaRPr lang="cs-CZ" dirty="0" smtClean="0"/>
          </a:p>
          <a:p>
            <a:pPr algn="just"/>
            <a:r>
              <a:rPr lang="cs-CZ" dirty="0"/>
              <a:t>TRAYKOV, Stanislav.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</a:t>
            </a:r>
            <a:r>
              <a:rPr lang="cs-CZ" smtClean="0"/>
              <a:t>9.1.2013</a:t>
            </a:r>
            <a:r>
              <a:rPr lang="cs-CZ" dirty="0"/>
              <a:t>]. Dostupný na WWW: </a:t>
            </a:r>
            <a:r>
              <a:rPr lang="cs-CZ" dirty="0">
                <a:hlinkClick r:id="rId13"/>
              </a:rPr>
              <a:t>http://commons.wikimedia.org/wiki/File:Pieta_de_Michelangelo_-_</a:t>
            </a:r>
            <a:r>
              <a:rPr lang="cs-CZ" dirty="0" smtClean="0">
                <a:hlinkClick r:id="rId13"/>
              </a:rPr>
              <a:t>Vaticano.jpg?uselang=cs</a:t>
            </a:r>
            <a:endParaRPr lang="cs-CZ" dirty="0" smtClean="0"/>
          </a:p>
          <a:p>
            <a:pPr algn="just"/>
            <a:r>
              <a:rPr lang="cs-CZ" dirty="0"/>
              <a:t>ostatní obrazový materiál pochází z archivu </a:t>
            </a:r>
            <a:r>
              <a:rPr lang="cs-CZ" dirty="0" smtClean="0"/>
              <a:t>autorky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6821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220</TotalTime>
  <Words>594</Words>
  <Application>Microsoft Office PowerPoint</Application>
  <PresentationFormat>Předvádění na obrazovce (4:3)</PresentationFormat>
  <Paragraphs>66</Paragraphs>
  <Slides>27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9" baseType="lpstr">
      <vt:lpstr>Motiv sady Office</vt:lpstr>
      <vt:lpstr>Document</vt:lpstr>
      <vt:lpstr>Prezentace aplikace PowerPoint</vt:lpstr>
      <vt:lpstr>RENESANCE</vt:lpstr>
      <vt:lpstr>Prezentace aplikace PowerPoint</vt:lpstr>
      <vt:lpstr>ZNAKY</vt:lpstr>
      <vt:lpstr>Prezentace aplikace PowerPoint</vt:lpstr>
      <vt:lpstr>Prezentace aplikace PowerPoint</vt:lpstr>
      <vt:lpstr>Prezentace aplikace PowerPoint</vt:lpstr>
      <vt:lpstr>Prezentace aplikace PowerPoint</vt:lpstr>
      <vt:lpstr>DALŠÍ ZNAKY RENESANČNÍ ARCHITEKTURY</vt:lpstr>
      <vt:lpstr>STAVBY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MALÍŘSTVÍ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SOCHAŘSTVÍ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RENESANCE</dc:title>
  <dc:creator>Adolf</dc:creator>
  <cp:lastModifiedBy>Hronková Hana</cp:lastModifiedBy>
  <cp:revision>27</cp:revision>
  <dcterms:created xsi:type="dcterms:W3CDTF">2011-11-21T18:29:18Z</dcterms:created>
  <dcterms:modified xsi:type="dcterms:W3CDTF">2013-01-15T12:39:34Z</dcterms:modified>
</cp:coreProperties>
</file>