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2" r:id="rId5"/>
    <p:sldId id="263" r:id="rId6"/>
    <p:sldId id="264" r:id="rId7"/>
    <p:sldId id="259" r:id="rId8"/>
    <p:sldId id="260" r:id="rId9"/>
    <p:sldId id="26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281FF-8D2C-4C51-898E-FBB26F6A113C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4AC93C-FF18-4F5D-B5BF-4EF7F8E9B20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03090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281FF-8D2C-4C51-898E-FBB26F6A113C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4AC93C-FF18-4F5D-B5BF-4EF7F8E9B20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90440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281FF-8D2C-4C51-898E-FBB26F6A113C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4AC93C-FF18-4F5D-B5BF-4EF7F8E9B20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22228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281FF-8D2C-4C51-898E-FBB26F6A113C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4AC93C-FF18-4F5D-B5BF-4EF7F8E9B20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22509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281FF-8D2C-4C51-898E-FBB26F6A113C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4AC93C-FF18-4F5D-B5BF-4EF7F8E9B20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91328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281FF-8D2C-4C51-898E-FBB26F6A113C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4AC93C-FF18-4F5D-B5BF-4EF7F8E9B20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77869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281FF-8D2C-4C51-898E-FBB26F6A113C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4AC93C-FF18-4F5D-B5BF-4EF7F8E9B20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35180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281FF-8D2C-4C51-898E-FBB26F6A113C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4AC93C-FF18-4F5D-B5BF-4EF7F8E9B20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78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281FF-8D2C-4C51-898E-FBB26F6A113C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4AC93C-FF18-4F5D-B5BF-4EF7F8E9B20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3734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281FF-8D2C-4C51-898E-FBB26F6A113C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4AC93C-FF18-4F5D-B5BF-4EF7F8E9B20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4570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281FF-8D2C-4C51-898E-FBB26F6A113C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4AC93C-FF18-4F5D-B5BF-4EF7F8E9B20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5672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3281FF-8D2C-4C51-898E-FBB26F6A113C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4AC93C-FF18-4F5D-B5BF-4EF7F8E9B20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59935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a/a7/Eug%C3%A8ne_Delacroix_-_La_libert%C3%A9_guidant_le_peuple.jpg" TargetMode="External"/><Relationship Id="rId2" Type="http://schemas.openxmlformats.org/officeDocument/2006/relationships/hyperlink" Target="http://office.microsoft.com/cs-cz/images/results.aspx?qu=pr%C3%A1va&amp;ex=1&amp;ctt=1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upload.wikimedia.org/wikipedia/commons/3/3b/Logo_de_la_R%C3%A9publique_fran%C3%A7aise.svg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ývojový diagram: alternativní postup 3"/>
          <p:cNvSpPr/>
          <p:nvPr/>
        </p:nvSpPr>
        <p:spPr>
          <a:xfrm>
            <a:off x="2051720" y="4173245"/>
            <a:ext cx="5292588" cy="899089"/>
          </a:xfrm>
          <a:prstGeom prst="flowChartAlternateProcess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/>
                </a:solidFill>
              </a:rPr>
              <a:t>ZDROJE </a:t>
            </a:r>
            <a:r>
              <a:rPr lang="cs-CZ" sz="4000" b="1" dirty="0" smtClean="0">
                <a:solidFill>
                  <a:schemeClr val="tx1"/>
                </a:solidFill>
              </a:rPr>
              <a:t>LIDSKÝCH </a:t>
            </a:r>
            <a:r>
              <a:rPr lang="cs-CZ" sz="4000" b="1" dirty="0" smtClean="0">
                <a:solidFill>
                  <a:schemeClr val="tx1"/>
                </a:solidFill>
              </a:rPr>
              <a:t>PRÁV 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5" name="Vývojový diagram: alternativní postup 4"/>
          <p:cNvSpPr/>
          <p:nvPr/>
        </p:nvSpPr>
        <p:spPr>
          <a:xfrm>
            <a:off x="611560" y="5229200"/>
            <a:ext cx="7992888" cy="659904"/>
          </a:xfrm>
          <a:prstGeom prst="flowChartAlternateProcess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Anotace: Prezentace </a:t>
            </a:r>
            <a:r>
              <a:rPr lang="cs-CZ" smtClean="0">
                <a:solidFill>
                  <a:schemeClr val="tx1"/>
                </a:solidFill>
              </a:rPr>
              <a:t>je určena </a:t>
            </a:r>
            <a:r>
              <a:rPr lang="cs-CZ" dirty="0" smtClean="0">
                <a:solidFill>
                  <a:schemeClr val="tx1"/>
                </a:solidFill>
              </a:rPr>
              <a:t>pro sedmý ročník ZŠ a zahrnuje aktivitu a </a:t>
            </a:r>
            <a:r>
              <a:rPr lang="cs-CZ" smtClean="0">
                <a:solidFill>
                  <a:schemeClr val="tx1"/>
                </a:solidFill>
              </a:rPr>
              <a:t>výklad </a:t>
            </a:r>
          </a:p>
          <a:p>
            <a:r>
              <a:rPr lang="cs-CZ" smtClean="0">
                <a:solidFill>
                  <a:schemeClr val="tx1"/>
                </a:solidFill>
              </a:rPr>
              <a:t>o </a:t>
            </a:r>
            <a:r>
              <a:rPr lang="cs-CZ" dirty="0" smtClean="0">
                <a:solidFill>
                  <a:schemeClr val="tx1"/>
                </a:solidFill>
              </a:rPr>
              <a:t>vybraném zdroji lidských práv</a:t>
            </a:r>
            <a:endParaRPr lang="cs-CZ" b="1" dirty="0" smtClean="0">
              <a:solidFill>
                <a:schemeClr val="tx1"/>
              </a:solidFill>
            </a:endParaRPr>
          </a:p>
        </p:txBody>
      </p:sp>
      <p:sp>
        <p:nvSpPr>
          <p:cNvPr id="6" name="Vývojový diagram: alternativní postup 5"/>
          <p:cNvSpPr/>
          <p:nvPr/>
        </p:nvSpPr>
        <p:spPr>
          <a:xfrm>
            <a:off x="4427984" y="182478"/>
            <a:ext cx="4536504" cy="3816424"/>
          </a:xfrm>
          <a:prstGeom prst="flowChartAlternateProcess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>
              <a:defRPr/>
            </a:pPr>
            <a:r>
              <a:rPr lang="cs-CZ" kern="0" dirty="0" smtClean="0">
                <a:solidFill>
                  <a:schemeClr val="tx1"/>
                </a:solidFill>
              </a:rPr>
              <a:t>Název </a:t>
            </a:r>
            <a:r>
              <a:rPr lang="cs-CZ" kern="0" dirty="0">
                <a:solidFill>
                  <a:schemeClr val="tx1"/>
                </a:solidFill>
              </a:rPr>
              <a:t>školy: </a:t>
            </a:r>
            <a:r>
              <a:rPr lang="cs-CZ" b="1" kern="0" dirty="0">
                <a:solidFill>
                  <a:schemeClr val="tx1"/>
                </a:solidFill>
              </a:rPr>
              <a:t>ZŠ Štětí, Ostrovní 300</a:t>
            </a:r>
            <a:r>
              <a:rPr lang="cs-CZ" kern="0" dirty="0">
                <a:solidFill>
                  <a:schemeClr val="tx1"/>
                </a:solidFill>
              </a:rPr>
              <a:t/>
            </a:r>
            <a:br>
              <a:rPr lang="cs-CZ" kern="0" dirty="0">
                <a:solidFill>
                  <a:schemeClr val="tx1"/>
                </a:solidFill>
              </a:rPr>
            </a:br>
            <a:r>
              <a:rPr lang="cs-CZ" kern="0" dirty="0" smtClean="0">
                <a:solidFill>
                  <a:schemeClr val="tx1"/>
                </a:solidFill>
              </a:rPr>
              <a:t>Autor</a:t>
            </a:r>
            <a:r>
              <a:rPr lang="cs-CZ" kern="0" dirty="0">
                <a:solidFill>
                  <a:schemeClr val="tx1"/>
                </a:solidFill>
              </a:rPr>
              <a:t>: </a:t>
            </a:r>
            <a:r>
              <a:rPr lang="cs-CZ" b="1" kern="0" dirty="0">
                <a:solidFill>
                  <a:schemeClr val="tx1"/>
                </a:solidFill>
              </a:rPr>
              <a:t>Sandra </a:t>
            </a:r>
            <a:r>
              <a:rPr lang="cs-CZ" b="1" kern="0" dirty="0" smtClean="0">
                <a:solidFill>
                  <a:schemeClr val="tx1"/>
                </a:solidFill>
              </a:rPr>
              <a:t>Tichá</a:t>
            </a:r>
            <a:endParaRPr lang="cs-CZ" kern="0" dirty="0" smtClean="0">
              <a:solidFill>
                <a:schemeClr val="tx1"/>
              </a:solidFill>
            </a:endParaRPr>
          </a:p>
          <a:p>
            <a:pPr lvl="0">
              <a:defRPr/>
            </a:pPr>
            <a:r>
              <a:rPr lang="cs-CZ" kern="0" dirty="0" smtClean="0">
                <a:solidFill>
                  <a:schemeClr val="tx1"/>
                </a:solidFill>
              </a:rPr>
              <a:t>Název </a:t>
            </a:r>
            <a:r>
              <a:rPr lang="cs-CZ" kern="0" dirty="0">
                <a:solidFill>
                  <a:schemeClr val="tx1"/>
                </a:solidFill>
              </a:rPr>
              <a:t>materiálu: </a:t>
            </a:r>
            <a:br>
              <a:rPr lang="cs-CZ" kern="0" dirty="0">
                <a:solidFill>
                  <a:schemeClr val="tx1"/>
                </a:solidFill>
              </a:rPr>
            </a:br>
            <a:r>
              <a:rPr lang="cs-CZ" b="1" kern="0" dirty="0">
                <a:solidFill>
                  <a:schemeClr val="tx1"/>
                </a:solidFill>
              </a:rPr>
              <a:t>VY_32_INOVACE_ </a:t>
            </a:r>
            <a:r>
              <a:rPr lang="cs-CZ" b="1" kern="0" dirty="0" smtClean="0">
                <a:solidFill>
                  <a:schemeClr val="tx1"/>
                </a:solidFill>
              </a:rPr>
              <a:t>VO.7.B.09_zdroje_</a:t>
            </a:r>
            <a:r>
              <a:rPr lang="cs-CZ" b="1" kern="0" dirty="0" err="1" smtClean="0">
                <a:solidFill>
                  <a:schemeClr val="tx1"/>
                </a:solidFill>
              </a:rPr>
              <a:t>lidskych</a:t>
            </a:r>
            <a:r>
              <a:rPr lang="cs-CZ" b="1" kern="0" dirty="0" smtClean="0">
                <a:solidFill>
                  <a:schemeClr val="tx1"/>
                </a:solidFill>
              </a:rPr>
              <a:t>_prav </a:t>
            </a:r>
            <a:endParaRPr lang="cs-CZ" b="1" kern="0" dirty="0">
              <a:solidFill>
                <a:schemeClr val="tx1"/>
              </a:solidFill>
            </a:endParaRPr>
          </a:p>
          <a:p>
            <a:pPr lvl="0">
              <a:defRPr/>
            </a:pPr>
            <a:r>
              <a:rPr lang="cs-CZ" kern="0" dirty="0">
                <a:solidFill>
                  <a:schemeClr val="tx1"/>
                </a:solidFill>
              </a:rPr>
              <a:t>Datum: </a:t>
            </a:r>
            <a:r>
              <a:rPr lang="cs-CZ" kern="0" dirty="0" smtClean="0">
                <a:solidFill>
                  <a:schemeClr val="tx1"/>
                </a:solidFill>
              </a:rPr>
              <a:t>16.1.2012</a:t>
            </a:r>
            <a:endParaRPr lang="cs-CZ" kern="0" dirty="0">
              <a:solidFill>
                <a:schemeClr val="tx1"/>
              </a:solidFill>
            </a:endParaRPr>
          </a:p>
          <a:p>
            <a:pPr lvl="0">
              <a:defRPr/>
            </a:pPr>
            <a:r>
              <a:rPr lang="cs-CZ" kern="0" dirty="0">
                <a:solidFill>
                  <a:schemeClr val="tx1"/>
                </a:solidFill>
              </a:rPr>
              <a:t>Ročník: sedmý</a:t>
            </a:r>
          </a:p>
          <a:p>
            <a:pPr lvl="0">
              <a:defRPr/>
            </a:pPr>
            <a:r>
              <a:rPr lang="cs-CZ" kern="0" dirty="0">
                <a:solidFill>
                  <a:schemeClr val="tx1"/>
                </a:solidFill>
              </a:rPr>
              <a:t>Vzdělávací oblast: Člověk a společnost</a:t>
            </a:r>
          </a:p>
          <a:p>
            <a:pPr lvl="0">
              <a:defRPr/>
            </a:pPr>
            <a:r>
              <a:rPr lang="cs-CZ" kern="0" dirty="0">
                <a:solidFill>
                  <a:schemeClr val="tx1"/>
                </a:solidFill>
              </a:rPr>
              <a:t>Vzdělávací obor: Výchova k občanství</a:t>
            </a:r>
            <a:br>
              <a:rPr lang="cs-CZ" kern="0" dirty="0">
                <a:solidFill>
                  <a:schemeClr val="tx1"/>
                </a:solidFill>
              </a:rPr>
            </a:br>
            <a:r>
              <a:rPr lang="cs-CZ" kern="0" dirty="0">
                <a:solidFill>
                  <a:schemeClr val="tx1"/>
                </a:solidFill>
              </a:rPr>
              <a:t>Název: </a:t>
            </a:r>
            <a:r>
              <a:rPr lang="cs-CZ" kern="0" dirty="0" smtClean="0">
                <a:solidFill>
                  <a:schemeClr val="tx1"/>
                </a:solidFill>
              </a:rPr>
              <a:t>Zdroje lidských práv</a:t>
            </a:r>
            <a:r>
              <a:rPr lang="cs-CZ" kern="0" dirty="0">
                <a:solidFill>
                  <a:schemeClr val="tx1"/>
                </a:solidFill>
              </a:rPr>
              <a:t/>
            </a:r>
            <a:br>
              <a:rPr lang="cs-CZ" kern="0" dirty="0">
                <a:solidFill>
                  <a:schemeClr val="tx1"/>
                </a:solidFill>
              </a:rPr>
            </a:br>
            <a:r>
              <a:rPr lang="cs-CZ" kern="0" dirty="0">
                <a:solidFill>
                  <a:schemeClr val="tx1"/>
                </a:solidFill>
              </a:rPr>
              <a:t>Číslo operačního programu: </a:t>
            </a:r>
            <a:r>
              <a:rPr lang="cs-CZ" b="1" kern="0" dirty="0">
                <a:solidFill>
                  <a:schemeClr val="tx1"/>
                </a:solidFill>
              </a:rPr>
              <a:t>CZ.1.07/1.4.00/21.1693</a:t>
            </a:r>
          </a:p>
          <a:p>
            <a:pPr lvl="0">
              <a:defRPr/>
            </a:pPr>
            <a:r>
              <a:rPr lang="cs-CZ" kern="0" dirty="0">
                <a:solidFill>
                  <a:schemeClr val="tx1"/>
                </a:solidFill>
              </a:rPr>
              <a:t>Název projektu: </a:t>
            </a:r>
            <a:r>
              <a:rPr lang="cs-CZ" b="1" kern="0" dirty="0">
                <a:solidFill>
                  <a:schemeClr val="tx1"/>
                </a:solidFill>
              </a:rPr>
              <a:t>PRIMA ŠKOLA</a:t>
            </a:r>
            <a:endParaRPr lang="cs-CZ" sz="2000" b="1" kern="0" dirty="0">
              <a:solidFill>
                <a:schemeClr val="tx1"/>
              </a:solidFill>
            </a:endParaRPr>
          </a:p>
        </p:txBody>
      </p:sp>
      <p:sp>
        <p:nvSpPr>
          <p:cNvPr id="7" name="Vývojový diagram: alternativní postup 6"/>
          <p:cNvSpPr/>
          <p:nvPr/>
        </p:nvSpPr>
        <p:spPr>
          <a:xfrm>
            <a:off x="251520" y="213226"/>
            <a:ext cx="2304256" cy="2196244"/>
          </a:xfrm>
          <a:prstGeom prst="flowChartAlternateProcess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Picture 4" descr="logo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4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430319" y="470127"/>
            <a:ext cx="1811936" cy="1728192"/>
          </a:xfrm>
          <a:prstGeom prst="rect">
            <a:avLst/>
          </a:prstGeom>
          <a:noFill/>
          <a:effectLst>
            <a:outerShdw blurRad="50800" dist="50800" dir="5400000" algn="ctr" rotWithShape="0">
              <a:schemeClr val="bg1"/>
            </a:outerShdw>
          </a:effectLst>
        </p:spPr>
      </p:pic>
      <p:pic>
        <p:nvPicPr>
          <p:cNvPr id="9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75207" y="5978407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229485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ývojový diagram: alternativní postup 3"/>
          <p:cNvSpPr/>
          <p:nvPr/>
        </p:nvSpPr>
        <p:spPr>
          <a:xfrm>
            <a:off x="349749" y="337383"/>
            <a:ext cx="8352928" cy="6120680"/>
          </a:xfrm>
          <a:prstGeom prst="flowChartAlternateProcess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282525" y="440726"/>
            <a:ext cx="4392488" cy="646331"/>
          </a:xfrm>
          <a:prstGeom prst="rect">
            <a:avLst/>
          </a:prstGeom>
          <a:noFill/>
          <a:ln>
            <a:solidFill>
              <a:schemeClr val="accent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Všeobecné znalosti </a:t>
            </a:r>
          </a:p>
          <a:p>
            <a:r>
              <a:rPr lang="cs-CZ" dirty="0" smtClean="0"/>
              <a:t>Napište jednoslovné odpovědi.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1047496"/>
            <a:ext cx="6022451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Co je to křesťanství?</a:t>
            </a:r>
          </a:p>
          <a:p>
            <a:pPr marL="342900" indent="-342900">
              <a:buAutoNum type="arabicPeriod"/>
            </a:pPr>
            <a:r>
              <a:rPr lang="cs-CZ" dirty="0" smtClean="0"/>
              <a:t>Jak označujeme cizím slovem nenávist k jedinci, která je založena jen na jeho příslušnosti k určité národnostní skupině nebo rase?</a:t>
            </a:r>
          </a:p>
          <a:p>
            <a:pPr marL="342900" indent="-342900">
              <a:buAutoNum type="arabicPeriod"/>
            </a:pPr>
            <a:r>
              <a:rPr lang="cs-CZ" dirty="0" smtClean="0"/>
              <a:t>Jak říkáme nejvyššímu  zákonu státu?</a:t>
            </a:r>
          </a:p>
          <a:p>
            <a:pPr marL="342900" indent="-342900">
              <a:buAutoNum type="arabicPeriod"/>
            </a:pPr>
            <a:r>
              <a:rPr lang="cs-CZ" dirty="0" smtClean="0"/>
              <a:t>Uveď slovo, které chybí: Základní ______________ práva.</a:t>
            </a:r>
          </a:p>
          <a:p>
            <a:pPr marL="342900" indent="-342900">
              <a:buAutoNum type="arabicPeriod"/>
            </a:pPr>
            <a:r>
              <a:rPr lang="cs-CZ" dirty="0" smtClean="0"/>
              <a:t>Jinými slovy právní norma.</a:t>
            </a:r>
          </a:p>
          <a:p>
            <a:pPr marL="342900" indent="-342900">
              <a:buAutoNum type="arabicPeriod"/>
            </a:pPr>
            <a:r>
              <a:rPr lang="cs-CZ" dirty="0" smtClean="0"/>
              <a:t>Jaká instituce v ČR schvaluje zákony?</a:t>
            </a:r>
          </a:p>
          <a:p>
            <a:pPr marL="342900" indent="-342900">
              <a:buAutoNum type="arabicPeriod"/>
            </a:pPr>
            <a:r>
              <a:rPr lang="cs-CZ" dirty="0" smtClean="0"/>
              <a:t>Uveď jeden ze státních symbolů ČR.</a:t>
            </a:r>
          </a:p>
          <a:p>
            <a:pPr marL="342900" indent="-342900">
              <a:buAutoNum type="arabicPeriod"/>
            </a:pPr>
            <a:r>
              <a:rPr lang="cs-CZ" dirty="0" smtClean="0"/>
              <a:t>Kdo v ČR zajišťuje, aby byly dodržovány zákony?</a:t>
            </a:r>
          </a:p>
          <a:p>
            <a:pPr marL="342900" indent="-342900">
              <a:buAutoNum type="arabicPeriod"/>
            </a:pPr>
            <a:r>
              <a:rPr lang="cs-CZ" dirty="0" smtClean="0"/>
              <a:t>Jinými slovy předseda vlády.</a:t>
            </a:r>
          </a:p>
          <a:p>
            <a:pPr marL="342900" indent="-342900">
              <a:buAutoNum type="arabicPeriod"/>
            </a:pPr>
            <a:r>
              <a:rPr lang="cs-CZ" dirty="0" smtClean="0"/>
              <a:t>Jak se jmenuje instituce, ve které lidé tráví povinně 9 let svého života?</a:t>
            </a:r>
          </a:p>
          <a:p>
            <a:pPr marL="342900" indent="-342900">
              <a:buAutoNum type="arabicPeriod"/>
            </a:pPr>
            <a:r>
              <a:rPr lang="cs-CZ" dirty="0" smtClean="0"/>
              <a:t>Který demokratický stát vznikl 1.1.1993?</a:t>
            </a:r>
          </a:p>
          <a:p>
            <a:pPr marL="342900" indent="-342900">
              <a:buAutoNum type="arabicPeriod"/>
            </a:pPr>
            <a:r>
              <a:rPr lang="cs-CZ" dirty="0" smtClean="0"/>
              <a:t>Společenská pravidla: Zdraví první muž nebo žena?</a:t>
            </a:r>
          </a:p>
          <a:p>
            <a:pPr marL="342900" indent="-342900">
              <a:buAutoNum type="arabicPeriod"/>
            </a:pPr>
            <a:r>
              <a:rPr lang="cs-CZ" dirty="0" smtClean="0"/>
              <a:t>Společenská pravidla: Podává první ruku muž nebo žena?</a:t>
            </a:r>
          </a:p>
          <a:p>
            <a:pPr marL="342900" indent="-342900">
              <a:buAutoNum type="arabicPeriod"/>
            </a:pPr>
            <a:r>
              <a:rPr lang="cs-CZ" dirty="0" smtClean="0"/>
              <a:t>Společenská pravidla: Po kterém boku muže chodí žena?</a:t>
            </a:r>
          </a:p>
          <a:p>
            <a:pPr marL="342900" indent="-342900">
              <a:buAutoNum type="arabicPeriod"/>
            </a:pPr>
            <a:r>
              <a:rPr lang="cs-CZ" dirty="0" smtClean="0"/>
              <a:t>Jak se jmenuje známý autor knih Slon v porcelánu, Velká kniha etikety?</a:t>
            </a:r>
          </a:p>
          <a:p>
            <a:pPr marL="342900" indent="-342900">
              <a:buAutoNum type="arabicPeriod"/>
            </a:pPr>
            <a:endParaRPr lang="cs-CZ" dirty="0" smtClean="0"/>
          </a:p>
          <a:p>
            <a:pPr marL="342900" indent="-342900">
              <a:buAutoNum type="arabicPeriod"/>
            </a:pPr>
            <a:endParaRPr lang="cs-CZ" dirty="0" smtClean="0"/>
          </a:p>
          <a:p>
            <a:pPr marL="342900" indent="-342900">
              <a:buAutoNum type="arabicPeriod"/>
            </a:pPr>
            <a:endParaRPr lang="cs-CZ" dirty="0" smtClean="0"/>
          </a:p>
          <a:p>
            <a:pPr marL="342900" indent="-342900">
              <a:buAutoNum type="arabicPeriod"/>
            </a:pPr>
            <a:endParaRPr lang="cs-CZ" dirty="0"/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68544521"/>
              </p:ext>
            </p:extLst>
          </p:nvPr>
        </p:nvGraphicFramePr>
        <p:xfrm>
          <a:off x="6355254" y="801843"/>
          <a:ext cx="2736304" cy="5562600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504056"/>
                <a:gridCol w="223224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1.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2.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3.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4.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5.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6.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7.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8.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9.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10.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11.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12.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13.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14.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15.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671669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ývojový diagram: alternativní postup 1"/>
          <p:cNvSpPr/>
          <p:nvPr/>
        </p:nvSpPr>
        <p:spPr>
          <a:xfrm>
            <a:off x="381147" y="337383"/>
            <a:ext cx="8352928" cy="6120680"/>
          </a:xfrm>
          <a:prstGeom prst="flowChartAlternateProcess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37781668"/>
              </p:ext>
            </p:extLst>
          </p:nvPr>
        </p:nvGraphicFramePr>
        <p:xfrm>
          <a:off x="6355254" y="801843"/>
          <a:ext cx="2736304" cy="5562600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504056"/>
                <a:gridCol w="223224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1.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náboženství</a:t>
                      </a:r>
                      <a:endParaRPr lang="cs-CZ" b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2.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rasismus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3.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ústava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4.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lidská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5.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zákon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6.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parlament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7.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vlajka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8.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policie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9.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premiér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10.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škola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11.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Česká republika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12.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muž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13.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žena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14.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vpravo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15.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Špaček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28453034"/>
              </p:ext>
            </p:extLst>
          </p:nvPr>
        </p:nvGraphicFramePr>
        <p:xfrm>
          <a:off x="827587" y="1556792"/>
          <a:ext cx="5087885" cy="4079240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462535"/>
                <a:gridCol w="462535"/>
                <a:gridCol w="462535"/>
                <a:gridCol w="462535"/>
                <a:gridCol w="462535"/>
                <a:gridCol w="462535"/>
                <a:gridCol w="462535"/>
                <a:gridCol w="462535"/>
                <a:gridCol w="462535"/>
                <a:gridCol w="462535"/>
                <a:gridCol w="462535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Z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M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P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Á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P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M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I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X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V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B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V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Ú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Š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M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U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Ž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U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P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Ž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Á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Č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M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F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U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Á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V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B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P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V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I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C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Ž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U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C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Z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I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D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Á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Á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I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I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V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V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V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C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U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Š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P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Č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X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Í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043608" y="620688"/>
            <a:ext cx="4824536" cy="369332"/>
          </a:xfrm>
          <a:prstGeom prst="rect">
            <a:avLst/>
          </a:prstGeom>
          <a:noFill/>
          <a:ln>
            <a:solidFill>
              <a:schemeClr val="accent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Hledej odpovědi na otázky v </a:t>
            </a:r>
            <a:r>
              <a:rPr lang="cs-CZ" dirty="0" err="1" smtClean="0"/>
              <a:t>osmisměrce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5949280"/>
            <a:ext cx="53285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Tajenka: _____________________________________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644661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ývojový diagram: alternativní postup 1"/>
          <p:cNvSpPr/>
          <p:nvPr/>
        </p:nvSpPr>
        <p:spPr>
          <a:xfrm>
            <a:off x="369965" y="402879"/>
            <a:ext cx="8352928" cy="6120680"/>
          </a:xfrm>
          <a:prstGeom prst="flowChartAlternateProcess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1026" name="Picture 2" descr="http://upload.wikimedia.org/wikipedia/commons/a/a7/Eug%C3%A8ne_Delacroix_-_La_libert%C3%A9_guidant_le_peuple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792" y="764704"/>
            <a:ext cx="4003900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546429" y="3968638"/>
            <a:ext cx="489670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err="1" smtClean="0"/>
              <a:t>Eugéne</a:t>
            </a:r>
            <a:r>
              <a:rPr lang="cs-CZ" sz="1400" dirty="0" smtClean="0"/>
              <a:t> Delacroix: Svoboda vede lid na barikády</a:t>
            </a:r>
            <a:endParaRPr lang="cs-CZ" sz="1400" dirty="0"/>
          </a:p>
        </p:txBody>
      </p:sp>
      <p:sp>
        <p:nvSpPr>
          <p:cNvPr id="4" name="TextovéPole 3"/>
          <p:cNvSpPr txBox="1"/>
          <p:nvPr/>
        </p:nvSpPr>
        <p:spPr>
          <a:xfrm rot="733000">
            <a:off x="719572" y="1231885"/>
            <a:ext cx="3084628" cy="646331"/>
          </a:xfrm>
          <a:prstGeom prst="rect">
            <a:avLst/>
          </a:prstGeom>
          <a:noFill/>
          <a:ln>
            <a:solidFill>
              <a:schemeClr val="accent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Velká francouzská revoluce proběhla  v 18. století.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 rot="21242949">
            <a:off x="837393" y="2331546"/>
            <a:ext cx="2160240" cy="923330"/>
          </a:xfrm>
          <a:prstGeom prst="rect">
            <a:avLst/>
          </a:prstGeom>
          <a:noFill/>
          <a:ln>
            <a:solidFill>
              <a:schemeClr val="accent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18. století bylo velmi důležité pro vývoj lidských práv.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 rot="21410486">
            <a:off x="539552" y="4116101"/>
            <a:ext cx="3444668" cy="1200329"/>
          </a:xfrm>
          <a:prstGeom prst="rect">
            <a:avLst/>
          </a:prstGeom>
          <a:noFill/>
          <a:ln>
            <a:solidFill>
              <a:schemeClr val="accent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Během Velké francouzské revoluce byla vydána významná listina </a:t>
            </a:r>
          </a:p>
          <a:p>
            <a:pPr algn="ctr"/>
            <a:r>
              <a:rPr lang="cs-CZ" dirty="0" smtClean="0"/>
              <a:t>s názvem Deklarace práv člověka </a:t>
            </a:r>
          </a:p>
          <a:p>
            <a:pPr algn="ctr"/>
            <a:r>
              <a:rPr lang="cs-CZ" dirty="0" smtClean="0"/>
              <a:t>a občana.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 rot="308241">
            <a:off x="4218379" y="4869160"/>
            <a:ext cx="3456384" cy="923330"/>
          </a:xfrm>
          <a:prstGeom prst="rect">
            <a:avLst/>
          </a:prstGeom>
          <a:noFill/>
          <a:ln>
            <a:solidFill>
              <a:schemeClr val="accent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Deklarace práv člověka a občana obsahuje demokratické principy, kterými se dnes řídíme.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36640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ývojový diagram: alternativní postup 1"/>
          <p:cNvSpPr/>
          <p:nvPr/>
        </p:nvSpPr>
        <p:spPr>
          <a:xfrm>
            <a:off x="369965" y="402879"/>
            <a:ext cx="8352928" cy="6120680"/>
          </a:xfrm>
          <a:prstGeom prst="flowChartAlternateProcess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59632" y="764704"/>
            <a:ext cx="51845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Která práva asi uvedená deklarace obsahovala?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5661248"/>
            <a:ext cx="77048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Např. svoboda člověka, právo na vlastnictví, bezpečnost, právo na odpor proti útlaku </a:t>
            </a:r>
            <a:endParaRPr lang="cs-CZ" dirty="0"/>
          </a:p>
        </p:txBody>
      </p:sp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88640"/>
            <a:ext cx="2049228" cy="11521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956058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ývojový diagram: alternativní postup 1"/>
          <p:cNvSpPr/>
          <p:nvPr/>
        </p:nvSpPr>
        <p:spPr>
          <a:xfrm>
            <a:off x="369965" y="402879"/>
            <a:ext cx="8352928" cy="6120680"/>
          </a:xfrm>
          <a:prstGeom prst="flowChartAlternateProcess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2050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047" y="1412776"/>
            <a:ext cx="7722764" cy="4549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004048" y="6017001"/>
            <a:ext cx="504056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Logo Francouzské republiky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009694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ývojový diagram: alternativní postup 1"/>
          <p:cNvSpPr/>
          <p:nvPr/>
        </p:nvSpPr>
        <p:spPr>
          <a:xfrm>
            <a:off x="399697" y="311309"/>
            <a:ext cx="8352928" cy="6120680"/>
          </a:xfrm>
          <a:prstGeom prst="flowChartAlternateProcess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83568" y="764704"/>
            <a:ext cx="223224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Použité zdroje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1484784"/>
            <a:ext cx="7272808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Klipart [ on-line] 2012 [cit. 2012-01-15]. Dostupné na www: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hlinkClick r:id="rId2"/>
              </a:rPr>
              <a:t>http://office.microsoft.com/cs-cz/images/results.aspx?qu=pr%C3%A1va&amp;ex=1&amp;ctt=1#ai:MC900229239</a:t>
            </a:r>
            <a:endParaRPr lang="cs-CZ" dirty="0" smtClean="0">
              <a:solidFill>
                <a:schemeClr val="tx1"/>
              </a:solidFill>
            </a:endParaRPr>
          </a:p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/>
              <a:t>Uvedené zdroje [ on-line] 18.12.2011 [cit. 2012-01-15]. Dostupné pod licencí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na www: 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hlinkClick r:id="rId3"/>
              </a:rPr>
              <a:t>http://upload.wikimedia.org/wikipedia/commons/a/a7/Eug%C3%A8ne_Delacroix_-_La_libert%C3%A9_guidant_le_peuple.jpg</a:t>
            </a:r>
            <a:endParaRPr lang="cs-CZ" dirty="0" smtClean="0">
              <a:solidFill>
                <a:schemeClr val="tx1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hlinkClick r:id="rId4"/>
              </a:rPr>
              <a:t>http://upload.wikimedia.org/wikipedia/commons/3/3b/Logo_de_la_R%C3%A9publique_fran%C3%A7aise.svg</a:t>
            </a:r>
            <a:endParaRPr lang="cs-CZ" dirty="0" smtClean="0">
              <a:solidFill>
                <a:schemeClr val="tx1"/>
              </a:solidFill>
            </a:endParaRPr>
          </a:p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Kolektiv autorů. </a:t>
            </a:r>
            <a:r>
              <a:rPr lang="cs-CZ" i="1" dirty="0" smtClean="0">
                <a:solidFill>
                  <a:schemeClr val="tx1"/>
                </a:solidFill>
              </a:rPr>
              <a:t>Základy slušného chování pro děti</a:t>
            </a:r>
            <a:r>
              <a:rPr lang="cs-CZ" dirty="0" smtClean="0">
                <a:solidFill>
                  <a:schemeClr val="tx1"/>
                </a:solidFill>
              </a:rPr>
              <a:t>. 1. vyd. Praha : Svojtka </a:t>
            </a:r>
            <a:r>
              <a:rPr lang="en-US" dirty="0" smtClean="0">
                <a:solidFill>
                  <a:schemeClr val="tx1"/>
                </a:solidFill>
              </a:rPr>
              <a:t>&amp;</a:t>
            </a:r>
            <a:r>
              <a:rPr lang="cs-CZ" dirty="0" smtClean="0">
                <a:solidFill>
                  <a:schemeClr val="tx1"/>
                </a:solidFill>
              </a:rPr>
              <a:t> Co, 2011. s. 20. ISBN 978-80-256-0198-1K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5760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ývojový diagram: alternativní postup 1"/>
          <p:cNvSpPr/>
          <p:nvPr/>
        </p:nvSpPr>
        <p:spPr>
          <a:xfrm>
            <a:off x="381147" y="337383"/>
            <a:ext cx="8352928" cy="6120680"/>
          </a:xfrm>
          <a:prstGeom prst="flowChartAlternateProcess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</a:pPr>
            <a:endParaRPr lang="cs-CZ" sz="1200" b="1" dirty="0" smtClean="0">
              <a:solidFill>
                <a:schemeClr val="tx1"/>
              </a:solidFill>
            </a:endParaRPr>
          </a:p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</a:pPr>
            <a:endParaRPr lang="cs-CZ" sz="1200" b="1" dirty="0">
              <a:solidFill>
                <a:schemeClr val="tx1"/>
              </a:solidFill>
            </a:endParaRPr>
          </a:p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</a:pPr>
            <a:endParaRPr lang="cs-CZ" sz="1200" b="1" dirty="0" smtClean="0">
              <a:solidFill>
                <a:schemeClr val="tx1"/>
              </a:solidFill>
            </a:endParaRPr>
          </a:p>
          <a:p>
            <a:pPr>
              <a:spcBef>
                <a:spcPct val="20000"/>
              </a:spcBef>
            </a:pPr>
            <a:r>
              <a:rPr lang="cs-CZ" sz="2400" b="1" dirty="0" smtClean="0">
                <a:solidFill>
                  <a:schemeClr val="tx1"/>
                </a:solidFill>
              </a:rPr>
              <a:t>Shrnutí</a:t>
            </a:r>
            <a:endParaRPr lang="cs-CZ" sz="2400" b="1" dirty="0">
              <a:solidFill>
                <a:schemeClr val="tx1"/>
              </a:solidFill>
            </a:endParaRPr>
          </a:p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</a:pPr>
            <a:endParaRPr lang="cs-CZ" sz="1200" b="1" dirty="0" smtClean="0">
              <a:solidFill>
                <a:schemeClr val="tx1"/>
              </a:solidFill>
            </a:endParaRPr>
          </a:p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1200" b="1" dirty="0" smtClean="0">
                <a:solidFill>
                  <a:schemeClr val="tx1"/>
                </a:solidFill>
              </a:rPr>
              <a:t>Anotace</a:t>
            </a:r>
            <a:r>
              <a:rPr lang="cs-CZ" sz="1200" b="1" dirty="0">
                <a:solidFill>
                  <a:schemeClr val="tx1"/>
                </a:solidFill>
              </a:rPr>
              <a:t>	 </a:t>
            </a:r>
            <a:r>
              <a:rPr lang="cs-CZ" sz="1200" b="1" dirty="0" smtClean="0">
                <a:solidFill>
                  <a:schemeClr val="tx1"/>
                </a:solidFill>
              </a:rPr>
              <a:t>	</a:t>
            </a:r>
            <a:r>
              <a:rPr lang="cs-CZ" sz="1200" dirty="0">
                <a:solidFill>
                  <a:schemeClr val="tx1"/>
                </a:solidFill>
              </a:rPr>
              <a:t>	</a:t>
            </a:r>
            <a:r>
              <a:rPr lang="cs-CZ" sz="1200" dirty="0" smtClean="0">
                <a:solidFill>
                  <a:schemeClr val="tx1"/>
                </a:solidFill>
              </a:rPr>
              <a:t>Prezentace </a:t>
            </a:r>
            <a:r>
              <a:rPr lang="it-IT" sz="1200" dirty="0" smtClean="0">
                <a:solidFill>
                  <a:schemeClr val="tx1"/>
                </a:solidFill>
              </a:rPr>
              <a:t>je určena pro sedmý ročník ZŠ a</a:t>
            </a:r>
            <a:r>
              <a:rPr lang="cs-CZ" sz="1200" dirty="0" smtClean="0">
                <a:solidFill>
                  <a:schemeClr val="tx1"/>
                </a:solidFill>
              </a:rPr>
              <a:t> zahrnuje aktivitu a výklad </a:t>
            </a:r>
          </a:p>
          <a:p>
            <a:pPr marL="342900" indent="-342900">
              <a:spcBef>
                <a:spcPct val="20000"/>
              </a:spcBef>
            </a:pPr>
            <a:r>
              <a:rPr lang="cs-CZ" sz="1200" smtClean="0">
                <a:solidFill>
                  <a:schemeClr val="tx1"/>
                </a:solidFill>
              </a:rPr>
              <a:t>				o </a:t>
            </a:r>
            <a:r>
              <a:rPr lang="cs-CZ" sz="1200" dirty="0" smtClean="0">
                <a:solidFill>
                  <a:schemeClr val="tx1"/>
                </a:solidFill>
              </a:rPr>
              <a:t>vybraném zdroji lidských práv</a:t>
            </a:r>
            <a:endParaRPr lang="cs-CZ" sz="1200" b="1" dirty="0" smtClean="0">
              <a:solidFill>
                <a:schemeClr val="tx1"/>
              </a:solidFill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1200" b="1" dirty="0">
                <a:solidFill>
                  <a:schemeClr val="tx1"/>
                </a:solidFill>
              </a:rPr>
              <a:t>	</a:t>
            </a:r>
            <a:endParaRPr lang="cs-CZ" sz="1200" dirty="0">
              <a:solidFill>
                <a:schemeClr val="tx1"/>
              </a:solidFill>
            </a:endParaRPr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  <a:defRPr/>
            </a:pPr>
            <a:r>
              <a:rPr lang="cs-CZ" sz="1200" b="1" dirty="0">
                <a:solidFill>
                  <a:schemeClr val="tx1"/>
                </a:solidFill>
              </a:rPr>
              <a:t>Autor			</a:t>
            </a:r>
            <a:r>
              <a:rPr lang="cs-CZ" sz="1200" dirty="0">
                <a:solidFill>
                  <a:schemeClr val="tx1"/>
                </a:solidFill>
              </a:rPr>
              <a:t>Mgr. Sandra Tichá</a:t>
            </a:r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  <a:defRPr/>
            </a:pPr>
            <a:endParaRPr lang="cs-CZ" sz="1200" dirty="0">
              <a:solidFill>
                <a:schemeClr val="tx1"/>
              </a:solidFill>
            </a:endParaRPr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  <a:defRPr/>
            </a:pPr>
            <a:r>
              <a:rPr lang="cs-CZ" sz="1200" b="1" dirty="0">
                <a:solidFill>
                  <a:schemeClr val="tx1"/>
                </a:solidFill>
              </a:rPr>
              <a:t>Jazyk			</a:t>
            </a:r>
            <a:r>
              <a:rPr lang="cs-CZ" sz="1200" dirty="0">
                <a:solidFill>
                  <a:schemeClr val="tx1"/>
                </a:solidFill>
              </a:rPr>
              <a:t>Čeština</a:t>
            </a:r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  <a:defRPr/>
            </a:pPr>
            <a:endParaRPr lang="cs-CZ" sz="1200" dirty="0">
              <a:solidFill>
                <a:schemeClr val="tx1"/>
              </a:solidFill>
            </a:endParaRPr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  <a:defRPr/>
            </a:pPr>
            <a:r>
              <a:rPr lang="cs-CZ" sz="1200" b="1" dirty="0">
                <a:solidFill>
                  <a:schemeClr val="tx1"/>
                </a:solidFill>
              </a:rPr>
              <a:t>Očekávaný výstup		</a:t>
            </a:r>
            <a:r>
              <a:rPr lang="cs-CZ" sz="1200" dirty="0">
                <a:solidFill>
                  <a:schemeClr val="tx1"/>
                </a:solidFill>
              </a:rPr>
              <a:t>Žáci </a:t>
            </a:r>
            <a:r>
              <a:rPr lang="cs-CZ" sz="1200" dirty="0" smtClean="0">
                <a:solidFill>
                  <a:schemeClr val="tx1"/>
                </a:solidFill>
              </a:rPr>
              <a:t>vysvětlí, co obsahuje Deklarace práv člověk a občana. Žáci uvedou, jak je </a:t>
            </a:r>
          </a:p>
          <a:p>
            <a:pPr lvl="0">
              <a:spcBef>
                <a:spcPct val="20000"/>
              </a:spcBef>
              <a:defRPr/>
            </a:pPr>
            <a:r>
              <a:rPr lang="cs-CZ" sz="1200" dirty="0">
                <a:solidFill>
                  <a:schemeClr val="tx1"/>
                </a:solidFill>
              </a:rPr>
              <a:t>	</a:t>
            </a:r>
            <a:r>
              <a:rPr lang="cs-CZ" sz="1200" dirty="0" smtClean="0">
                <a:solidFill>
                  <a:schemeClr val="tx1"/>
                </a:solidFill>
              </a:rPr>
              <a:t>		uvedená deklarace stará.</a:t>
            </a:r>
          </a:p>
          <a:p>
            <a:pPr lvl="0">
              <a:spcBef>
                <a:spcPct val="20000"/>
              </a:spcBef>
              <a:defRPr/>
            </a:pPr>
            <a:endParaRPr lang="cs-CZ" sz="1200" dirty="0">
              <a:solidFill>
                <a:schemeClr val="tx1"/>
              </a:solidFill>
            </a:endParaRPr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  <a:defRPr/>
            </a:pPr>
            <a:r>
              <a:rPr lang="cs-CZ" sz="1200" b="1" dirty="0">
                <a:solidFill>
                  <a:schemeClr val="tx1"/>
                </a:solidFill>
              </a:rPr>
              <a:t>Klíčová slova		</a:t>
            </a:r>
            <a:r>
              <a:rPr lang="cs-CZ" sz="1200" dirty="0" smtClean="0">
                <a:solidFill>
                  <a:schemeClr val="tx1"/>
                </a:solidFill>
              </a:rPr>
              <a:t>lidská práva, zásady demokracie</a:t>
            </a:r>
            <a:endParaRPr lang="cs-CZ" sz="1200" dirty="0">
              <a:solidFill>
                <a:schemeClr val="tx1"/>
              </a:solidFill>
            </a:endParaRPr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  <a:defRPr/>
            </a:pPr>
            <a:endParaRPr lang="cs-CZ" sz="1200" dirty="0">
              <a:solidFill>
                <a:schemeClr val="tx1"/>
              </a:solidFill>
            </a:endParaRPr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  <a:defRPr/>
            </a:pPr>
            <a:r>
              <a:rPr lang="cs-CZ" sz="1200" b="1" dirty="0">
                <a:solidFill>
                  <a:schemeClr val="tx1"/>
                </a:solidFill>
              </a:rPr>
              <a:t>Druh učebního materiálu	</a:t>
            </a:r>
            <a:r>
              <a:rPr lang="cs-CZ" sz="1200" dirty="0">
                <a:solidFill>
                  <a:schemeClr val="tx1"/>
                </a:solidFill>
              </a:rPr>
              <a:t>prezentace</a:t>
            </a:r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  <a:defRPr/>
            </a:pPr>
            <a:endParaRPr lang="cs-CZ" sz="1200" dirty="0">
              <a:solidFill>
                <a:schemeClr val="tx1"/>
              </a:solidFill>
            </a:endParaRPr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  <a:defRPr/>
            </a:pPr>
            <a:r>
              <a:rPr lang="cs-CZ" sz="1200" b="1" dirty="0">
                <a:solidFill>
                  <a:schemeClr val="tx1"/>
                </a:solidFill>
              </a:rPr>
              <a:t>Druh interaktivity		</a:t>
            </a:r>
            <a:r>
              <a:rPr lang="cs-CZ" sz="1200" dirty="0">
                <a:solidFill>
                  <a:schemeClr val="tx1"/>
                </a:solidFill>
              </a:rPr>
              <a:t>aktivita, výklad</a:t>
            </a:r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  <a:defRPr/>
            </a:pPr>
            <a:endParaRPr lang="cs-CZ" sz="1200" dirty="0">
              <a:solidFill>
                <a:schemeClr val="tx1"/>
              </a:solidFill>
            </a:endParaRPr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  <a:defRPr/>
            </a:pPr>
            <a:r>
              <a:rPr lang="cs-CZ" sz="1200" b="1" dirty="0">
                <a:solidFill>
                  <a:schemeClr val="tx1"/>
                </a:solidFill>
              </a:rPr>
              <a:t>Cílová skupina		</a:t>
            </a:r>
            <a:r>
              <a:rPr lang="cs-CZ" sz="1200" dirty="0">
                <a:solidFill>
                  <a:schemeClr val="tx1"/>
                </a:solidFill>
              </a:rPr>
              <a:t>žák</a:t>
            </a:r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  <a:defRPr/>
            </a:pPr>
            <a:endParaRPr lang="cs-CZ" sz="1200" dirty="0">
              <a:solidFill>
                <a:schemeClr val="tx1"/>
              </a:solidFill>
            </a:endParaRPr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  <a:defRPr/>
            </a:pPr>
            <a:r>
              <a:rPr lang="cs-CZ" sz="1200" b="1" dirty="0">
                <a:solidFill>
                  <a:schemeClr val="tx1"/>
                </a:solidFill>
              </a:rPr>
              <a:t>Stupeň a typ vzdělávání	</a:t>
            </a:r>
            <a:r>
              <a:rPr lang="cs-CZ" sz="1200" dirty="0">
                <a:solidFill>
                  <a:schemeClr val="tx1"/>
                </a:solidFill>
              </a:rPr>
              <a:t>základní vzdělávání – druhý stupeň</a:t>
            </a:r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  <a:defRPr/>
            </a:pPr>
            <a:endParaRPr lang="cs-CZ" sz="1200" dirty="0">
              <a:solidFill>
                <a:schemeClr val="tx1"/>
              </a:solidFill>
            </a:endParaRPr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  <a:defRPr/>
            </a:pPr>
            <a:r>
              <a:rPr lang="cs-CZ" sz="1200" b="1" dirty="0">
                <a:solidFill>
                  <a:schemeClr val="tx1"/>
                </a:solidFill>
              </a:rPr>
              <a:t>Typická věková skupina	</a:t>
            </a:r>
            <a:r>
              <a:rPr lang="cs-CZ" sz="1200" b="1" dirty="0" smtClean="0">
                <a:solidFill>
                  <a:schemeClr val="tx1"/>
                </a:solidFill>
              </a:rPr>
              <a:t>	</a:t>
            </a:r>
            <a:r>
              <a:rPr lang="cs-CZ" sz="1200" dirty="0" smtClean="0">
                <a:solidFill>
                  <a:schemeClr val="tx1"/>
                </a:solidFill>
              </a:rPr>
              <a:t>12 </a:t>
            </a:r>
            <a:r>
              <a:rPr lang="cs-CZ" sz="1200" dirty="0">
                <a:solidFill>
                  <a:schemeClr val="tx1"/>
                </a:solidFill>
              </a:rPr>
              <a:t>– 13 let</a:t>
            </a:r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  <a:defRPr/>
            </a:pPr>
            <a:endParaRPr lang="cs-CZ" sz="1200" dirty="0">
              <a:solidFill>
                <a:schemeClr val="tx1"/>
              </a:solidFill>
            </a:endParaRPr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  <a:defRPr/>
            </a:pPr>
            <a:r>
              <a:rPr lang="cs-CZ" sz="1200" b="1" dirty="0">
                <a:solidFill>
                  <a:schemeClr val="tx1"/>
                </a:solidFill>
              </a:rPr>
              <a:t>Celková velikost		</a:t>
            </a:r>
            <a:r>
              <a:rPr lang="cs-CZ" sz="1200" dirty="0" smtClean="0">
                <a:solidFill>
                  <a:schemeClr val="tx1"/>
                </a:solidFill>
              </a:rPr>
              <a:t> 568 kB</a:t>
            </a:r>
            <a:endParaRPr lang="cs-CZ" sz="1200" dirty="0">
              <a:solidFill>
                <a:schemeClr val="tx1"/>
              </a:solidFill>
            </a:endParaRPr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  <a:defRPr/>
            </a:pPr>
            <a:endParaRPr lang="cs-CZ" sz="1200" dirty="0">
              <a:solidFill>
                <a:schemeClr val="tx1"/>
              </a:solidFill>
            </a:endParaRPr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  <a:defRPr/>
            </a:pPr>
            <a:endParaRPr lang="cs-CZ" sz="1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6879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ývojový diagram: alternativní postup 1"/>
          <p:cNvSpPr/>
          <p:nvPr/>
        </p:nvSpPr>
        <p:spPr>
          <a:xfrm>
            <a:off x="369965" y="402879"/>
            <a:ext cx="8352928" cy="6120680"/>
          </a:xfrm>
          <a:prstGeom prst="flowChartAlternateProcess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872928"/>
            <a:ext cx="7704856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Metodická poznámka</a:t>
            </a:r>
          </a:p>
          <a:p>
            <a:endParaRPr lang="cs-CZ" sz="2400" dirty="0" smtClean="0"/>
          </a:p>
          <a:p>
            <a:r>
              <a:rPr lang="cs-CZ" sz="2400" dirty="0" smtClean="0"/>
              <a:t>Prezentaci je vhodné využít v </a:t>
            </a:r>
            <a:r>
              <a:rPr lang="cs-CZ" sz="2400" smtClean="0"/>
              <a:t>úvodní části hodiny.</a:t>
            </a:r>
            <a:endParaRPr lang="cs-CZ" sz="2400" dirty="0" smtClean="0"/>
          </a:p>
          <a:p>
            <a:r>
              <a:rPr lang="cs-CZ" sz="2400" dirty="0" smtClean="0"/>
              <a:t>Snímek 2- Žáci píši odpovědi do připravené tabulky (správné	odpovědi jsou uvedeny na snímku 3). </a:t>
            </a:r>
          </a:p>
          <a:p>
            <a:r>
              <a:rPr lang="cs-CZ" sz="2400" dirty="0" smtClean="0"/>
              <a:t>Snímek 3- Žáci si v </a:t>
            </a:r>
            <a:r>
              <a:rPr lang="cs-CZ" sz="2400" dirty="0" err="1" smtClean="0"/>
              <a:t>osmisměrce</a:t>
            </a:r>
            <a:r>
              <a:rPr lang="cs-CZ" sz="2400" dirty="0" smtClean="0"/>
              <a:t> najdou správné odpovědi 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na předchozí otázky, chodí k tabuli a zaškrtávají 	nalezená slova.</a:t>
            </a:r>
          </a:p>
          <a:p>
            <a:r>
              <a:rPr lang="cs-CZ" sz="2400" dirty="0" smtClean="0"/>
              <a:t>Snímek 4- Stručný výklad o Deklaraci práv člověka a občana.</a:t>
            </a:r>
          </a:p>
          <a:p>
            <a:r>
              <a:rPr lang="cs-CZ" sz="2400" dirty="0" smtClean="0"/>
              <a:t>Snímek 5- Brainstorming- žáci chodí psát na tabuli odpověď		 na otázku. Poslední animaci je vhodné odkrýt až 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na závěr, s žáky nejprve projdeme jejich nápady.</a:t>
            </a:r>
          </a:p>
          <a:p>
            <a:r>
              <a:rPr lang="cs-CZ" sz="2400" dirty="0" smtClean="0"/>
              <a:t>Snímek 6- Žákům vysvětlíme logo Francouzské republiky.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252323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138</TotalTime>
  <Words>529</Words>
  <Application>Microsoft Office PowerPoint</Application>
  <PresentationFormat>Předvádění na obrazovce (4:3)</PresentationFormat>
  <Paragraphs>254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Štěpán</dc:creator>
  <cp:lastModifiedBy>Jan Táborský</cp:lastModifiedBy>
  <cp:revision>26</cp:revision>
  <dcterms:created xsi:type="dcterms:W3CDTF">2012-01-15T17:56:53Z</dcterms:created>
  <dcterms:modified xsi:type="dcterms:W3CDTF">2012-03-14T17:11:27Z</dcterms:modified>
</cp:coreProperties>
</file>