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72" r:id="rId4"/>
    <p:sldId id="257" r:id="rId5"/>
    <p:sldId id="263" r:id="rId6"/>
    <p:sldId id="258" r:id="rId7"/>
    <p:sldId id="264" r:id="rId8"/>
    <p:sldId id="259" r:id="rId9"/>
    <p:sldId id="265" r:id="rId10"/>
    <p:sldId id="266" r:id="rId11"/>
    <p:sldId id="271" r:id="rId12"/>
    <p:sldId id="269" r:id="rId13"/>
    <p:sldId id="260" r:id="rId14"/>
    <p:sldId id="267" r:id="rId15"/>
    <p:sldId id="261" r:id="rId16"/>
    <p:sldId id="268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0439A-8B76-4553-BE51-90DC6B5ABF8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E6942-371E-4750-86AC-BCAC01B48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h%C3%A2teau_de_Versailles,_antichambre_du_grand_couvert,_L'Automne_ou_Le_triomphe_de_Bacchus_et_d'Ariane,_Pierre_Mignard.jpg" TargetMode="External"/><Relationship Id="rId2" Type="http://schemas.openxmlformats.org/officeDocument/2006/relationships/hyperlink" Target="http://cs.wikipedia.org/wiki/Soubor:Louis_XIV_of_Fran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talia_Regno_di_Napoli_locator.svg" TargetMode="External"/><Relationship Id="rId5" Type="http://schemas.openxmlformats.org/officeDocument/2006/relationships/hyperlink" Target="http://commons.wikimedia.org/wiki/File:D%C3%A9partements%2Br%C3%A9gions%2Bcapitales(France).svg?uselang=cs" TargetMode="External"/><Relationship Id="rId4" Type="http://schemas.openxmlformats.org/officeDocument/2006/relationships/hyperlink" Target="http://cs.wikipedia.org/wiki/Soubor:LouiseDeLaValliere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6774524"/>
              </p:ext>
            </p:extLst>
          </p:nvPr>
        </p:nvGraphicFramePr>
        <p:xfrm>
          <a:off x="838200" y="106363"/>
          <a:ext cx="7361238" cy="655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cument" r:id="rId3" imgW="10965824" imgH="9747849" progId="Word.Document.8">
                  <p:embed/>
                </p:oleObj>
              </mc:Choice>
              <mc:Fallback>
                <p:oleObj name="Document" r:id="rId3" imgW="10965824" imgH="9747849" progId="Word.Document.8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106363"/>
                        <a:ext cx="7361238" cy="6553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2604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85992"/>
            <a:ext cx="7772400" cy="2071701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FRANCOUZSKÝ ABSOLUTISMUS</a:t>
            </a:r>
            <a:endParaRPr lang="cs-CZ" sz="6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84576"/>
          </a:xfrm>
        </p:spPr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absolutismus = samovláda: 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politický systém, ve kterém má veškerou státní moc jedna 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osoba, která </a:t>
            </a:r>
            <a:r>
              <a:rPr lang="cs-CZ" sz="32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vládne neomezeně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 vlády, kdy vládce není </a:t>
            </a:r>
            <a:r>
              <a:rPr lang="cs-CZ" sz="32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vázán souhlasem jiného orgánu ve 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státě</a:t>
            </a:r>
          </a:p>
          <a:p>
            <a:pPr algn="just"/>
            <a:r>
              <a:rPr lang="cs-CZ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centralizace: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soustředění </a:t>
            </a:r>
            <a:r>
              <a:rPr lang="cs-CZ" sz="32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politické a hospodářské moci a správy v jednom 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místě</a:t>
            </a:r>
          </a:p>
        </p:txBody>
      </p:sp>
    </p:spTree>
    <p:extLst>
      <p:ext uri="{BB962C8B-B14F-4D97-AF65-F5344CB8AC3E}">
        <p14:creationId xmlns:p14="http://schemas.microsoft.com/office/powerpoint/2010/main" val="256371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57174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XIV.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(1643/1661-1715)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714908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typický příklad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absolutismu a centralizace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Evropě</a:t>
            </a:r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omezen podíl šlechty na vládě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veškerá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 v rukou panovníka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opírá se o stálou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armádu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policii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státní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úředníky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katolickou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církev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státních výdajů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obrovská </a:t>
            </a:r>
            <a:r>
              <a:rPr lang="cs-CZ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rmáda, úředníci (platy), války,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honosný život královského dvora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vzor pro ostatní evropské panovníky</a:t>
            </a:r>
            <a:endParaRPr lang="cs-CZ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429388" y="2048524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XIV.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9392" y="0"/>
            <a:ext cx="4810800" cy="684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857916"/>
          </a:xfrm>
          <a:noFill/>
        </p:spPr>
        <p:txBody>
          <a:bodyPr>
            <a:no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zvyšování daní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nestačilo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hledání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jiných zdrojů financí →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politika řízená státem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merkantilismus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ekonomický směr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 kterém je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hlavním hospodářským činitelem obchod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zahraničního obchodu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omezování dovozu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pomocí celních opatření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výrobních odvětví, ze kterých jde zboží rychle na odbyt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drahé látky, gobelíny, parfémy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(zakládání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manufaktur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Château_de_Versailles,_antichambre_du_grand_couvert,_L'Automne_ou_Le_triomphe_de_Bacchus_et_d'Ariane,_Pierre_Mignar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0"/>
            <a:ext cx="7929464" cy="5857892"/>
          </a:xfrm>
        </p:spPr>
      </p:pic>
      <p:sp>
        <p:nvSpPr>
          <p:cNvPr id="5" name="TextovéPole 4"/>
          <p:cNvSpPr txBox="1"/>
          <p:nvPr/>
        </p:nvSpPr>
        <p:spPr>
          <a:xfrm>
            <a:off x="1500166" y="6072206"/>
            <a:ext cx="6072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gobelín/tapisérie ve Versailles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kolonizace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zámořských území (soupeření s Anglií)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dovoz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produktů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Kanada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kožešiny,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Antily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cukrová třtina,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koření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věd a umění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(dramatik </a:t>
            </a:r>
            <a:r>
              <a:rPr lang="cs-CZ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Moliére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zdůrazňování politické moci a osobní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reprezentace panovníka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např.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drahých staveb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(Versailles)</a:t>
            </a:r>
          </a:p>
          <a:p>
            <a:pPr algn="just"/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množství peněz na oficiální milenky krále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vlády Ludvíka XIV. byla Francie na pokraji bankrotu 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398420" y="2454606"/>
            <a:ext cx="23500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XIV. ve Versailles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0"/>
            <a:ext cx="5616624" cy="68660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962514" y="998729"/>
            <a:ext cx="17859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ve Versailles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285" y="3284984"/>
            <a:ext cx="6458715" cy="357301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72" y="-27384"/>
            <a:ext cx="6499184" cy="3960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7" y="3216228"/>
            <a:ext cx="4932363" cy="3640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24499" cy="370185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4797152"/>
            <a:ext cx="24860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zahrady zámku</a:t>
            </a:r>
          </a:p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Versailles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412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452px-LouiseDeLaValliere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8700" y="1143000"/>
            <a:ext cx="4305300" cy="5715000"/>
          </a:xfrm>
          <a:prstGeom prst="rect">
            <a:avLst/>
          </a:prstGeom>
        </p:spPr>
      </p:pic>
      <p:pic>
        <p:nvPicPr>
          <p:cNvPr id="4" name="Zástupný symbol pro obsah 3" descr="714px-Marie_Thérèse_d'Autriche_by_Nocre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385896" cy="4525963"/>
          </a:xfrm>
        </p:spPr>
      </p:pic>
      <p:sp>
        <p:nvSpPr>
          <p:cNvPr id="6" name="TextovéPole 5"/>
          <p:cNvSpPr txBox="1"/>
          <p:nvPr/>
        </p:nvSpPr>
        <p:spPr>
          <a:xfrm>
            <a:off x="5357818" y="0"/>
            <a:ext cx="37861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manželka Ludvíka XIV. Marie Tereza Španělská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903893"/>
            <a:ext cx="47863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z milenek Ludvíka XIV. Louise de La </a:t>
            </a:r>
            <a:r>
              <a:rPr lang="cs-CZ" sz="2800" b="1" dirty="0" err="1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Vallière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7514"/>
            <a:ext cx="8229600" cy="1011222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POLITIKA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286280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velmocenské postavení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expanze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snaha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zajistit „stálou“ hranici na V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(řeka Rýn) → střety se SŘŘNN, Nizozemím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zisk Alsaska, Štrasburku, části J Nizozemí</a:t>
            </a:r>
          </a:p>
          <a:p>
            <a:pPr algn="just"/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zájem o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španělské území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1700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vymřela španělská větev rodu Habsburků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o trůn měli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zájem rakouští Habsburkové i francouzští Bourboni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83817" y="2060848"/>
            <a:ext cx="17926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Alsasko a Štrasburk</a:t>
            </a:r>
            <a:endParaRPr lang="cs-CZ" sz="28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7" y="246127"/>
            <a:ext cx="6867020" cy="6423233"/>
          </a:xfrm>
          <a:prstGeom prst="rect">
            <a:avLst/>
          </a:prstGeom>
        </p:spPr>
      </p:pic>
      <p:sp>
        <p:nvSpPr>
          <p:cNvPr id="9" name="Šipka dolů 8"/>
          <p:cNvSpPr/>
          <p:nvPr/>
        </p:nvSpPr>
        <p:spPr>
          <a:xfrm rot="6938748">
            <a:off x="6119519" y="1744533"/>
            <a:ext cx="484632" cy="978408"/>
          </a:xfrm>
          <a:prstGeom prst="downArrow">
            <a:avLst/>
          </a:prstGeom>
          <a:solidFill>
            <a:srgbClr val="00B050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286280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začaly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války o dědictví španělské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(1701-1714)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x Habsburská monarchie, Velká Británie a Nizozemsko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Bourboni zisk španělské koruny x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podmínka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nesmí dojít ke spojení Francie a Španělska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rakouští Habsburkové zisk území v J Itálii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Neapolsko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Sardinie)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Španělského Nizozemí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(dnešní Belgie)</a:t>
            </a:r>
            <a:endParaRPr lang="cs-CZ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42px-Italia_Regno_di_Napoli_locator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479" y="-12307"/>
            <a:ext cx="5885031" cy="6870307"/>
          </a:xfrm>
        </p:spPr>
      </p:pic>
      <p:sp>
        <p:nvSpPr>
          <p:cNvPr id="5" name="TextovéPole 4"/>
          <p:cNvSpPr txBox="1"/>
          <p:nvPr/>
        </p:nvSpPr>
        <p:spPr>
          <a:xfrm>
            <a:off x="2285984" y="3286124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Sardinie</a:t>
            </a:r>
            <a:endParaRPr lang="cs-CZ" sz="28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9256" y="274313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Neapolsko</a:t>
            </a:r>
            <a:endParaRPr lang="cs-CZ" sz="28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6124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/>
              <a:t>ČORNEJ, Petr a kol. </a:t>
            </a:r>
            <a:r>
              <a:rPr lang="cs-CZ" i="1" dirty="0"/>
              <a:t>Dějepis pro střední odborné školy</a:t>
            </a:r>
            <a:r>
              <a:rPr lang="cs-CZ" dirty="0"/>
              <a:t>. Praha: SPN, 2006, ISBN 80-7235-194-X.</a:t>
            </a:r>
          </a:p>
          <a:p>
            <a:pPr algn="just"/>
            <a:r>
              <a:rPr lang="cs-CZ" dirty="0"/>
              <a:t>WARTBURG.EDU. </a:t>
            </a:r>
            <a:r>
              <a:rPr lang="cs-CZ" i="1" dirty="0"/>
              <a:t>Wikipedie</a:t>
            </a:r>
            <a:r>
              <a:rPr lang="cs-CZ" dirty="0"/>
              <a:t> [online]. [cit. 12.3.2013].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cs.wikipedia.org/wiki/Soubor:Louis_XIV_of_France.jpg</a:t>
            </a:r>
            <a:endParaRPr lang="cs-CZ" dirty="0" smtClean="0"/>
          </a:p>
          <a:p>
            <a:pPr algn="just"/>
            <a:r>
              <a:rPr lang="cs-CZ" dirty="0"/>
              <a:t>COYAU.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12.3.2013]. Dostupný na WWW: </a:t>
            </a:r>
            <a:r>
              <a:rPr lang="cs-CZ" dirty="0">
                <a:hlinkClick r:id="rId3"/>
              </a:rPr>
              <a:t>http://commons.wikimedia.org/wiki/File:Ch%C3%A2teau_de_Versailles,_antichambre_du_grand_couvert,_L%27Automne_ou_Le_triomphe_de_Bacchus_et_d%27Ariane,_</a:t>
            </a:r>
            <a:r>
              <a:rPr lang="cs-CZ" dirty="0" smtClean="0">
                <a:hlinkClick r:id="rId3"/>
              </a:rPr>
              <a:t>Pierre_Mignard.jpg</a:t>
            </a:r>
            <a:endParaRPr lang="cs-CZ" dirty="0" smtClean="0"/>
          </a:p>
          <a:p>
            <a:pPr algn="just"/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12.3.2013]. Dostupný na WWW: http://commons.wikimedia.org/wiki/File:Louis14-I.jpg?uselang=cs </a:t>
            </a:r>
            <a:endParaRPr lang="cs-CZ" dirty="0" smtClean="0"/>
          </a:p>
          <a:p>
            <a:pPr algn="just"/>
            <a:r>
              <a:rPr lang="cs-CZ" dirty="0" smtClean="0"/>
              <a:t>HTTP</a:t>
            </a:r>
            <a:r>
              <a:rPr lang="cs-CZ" dirty="0"/>
              <a:t>://WWW.ALTESSES.EU/MAX.PHP?IMAGE=BD850EBD88.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12.3.2013]. Dostupný na WWW: http://commons.wikimedia.org/wiki/File:Marie_Th%C3%A9r%C3%A8se_d%27Autriche_by_Nocret.jpg </a:t>
            </a:r>
            <a:endParaRPr lang="cs-CZ" dirty="0" smtClean="0"/>
          </a:p>
          <a:p>
            <a:pPr algn="just"/>
            <a:r>
              <a:rPr lang="cs-CZ" dirty="0"/>
              <a:t>AUTOR NEUVEDEN. </a:t>
            </a:r>
            <a:r>
              <a:rPr lang="cs-CZ" i="1" dirty="0"/>
              <a:t>Wikipedie</a:t>
            </a:r>
            <a:r>
              <a:rPr lang="cs-CZ" dirty="0"/>
              <a:t> [online]. [cit. 12.3.2013].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cs.wikipedia.org/wiki/Soubor:LouiseDeLaValliere01.jpg</a:t>
            </a:r>
            <a:endParaRPr lang="cs-CZ" dirty="0" smtClean="0"/>
          </a:p>
          <a:p>
            <a:pPr algn="just"/>
            <a:r>
              <a:rPr lang="fr-FR" dirty="0"/>
              <a:t>DÉPARTEMENTS+RÉGIONS_(FRANCE).SVG. </a:t>
            </a:r>
            <a:r>
              <a:rPr lang="fr-FR" i="1" dirty="0"/>
              <a:t>Wikimedia Commons</a:t>
            </a:r>
            <a:r>
              <a:rPr lang="fr-FR" dirty="0"/>
              <a:t> [online]. [cit. 12.3.2013]. Dostupný na WWW: </a:t>
            </a:r>
            <a:r>
              <a:rPr lang="fr-FR" dirty="0">
                <a:hlinkClick r:id="rId5"/>
              </a:rPr>
              <a:t>http://commons.wikimedia.org/wiki/File:D%C3%A9partements%2Br%C3%A9gions%2Bcapitales(France).</a:t>
            </a:r>
            <a:r>
              <a:rPr lang="fr-FR" dirty="0" smtClean="0">
                <a:hlinkClick r:id="rId5"/>
              </a:rPr>
              <a:t>svg?uselang=cs</a:t>
            </a:r>
            <a:endParaRPr lang="cs-CZ" dirty="0" smtClean="0"/>
          </a:p>
          <a:p>
            <a:pPr algn="just"/>
            <a:r>
              <a:rPr lang="nl-NL" dirty="0"/>
              <a:t>MAPMASTER. </a:t>
            </a:r>
            <a:r>
              <a:rPr lang="nl-NL" i="1" dirty="0"/>
              <a:t>Wikipedie</a:t>
            </a:r>
            <a:r>
              <a:rPr lang="nl-NL" dirty="0"/>
              <a:t> [online]. [cit. 12.3.2013]. Dostupný na WWW: </a:t>
            </a:r>
            <a:r>
              <a:rPr lang="nl-NL" dirty="0">
                <a:hlinkClick r:id="rId6"/>
              </a:rPr>
              <a:t>http://</a:t>
            </a:r>
            <a:r>
              <a:rPr lang="nl-NL" dirty="0" smtClean="0">
                <a:hlinkClick r:id="rId6"/>
              </a:rPr>
              <a:t>cs.wikipedia.org/wiki/Soubor:Italia_Regno_di_Napoli_locator.svg</a:t>
            </a:r>
            <a:endParaRPr lang="cs-CZ" dirty="0" smtClean="0"/>
          </a:p>
          <a:p>
            <a:pPr algn="just"/>
            <a:r>
              <a:rPr lang="cs-CZ" dirty="0"/>
              <a:t>ostatní obrazový materiál pochází z archivu </a:t>
            </a:r>
            <a:r>
              <a:rPr lang="cs-CZ" dirty="0" smtClean="0"/>
              <a:t>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552</Words>
  <Application>Microsoft Office PowerPoint</Application>
  <PresentationFormat>Předvádění na obrazovce (4:3)</PresentationFormat>
  <Paragraphs>49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Document</vt:lpstr>
      <vt:lpstr>Prezentace aplikace PowerPoint</vt:lpstr>
      <vt:lpstr>FRANCOUZSKÝ ABSOLUTISMUS</vt:lpstr>
      <vt:lpstr>Prezentace aplikace PowerPoint</vt:lpstr>
      <vt:lpstr>LUDVÍK XIV. (1643/1661-1715)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ZAHRANIČNÍ POLITIKA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FRANCOUZSKÝ ABSOLUTISMUS</dc:title>
  <dc:creator>Adolf</dc:creator>
  <cp:lastModifiedBy>Hronková Hana</cp:lastModifiedBy>
  <cp:revision>38</cp:revision>
  <dcterms:created xsi:type="dcterms:W3CDTF">2011-10-06T17:07:54Z</dcterms:created>
  <dcterms:modified xsi:type="dcterms:W3CDTF">2013-05-27T13:55:09Z</dcterms:modified>
</cp:coreProperties>
</file>