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gif" ContentType="image/gif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8" r:id="rId2"/>
    <p:sldId id="256" r:id="rId3"/>
    <p:sldId id="270" r:id="rId4"/>
    <p:sldId id="257" r:id="rId5"/>
    <p:sldId id="263" r:id="rId6"/>
    <p:sldId id="264" r:id="rId7"/>
    <p:sldId id="260" r:id="rId8"/>
    <p:sldId id="258" r:id="rId9"/>
    <p:sldId id="265" r:id="rId10"/>
    <p:sldId id="266" r:id="rId11"/>
    <p:sldId id="282" r:id="rId12"/>
    <p:sldId id="259" r:id="rId13"/>
    <p:sldId id="267" r:id="rId14"/>
    <p:sldId id="285" r:id="rId15"/>
    <p:sldId id="261" r:id="rId16"/>
    <p:sldId id="269" r:id="rId17"/>
    <p:sldId id="268" r:id="rId18"/>
    <p:sldId id="271" r:id="rId19"/>
    <p:sldId id="272" r:id="rId20"/>
    <p:sldId id="275" r:id="rId21"/>
    <p:sldId id="283" r:id="rId22"/>
    <p:sldId id="273" r:id="rId23"/>
    <p:sldId id="276" r:id="rId24"/>
    <p:sldId id="277" r:id="rId25"/>
    <p:sldId id="286" r:id="rId26"/>
    <p:sldId id="284" r:id="rId27"/>
    <p:sldId id="280" r:id="rId28"/>
    <p:sldId id="278" r:id="rId29"/>
    <p:sldId id="281" r:id="rId30"/>
    <p:sldId id="279" r:id="rId31"/>
    <p:sldId id="287" r:id="rId32"/>
    <p:sldId id="262" r:id="rId3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6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EEA65-8BA1-439D-9653-658E7049386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C0E28-E40E-4DE4-AE8D-8F0997CBAD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EEA65-8BA1-439D-9653-658E7049386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C0E28-E40E-4DE4-AE8D-8F0997CBAD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EEA65-8BA1-439D-9653-658E7049386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C0E28-E40E-4DE4-AE8D-8F0997CBAD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EEA65-8BA1-439D-9653-658E7049386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C0E28-E40E-4DE4-AE8D-8F0997CBAD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EEA65-8BA1-439D-9653-658E7049386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C0E28-E40E-4DE4-AE8D-8F0997CBAD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EEA65-8BA1-439D-9653-658E7049386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C0E28-E40E-4DE4-AE8D-8F0997CBAD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EEA65-8BA1-439D-9653-658E7049386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C0E28-E40E-4DE4-AE8D-8F0997CBAD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EEA65-8BA1-439D-9653-658E7049386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C0E28-E40E-4DE4-AE8D-8F0997CBAD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EEA65-8BA1-439D-9653-658E7049386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C0E28-E40E-4DE4-AE8D-8F0997CBAD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EEA65-8BA1-439D-9653-658E7049386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C0E28-E40E-4DE4-AE8D-8F0997CBAD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CEEA65-8BA1-439D-9653-658E7049386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6BC0E28-E40E-4DE4-AE8D-8F0997CBADC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60000"/>
                <a:lumOff val="40000"/>
              </a:schemeClr>
            </a:gs>
            <a:gs pos="64999">
              <a:srgbClr val="F0EBD5"/>
            </a:gs>
            <a:gs pos="58000">
              <a:srgbClr val="F0EBD5">
                <a:alpha val="60000"/>
              </a:srgbClr>
            </a:gs>
            <a:gs pos="100000">
              <a:srgbClr val="D1C39F"/>
            </a:gs>
          </a:gsLst>
          <a:lin ang="27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CEEA65-8BA1-439D-9653-658E7049386C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6BC0E28-E40E-4DE4-AE8D-8F0997CBADC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Microsoft_Word_97_-_2003_Document1.doc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Joseph_II_Portrait_with_crown.jpg" TargetMode="External"/><Relationship Id="rId3" Type="http://schemas.openxmlformats.org/officeDocument/2006/relationships/hyperlink" Target="http://commons.wikimedia.org/wiki/File:Danubemap.png?uselang=cs" TargetMode="External"/><Relationship Id="rId7" Type="http://schemas.openxmlformats.org/officeDocument/2006/relationships/hyperlink" Target="http://cs.wikipedia.org/wiki/Soubor:POL_powiat_k%C5%82odzki_map.svg" TargetMode="External"/><Relationship Id="rId12" Type="http://schemas.openxmlformats.org/officeDocument/2006/relationships/hyperlink" Target="http://cs.wikipedia.org/wiki/Soubor:Toleranzpatent_001.jpg" TargetMode="External"/><Relationship Id="rId2" Type="http://schemas.openxmlformats.org/officeDocument/2006/relationships/hyperlink" Target="http://commons.wikimedia.org/wiki/File:Habsbourg-1700.jpg?uselang=c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L_Klodzko_map.svg" TargetMode="External"/><Relationship Id="rId11" Type="http://schemas.openxmlformats.org/officeDocument/2006/relationships/hyperlink" Target="http://cs.wikipedia.org/wiki/Soubor:Tituln%C3%AD_list_Patentu_o_zru%C5%A1en%C3%AD_nevolnictv%C3%AD_z_16_listopadu_1781.gif" TargetMode="External"/><Relationship Id="rId5" Type="http://schemas.openxmlformats.org/officeDocument/2006/relationships/hyperlink" Target="http://cs.wikipedia.org/wiki/Soubor:Silesia_%28Now%29.png" TargetMode="External"/><Relationship Id="rId10" Type="http://schemas.openxmlformats.org/officeDocument/2006/relationships/hyperlink" Target="http://commons.wikimedia.org/wiki/File:Joseph_II.jpg?uselang=cs" TargetMode="External"/><Relationship Id="rId4" Type="http://schemas.openxmlformats.org/officeDocument/2006/relationships/hyperlink" Target="http://commons.wikimedia.org/wiki/File:Andreas_Moeller_001.jpg?uselang=cs" TargetMode="External"/><Relationship Id="rId9" Type="http://schemas.openxmlformats.org/officeDocument/2006/relationships/hyperlink" Target="http://commons.wikimedia.org/wiki/File:Martin_van_Meytens_010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11145475"/>
              </p:ext>
            </p:extLst>
          </p:nvPr>
        </p:nvGraphicFramePr>
        <p:xfrm>
          <a:off x="839788" y="106363"/>
          <a:ext cx="7337425" cy="6518275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1" name="Document" r:id="rId3" imgW="10965824" imgH="9732034" progId="Word.Document.8">
                  <p:embed/>
                </p:oleObj>
              </mc:Choice>
              <mc:Fallback>
                <p:oleObj name="Document" r:id="rId3" imgW="10965824" imgH="9732034" progId="Word.Document.8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839788" y="106363"/>
                        <a:ext cx="7337425" cy="6518275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38568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00174"/>
            <a:ext cx="7772400" cy="3071833"/>
          </a:xfrm>
        </p:spPr>
        <p:txBody>
          <a:bodyPr>
            <a:noAutofit/>
          </a:bodyPr>
          <a:lstStyle/>
          <a:p>
            <a:r>
              <a:rPr lang="cs-CZ" sz="6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HABSBURSKÁ </a:t>
            </a:r>
            <a:r>
              <a:rPr lang="cs-CZ" sz="66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MONARCHIE</a:t>
            </a:r>
            <a:endParaRPr lang="cs-CZ" sz="6600" b="1" i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1371600" y="4221088"/>
            <a:ext cx="6400800" cy="757246"/>
          </a:xfrm>
        </p:spPr>
        <p:txBody>
          <a:bodyPr>
            <a:noAutofit/>
          </a:bodyPr>
          <a:lstStyle/>
          <a:p>
            <a:r>
              <a:rPr lang="cs-CZ" sz="4400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17. a 18. století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79512" y="5429264"/>
            <a:ext cx="87849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osou habsburské monarchie byl Dunaj </a:t>
            </a:r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(červeně), proto se někdy používá </a:t>
            </a:r>
            <a:r>
              <a:rPr lang="cs-CZ" sz="28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podunajská </a:t>
            </a:r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monarchie</a:t>
            </a:r>
            <a:endParaRPr lang="cs-CZ" sz="28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66" y="44624"/>
            <a:ext cx="8183190" cy="5258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968552"/>
          </a:xfrm>
          <a:noFill/>
        </p:spPr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uplatňoval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centralismus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absolutismus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oslabení moci stavů</a:t>
            </a:r>
          </a:p>
          <a:p>
            <a:pPr algn="just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pokračuje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rekatolizace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českých zemích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narůstá počet německy mluvících obyvatel</a:t>
            </a:r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(kol.  1700 asi 30% populace)</a:t>
            </a:r>
          </a:p>
          <a:p>
            <a:pPr algn="just"/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zakládání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manufaktur</a:t>
            </a:r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u nás zaměřeny hlavně na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sklářskou a textilní výrobu a výrobu železa</a:t>
            </a:r>
          </a:p>
          <a:p>
            <a:pPr algn="just"/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uplatnění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merkantilismu</a:t>
            </a:r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 podpora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obchodu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800px-Habsbourg-1700.jpg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785786" y="0"/>
            <a:ext cx="7511743" cy="5286389"/>
          </a:xfrm>
        </p:spPr>
      </p:pic>
      <p:sp>
        <p:nvSpPr>
          <p:cNvPr id="5" name="TextovéPole 4"/>
          <p:cNvSpPr txBox="1"/>
          <p:nvPr/>
        </p:nvSpPr>
        <p:spPr>
          <a:xfrm>
            <a:off x="1571604" y="5357826"/>
            <a:ext cx="592935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území Habsburků v r. 1700 </a:t>
            </a:r>
          </a:p>
          <a:p>
            <a:pPr algn="ctr"/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španělští Habsburkové  = červená</a:t>
            </a:r>
          </a:p>
          <a:p>
            <a:pPr algn="ctr"/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Rakouští Habsburkové = žlutá</a:t>
            </a:r>
            <a:endParaRPr lang="cs-CZ" sz="28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216784" y="1772816"/>
            <a:ext cx="2675696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rekatolizací souvisí i svatořečení nového světce českého Jana Nepomuckého roku 1729</a:t>
            </a:r>
            <a:endParaRPr lang="cs-CZ" sz="28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 descr="DSCN0177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12677" y="0"/>
            <a:ext cx="5143499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8229600" cy="4536504"/>
          </a:xfrm>
          <a:noFill/>
        </p:spPr>
        <p:txBody>
          <a:bodyPr>
            <a:normAutofit/>
          </a:bodyPr>
          <a:lstStyle/>
          <a:p>
            <a:pPr algn="just"/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J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hranice ohrožována Turky </a:t>
            </a:r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(1683 dokonce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turecká vojska oblehla Vídeň</a:t>
            </a:r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 algn="just"/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častá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stavovská povstání v Uhrách</a:t>
            </a:r>
            <a:endParaRPr lang="cs-CZ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rebelie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poddaných v českých zemích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vůli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robotní povinnosti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či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rekatolizaci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(1693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například povstání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Chodů – Jan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Sladký Kozina)</a:t>
            </a:r>
          </a:p>
          <a:p>
            <a:pPr algn="just">
              <a:buNone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habsburská monarchie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zaostávala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Z Evropou</a:t>
            </a:r>
          </a:p>
          <a:p>
            <a:pPr algn="just"/>
            <a:endParaRPr lang="cs-CZ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VI. </a:t>
            </a:r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(1711-1740)</a:t>
            </a:r>
            <a:endParaRPr lang="cs-CZ" sz="32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71612"/>
            <a:ext cx="8229600" cy="4643470"/>
          </a:xfrm>
          <a:noFill/>
        </p:spPr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účast ve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válkách o dědictví španělské →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rozšíření území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monarchie (po Rusku nejrozlehlejší evropskou říší) </a:t>
            </a:r>
          </a:p>
          <a:p>
            <a:pPr algn="just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velmi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dlouho neměl syna → obavy o udržení trůnu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habsburskou dynastií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vydal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zákon, tzv.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pragmatickou sankci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(platila 1713-1918) –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panovnická práva v habsburském rodě přecházejí na prvorozené dítě, a to jak muže, tak i ženy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Pragmatica_Sanc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2396" y="0"/>
            <a:ext cx="8040132" cy="5688474"/>
          </a:xfrm>
        </p:spPr>
      </p:pic>
      <p:sp>
        <p:nvSpPr>
          <p:cNvPr id="5" name="TextovéPole 4"/>
          <p:cNvSpPr txBox="1"/>
          <p:nvPr/>
        </p:nvSpPr>
        <p:spPr>
          <a:xfrm>
            <a:off x="1071538" y="6000768"/>
            <a:ext cx="692948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pragmatická sankce podepsaná </a:t>
            </a:r>
            <a:r>
              <a:rPr lang="cs-CZ" sz="28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arlem VI.</a:t>
            </a:r>
            <a:endParaRPr lang="cs-CZ" sz="28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Andreas_Moeller_001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928662" y="0"/>
            <a:ext cx="5555124" cy="6858000"/>
          </a:xfrm>
        </p:spPr>
      </p:pic>
      <p:sp>
        <p:nvSpPr>
          <p:cNvPr id="5" name="TextovéPole 4"/>
          <p:cNvSpPr txBox="1"/>
          <p:nvPr/>
        </p:nvSpPr>
        <p:spPr>
          <a:xfrm>
            <a:off x="6500826" y="2643182"/>
            <a:ext cx="24288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dcera </a:t>
            </a:r>
            <a:r>
              <a:rPr lang="cs-CZ" sz="2800" b="1" dirty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arla VI. </a:t>
            </a:r>
          </a:p>
          <a:p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Marie Terezie </a:t>
            </a:r>
          </a:p>
          <a:p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věku 11 let</a:t>
            </a:r>
            <a:endParaRPr lang="cs-CZ" sz="28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459041"/>
            <a:ext cx="7772400" cy="1470025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MARIE TEREZIE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614370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(1740-1780)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17589"/>
            <a:ext cx="8229600" cy="4697427"/>
          </a:xfrm>
          <a:noFill/>
        </p:spPr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VI. zemřel bez mužských potomků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 uplatněna pragmatická sankce ve prospěch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dcery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arie Terezie x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evropské mocnosti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ji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zpochybnily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(snaha o oslabení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Habsburků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střední Evropě)</a:t>
            </a:r>
          </a:p>
          <a:p>
            <a:pPr algn="just">
              <a:buNone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 války o dědictví habsburské/rakouské</a:t>
            </a:r>
            <a:endParaRPr lang="cs-CZ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proti Marii Terezii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postavilo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Prusko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(Fridrich II. Veliký),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Bavorsko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(Karel Albrecht),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Sasko a Francie</a:t>
            </a:r>
            <a:endParaRPr lang="cs-CZ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ariaTheresia_Maske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42976" y="0"/>
            <a:ext cx="5429250" cy="6858000"/>
          </a:xfrm>
        </p:spPr>
      </p:pic>
      <p:sp>
        <p:nvSpPr>
          <p:cNvPr id="5" name="TextovéPole 4"/>
          <p:cNvSpPr txBox="1"/>
          <p:nvPr/>
        </p:nvSpPr>
        <p:spPr>
          <a:xfrm>
            <a:off x="6572264" y="1714488"/>
            <a:ext cx="242886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Marie Terezie na počátku vlády</a:t>
            </a:r>
            <a:endParaRPr lang="cs-CZ" sz="28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319015"/>
            <a:ext cx="7772400" cy="1470025"/>
          </a:xfrm>
        </p:spPr>
        <p:txBody>
          <a:bodyPr/>
          <a:lstStyle/>
          <a:p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VÁLKY O DĚDICTVÍ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HABSBURSKÉ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71600" y="3548608"/>
            <a:ext cx="6400800" cy="1752600"/>
          </a:xfrm>
        </p:spPr>
        <p:txBody>
          <a:bodyPr/>
          <a:lstStyle/>
          <a:p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(1740-1748)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5953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953294"/>
          </a:xfrm>
          <a:noFill/>
        </p:spPr>
        <p:txBody>
          <a:bodyPr>
            <a:normAutofit/>
          </a:bodyPr>
          <a:lstStyle/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vpád Prusů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Slezska (průmyslová oblast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Bavoři,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Francouzi a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Sasové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obsadili Horní Rakousy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Čechy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Albrecht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prohlášen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českým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králem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císařem SŘŘNN</a:t>
            </a:r>
          </a:p>
          <a:p>
            <a:pPr algn="just">
              <a:buNone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Marii Terezii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pomohly uherské stavy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tzv.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vratislavský mír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mezi </a:t>
            </a:r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ruskem a habsburskou monarchií –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Prusko získalo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většinu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Slezska a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celé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Kladsko</a:t>
            </a:r>
          </a:p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Marie Terezie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korunována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českou královnou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pokračuje v bojích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 vpád Prusů do Čech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071670" y="5906176"/>
            <a:ext cx="507209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mapa Slezska – tyrkysový obrys</a:t>
            </a:r>
            <a:endParaRPr lang="cs-CZ" sz="28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7" name="Zástupný symbol pro obsah 6" descr="Silesia_(Now)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642911" y="0"/>
            <a:ext cx="7861392" cy="560164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497px-PL_Klodzko_map.svg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14282" y="214290"/>
            <a:ext cx="4733925" cy="4410075"/>
          </a:xfrm>
        </p:spPr>
      </p:pic>
      <p:pic>
        <p:nvPicPr>
          <p:cNvPr id="5" name="Obrázek 4" descr="645px-POL_powiat_kłodzki_map.svg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86314" y="2714620"/>
            <a:ext cx="4071945" cy="378785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00034" y="5286388"/>
            <a:ext cx="51435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Kladsko na území dnešního Polska</a:t>
            </a:r>
            <a:endParaRPr lang="cs-CZ" sz="28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6712"/>
            <a:ext cx="8229600" cy="5256584"/>
          </a:xfrm>
          <a:noFill/>
        </p:spPr>
        <p:txBody>
          <a:bodyPr>
            <a:normAutofit/>
          </a:bodyPr>
          <a:lstStyle/>
          <a:p>
            <a:pPr algn="just">
              <a:buNone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→ drážďanský mír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potvrzeny územní zisky Pruska,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manžel Marie Terezie získal titul císaře SŘŘNN</a:t>
            </a:r>
          </a:p>
          <a:p>
            <a:pPr algn="just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války o dědictví habsburské ukončil až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cášský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mír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Habsburkové nezískali zpět ztracená území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evropské mocnosti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uznaly Marii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Terezii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jako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dědičku Karla VI.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právoplatnou panovnici habsburské monarchie</a:t>
            </a:r>
          </a:p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počátek soupeření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habsburské monarchie a Pruska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střední Evropě</a:t>
            </a:r>
            <a:endParaRPr lang="cs-CZ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Joseph_II_Portrait_with_crown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857224" y="0"/>
            <a:ext cx="5460352" cy="6876000"/>
          </a:xfrm>
        </p:spPr>
      </p:pic>
      <p:sp>
        <p:nvSpPr>
          <p:cNvPr id="5" name="TextovéPole 4"/>
          <p:cNvSpPr txBox="1"/>
          <p:nvPr/>
        </p:nvSpPr>
        <p:spPr>
          <a:xfrm>
            <a:off x="6323024" y="1340768"/>
            <a:ext cx="2857488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manžel Marie Terezie </a:t>
            </a:r>
          </a:p>
          <a:p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František Štěpán Lotrinský </a:t>
            </a:r>
          </a:p>
          <a:p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císař Svaté říše římské národa německého (SŘŘNN) František I.</a:t>
            </a:r>
            <a:endParaRPr lang="cs-CZ" sz="28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44430"/>
            <a:ext cx="8229600" cy="868346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OSVÍCENSKÝ ABSOLUTISMUS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00808"/>
            <a:ext cx="8229600" cy="4392488"/>
          </a:xfrm>
          <a:noFill/>
        </p:spPr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způsob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vlády Marie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Terezie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Josefa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II., v zahraničí např.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Ludvíka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XIV.,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Petra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I.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Velikého, Kateřiny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II.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Veliké</a:t>
            </a:r>
            <a:endParaRPr lang="cs-CZ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absolutistický panovník využívá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osvícenské myšlenky a názory</a:t>
            </a:r>
          </a:p>
          <a:p>
            <a:pPr algn="just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vláda za pomoci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osvícenských rádců</a:t>
            </a:r>
          </a:p>
          <a:p>
            <a:pPr algn="just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klade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důraz na vzdělání, hospodářský rozvoj, armádu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896544"/>
          </a:xfrm>
        </p:spPr>
        <p:txBody>
          <a:bodyPr>
            <a:normAutofit/>
          </a:bodyPr>
          <a:lstStyle/>
          <a:p>
            <a:pPr algn="just"/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provádění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reforem</a:t>
            </a:r>
            <a:endParaRPr lang="cs-CZ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představa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státu jako složitého stroje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funguje dobře jen při dokonalé souhře všech součástek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 všech obyvatel státu</a:t>
            </a:r>
          </a:p>
          <a:p>
            <a:pPr algn="just">
              <a:buNone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→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 vládce a rádci se starají o to, aby dobrou funkci státu nic nenarušovalo </a:t>
            </a:r>
          </a:p>
          <a:p>
            <a:pPr algn="just">
              <a:buNone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→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snaha o úplnou kontrolu nad společností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 (byrokracie, policie, cenzura, výměra pozemků a daní, sčítání lidu…)</a:t>
            </a:r>
            <a:endParaRPr lang="cs-CZ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Martin_van_Meytens_010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360040" y="25185"/>
            <a:ext cx="6012160" cy="6797597"/>
          </a:xfrm>
        </p:spPr>
      </p:pic>
      <p:sp>
        <p:nvSpPr>
          <p:cNvPr id="5" name="TextovéPole 4"/>
          <p:cNvSpPr txBox="1"/>
          <p:nvPr/>
        </p:nvSpPr>
        <p:spPr>
          <a:xfrm>
            <a:off x="6463588" y="2000240"/>
            <a:ext cx="2428892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Marie Terezie, František Štěpán Lotrinský a 11 z jejich 16 dětí </a:t>
            </a:r>
            <a:endParaRPr lang="cs-CZ" sz="28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224136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REFORMY MARIE TEREZIE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2792"/>
            <a:ext cx="8229600" cy="4160504"/>
          </a:xfrm>
          <a:noFill/>
        </p:spPr>
        <p:txBody>
          <a:bodyPr/>
          <a:lstStyle/>
          <a:p>
            <a:pPr algn="just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důsledek snahy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udržet velmocenské postavení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habsburské monarchie</a:t>
            </a:r>
          </a:p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reforma státní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správy: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vznikl</a:t>
            </a:r>
            <a:r>
              <a:rPr lang="cs-CZ" sz="32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jednotný systém</a:t>
            </a:r>
            <a:endParaRPr lang="cs-CZ" sz="3200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1" algn="just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zemské </a:t>
            </a:r>
            <a:r>
              <a:rPr lang="cs-CZ" sz="32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krajské úřady obsazeny </a:t>
            </a:r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státem placenými a státu odpovědnými </a:t>
            </a:r>
            <a:r>
              <a:rPr lang="cs-CZ" sz="32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úředníky</a:t>
            </a:r>
          </a:p>
          <a:p>
            <a:pPr lvl="1" algn="just">
              <a:buFont typeface="Arial" pitchFamily="34" charset="0"/>
              <a:buChar char="•"/>
            </a:pPr>
            <a:r>
              <a:rPr lang="cs-CZ" sz="32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další </a:t>
            </a:r>
            <a:r>
              <a:rPr lang="cs-CZ" sz="32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oslabení moci </a:t>
            </a:r>
            <a:r>
              <a:rPr lang="cs-CZ" sz="3200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stavů</a:t>
            </a:r>
            <a:endParaRPr lang="cs-CZ" sz="3200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4896544"/>
          </a:xfrm>
          <a:noFill/>
        </p:spPr>
        <p:txBody>
          <a:bodyPr>
            <a:normAutofit/>
          </a:bodyPr>
          <a:lstStyle/>
          <a:p>
            <a:pPr algn="just"/>
            <a:r>
              <a:rPr lang="cs-CZ" i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„stát je tím bohatší, čím více má obyvatel“  </a:t>
            </a:r>
            <a:r>
              <a:rPr lang="cs-CZ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-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vyšší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počet lidí = zvýšení výrobní produkce, větší objem daní, větší armáda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…:</a:t>
            </a:r>
            <a:endParaRPr lang="cs-CZ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/>
              <a:cs typeface="Calibri"/>
            </a:endParaRPr>
          </a:p>
          <a:p>
            <a:pPr algn="just">
              <a:buNone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	→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 lepší výběr daní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vznikl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katastr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soupis půdy s daňovým výměrem</a:t>
            </a:r>
          </a:p>
          <a:p>
            <a:pPr algn="just">
              <a:buNone/>
            </a:pP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	→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pro potřeby státního aparátu a armády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–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sčítání lidu v českých a rakouských zemích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(1754 -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první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v Evropě) – v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českých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zemích asi 4 100 000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obyvatel</a:t>
            </a:r>
            <a:endParaRPr lang="cs-CZ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84784"/>
            <a:ext cx="8229600" cy="3989040"/>
          </a:xfrm>
        </p:spPr>
        <p:txBody>
          <a:bodyPr/>
          <a:lstStyle/>
          <a:p>
            <a:pPr algn="just"/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odstranění mučení při výsleších</a:t>
            </a:r>
          </a:p>
          <a:p>
            <a:pPr algn="just"/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sjednocení měr a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vah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(x metrická soustava zavedena až v 19. st.)</a:t>
            </a:r>
            <a:endParaRPr lang="cs-CZ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Calibri"/>
            </a:endParaRPr>
          </a:p>
          <a:p>
            <a:pPr algn="just"/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rušení vnitřních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cel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– podpora obchodu</a:t>
            </a:r>
            <a:endParaRPr lang="cs-CZ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Calibri"/>
            </a:endParaRPr>
          </a:p>
          <a:p>
            <a:pPr algn="just"/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školská reforma </a:t>
            </a:r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a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uzákonění školní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docházky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(všeobecné vzdělávací povinnosti) </a:t>
            </a:r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pro děti od 6 do 12 let (1774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)</a:t>
            </a:r>
            <a:endParaRPr lang="cs-CZ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316689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85800" y="2459041"/>
            <a:ext cx="7772400" cy="1470025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 II.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685808"/>
          </a:xfrm>
        </p:spPr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(1765-1790)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287px-Joseph_II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285984" y="-547"/>
            <a:ext cx="3286148" cy="6858547"/>
          </a:xfrm>
        </p:spPr>
      </p:pic>
      <p:sp>
        <p:nvSpPr>
          <p:cNvPr id="5" name="TextovéPole 4"/>
          <p:cNvSpPr txBox="1"/>
          <p:nvPr/>
        </p:nvSpPr>
        <p:spPr>
          <a:xfrm>
            <a:off x="5500694" y="2243072"/>
            <a:ext cx="235745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Josef II.</a:t>
            </a:r>
            <a:endParaRPr lang="cs-CZ" sz="28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30380"/>
            <a:ext cx="8229600" cy="4946892"/>
          </a:xfrm>
          <a:noFill/>
        </p:spPr>
        <p:txBody>
          <a:bodyPr>
            <a:normAutofit/>
          </a:bodyPr>
          <a:lstStyle/>
          <a:p>
            <a:pPr algn="just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1765-1780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/>
                <a:cs typeface="Calibri"/>
              </a:rPr>
              <a:t>spoluvládcem Marie Terezie</a:t>
            </a:r>
          </a:p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velké selské povstání r. 1775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ukázalo špatné poměry na venkově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→ robotní patent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(Marie Terezie stanovila výši robotních dávek) </a:t>
            </a:r>
          </a:p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1781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Josef II.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zrušil tuhou poddanskou závislost („nevolnictví“) x robota zůstává</a:t>
            </a:r>
          </a:p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toleranční patent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(1781) –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oficiální konec rekatolizace v českých zemích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, povoleno katolictví, luteránství, kalvinismus,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pravoslaví</a:t>
            </a:r>
            <a:endParaRPr lang="cs-CZ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cs typeface="Calibri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70C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392px-Titulní_list_Patentu_o_zrušení_nevolnictví_z_16_listopadu_1781.gif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0" y="0"/>
            <a:ext cx="3786182" cy="5785518"/>
          </a:xfrm>
        </p:spPr>
      </p:pic>
      <p:pic>
        <p:nvPicPr>
          <p:cNvPr id="5" name="Obrázek 4" descr="Toleranzpatent_00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29190" y="894044"/>
            <a:ext cx="4214810" cy="5963956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0" y="6000768"/>
            <a:ext cx="47863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patent o zrušení nevolnictví</a:t>
            </a:r>
            <a:endParaRPr lang="cs-CZ" sz="28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72066" y="142852"/>
            <a:ext cx="40719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2800" b="1" dirty="0" smtClean="0">
                <a:solidFill>
                  <a:schemeClr val="accent6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toleranční patent</a:t>
            </a:r>
            <a:endParaRPr lang="cs-CZ" sz="2800" b="1" dirty="0">
              <a:solidFill>
                <a:schemeClr val="accent6">
                  <a:lumMod val="60000"/>
                  <a:lumOff val="4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33800"/>
            <a:ext cx="8229600" cy="4871464"/>
          </a:xfrm>
          <a:noFill/>
        </p:spPr>
        <p:txBody>
          <a:bodyPr>
            <a:noAutofit/>
          </a:bodyPr>
          <a:lstStyle/>
          <a:p>
            <a:pPr algn="just"/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zrušil prohlášení Romů za psance</a:t>
            </a:r>
          </a:p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větší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svoboda pro Židy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(mohou studovat, nemusí nosit označení…)</a:t>
            </a:r>
          </a:p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rušil „neužitečné“ církevní instituce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hlavně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kláštery) – místo nich kasárna, sklady… -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ničení kulturních a uměleckých památek</a:t>
            </a:r>
            <a:endParaRPr lang="cs-CZ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zavádění němčiny jako jednotného úředního a kulturního jazyka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souvisí s centralizací a osvícenskými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zásadami</a:t>
            </a:r>
            <a:endParaRPr lang="cs-CZ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40160"/>
            <a:ext cx="8229600" cy="4349080"/>
          </a:xfrm>
        </p:spPr>
        <p:txBody>
          <a:bodyPr>
            <a:normAutofit/>
          </a:bodyPr>
          <a:lstStyle/>
          <a:p>
            <a:pPr algn="just"/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 jeho vlády zavedena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povinnost užívat příjmení </a:t>
            </a:r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jako základní označení osoby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just"/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oblíben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prostého lidu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(zrušení nevolnictví, určitá náboženská svoboda…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Calibri"/>
              </a:rPr>
              <a:t>→ </a:t>
            </a:r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velké rozšíření jména Josef)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x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neoblíben u šlechty</a:t>
            </a:r>
          </a:p>
          <a:p>
            <a:pPr algn="just"/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osvícenské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reformy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zastavil</a:t>
            </a:r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Josefův </a:t>
            </a:r>
            <a:r>
              <a:rPr lang="cs-CZ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synovec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František II.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kvůli </a:t>
            </a:r>
            <a:r>
              <a:rPr lang="cs-CZ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nepříznivému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vlivu </a:t>
            </a:r>
            <a:r>
              <a:rPr lang="cs-CZ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Velké francouzské revoluce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80285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3752"/>
            <a:ext cx="8229600" cy="1143000"/>
          </a:xfrm>
        </p:spPr>
        <p:txBody>
          <a:bodyPr/>
          <a:lstStyle/>
          <a:p>
            <a:r>
              <a:rPr lang="cs-CZ" dirty="0"/>
              <a:t>POUŽITÉ ZDROJE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24744"/>
            <a:ext cx="8496944" cy="5328592"/>
          </a:xfrm>
        </p:spPr>
        <p:txBody>
          <a:bodyPr>
            <a:normAutofit fontScale="40000" lnSpcReduction="20000"/>
          </a:bodyPr>
          <a:lstStyle/>
          <a:p>
            <a:r>
              <a:rPr lang="cs-CZ" dirty="0"/>
              <a:t>ČORNEJ, Petr a kol. </a:t>
            </a:r>
            <a:r>
              <a:rPr lang="cs-CZ" i="1" dirty="0"/>
              <a:t>Dějepis pro střední odborné školy</a:t>
            </a:r>
            <a:r>
              <a:rPr lang="cs-CZ" dirty="0"/>
              <a:t>. Praha: SPN, 2006, ISBN 80-7235-194-X</a:t>
            </a:r>
            <a:r>
              <a:rPr lang="cs-CZ" dirty="0" smtClean="0"/>
              <a:t>.</a:t>
            </a:r>
            <a:endParaRPr lang="cs-CZ" dirty="0" smtClean="0">
              <a:hlinkClick r:id="rId2"/>
            </a:endParaRPr>
          </a:p>
          <a:p>
            <a:r>
              <a:rPr lang="cs-CZ" dirty="0"/>
              <a:t>GEOLOGIK.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28.5.2013]. Dostupný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commons.wikimedia.org/wiki/File:Danubemap.png?uselang=cs</a:t>
            </a:r>
            <a:endParaRPr lang="cs-CZ" dirty="0" smtClean="0"/>
          </a:p>
          <a:p>
            <a:r>
              <a:rPr lang="cs-CZ" dirty="0" smtClean="0"/>
              <a:t>KATEPANOMEGAS</a:t>
            </a:r>
            <a:r>
              <a:rPr lang="cs-CZ" dirty="0"/>
              <a:t>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27.12.2012]. </a:t>
            </a:r>
            <a:r>
              <a:rPr lang="cs-CZ" dirty="0"/>
              <a:t>Dostupný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commons.wikimedia.org/wiki/File:Habsbourg-1700.jpg?uselang=cs</a:t>
            </a:r>
            <a:endParaRPr lang="cs-CZ" dirty="0" smtClean="0"/>
          </a:p>
          <a:p>
            <a:r>
              <a:rPr lang="cs-CZ" dirty="0" smtClean="0"/>
              <a:t>MAGELLAN</a:t>
            </a:r>
            <a:r>
              <a:rPr lang="cs-CZ" dirty="0"/>
              <a:t>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 smtClean="0"/>
              <a:t>27.12.2012]. </a:t>
            </a:r>
            <a:r>
              <a:rPr lang="cs-CZ" dirty="0"/>
              <a:t>Dostupný na WWW: http://</a:t>
            </a:r>
            <a:r>
              <a:rPr lang="cs-CZ" dirty="0" smtClean="0"/>
              <a:t>cs.wikipedia.org/wiki/Soubor:Pragmatica_Sanc.jpg</a:t>
            </a:r>
            <a:endParaRPr lang="cs-CZ" dirty="0" smtClean="0"/>
          </a:p>
          <a:p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27.12.2012]. </a:t>
            </a:r>
            <a:r>
              <a:rPr lang="cs-CZ" dirty="0"/>
              <a:t>Dostupný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commons.wikimedia.org/wiki/File:Andreas_Moeller_001.jpg?uselang=cs</a:t>
            </a:r>
            <a:endParaRPr lang="cs-CZ" dirty="0" smtClean="0"/>
          </a:p>
          <a:p>
            <a:r>
              <a:rPr lang="cs-CZ" dirty="0"/>
              <a:t>AUTOR NEUVEDEN.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27.12.2012]. </a:t>
            </a:r>
            <a:r>
              <a:rPr lang="cs-CZ" dirty="0"/>
              <a:t>Dostupný na WWW: http://commons.wikimedia.org/wiki/File:MariaTheresia_Maske.jpg?uselang=cs </a:t>
            </a:r>
            <a:endParaRPr lang="cs-CZ" dirty="0" smtClean="0"/>
          </a:p>
          <a:p>
            <a:r>
              <a:rPr lang="cs-CZ" dirty="0"/>
              <a:t>POETICBENT, KELISI.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 smtClean="0"/>
              <a:t>27.12.2012]. </a:t>
            </a:r>
            <a:r>
              <a:rPr lang="cs-CZ" dirty="0"/>
              <a:t>Dostupný na WWW: </a:t>
            </a:r>
            <a:r>
              <a:rPr lang="cs-CZ" dirty="0">
                <a:hlinkClick r:id="rId5"/>
              </a:rPr>
              <a:t>http://cs.wikipedia.org/wiki/Soubor:Silesia_%</a:t>
            </a:r>
            <a:r>
              <a:rPr lang="cs-CZ" dirty="0" smtClean="0">
                <a:hlinkClick r:id="rId5"/>
              </a:rPr>
              <a:t>28Now%29.png</a:t>
            </a:r>
            <a:endParaRPr lang="cs-CZ" dirty="0" smtClean="0"/>
          </a:p>
          <a:p>
            <a:r>
              <a:rPr lang="cs-CZ" dirty="0"/>
              <a:t>STV.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 smtClean="0"/>
              <a:t>27.12.2012]. </a:t>
            </a:r>
            <a:r>
              <a:rPr lang="cs-CZ" dirty="0"/>
              <a:t>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cs.wikipedia.org/wiki/Soubor:PL_Klodzko_map.svg</a:t>
            </a:r>
            <a:endParaRPr lang="cs-CZ" dirty="0" smtClean="0"/>
          </a:p>
          <a:p>
            <a:r>
              <a:rPr lang="pl-PL" dirty="0"/>
              <a:t>POZNANIAK. </a:t>
            </a:r>
            <a:r>
              <a:rPr lang="pl-PL" i="1" dirty="0"/>
              <a:t>Wikipedia</a:t>
            </a:r>
            <a:r>
              <a:rPr lang="pl-PL" dirty="0"/>
              <a:t> [online]. [cit. </a:t>
            </a:r>
            <a:r>
              <a:rPr lang="pl-PL" dirty="0" smtClean="0"/>
              <a:t>27.12.2012]. </a:t>
            </a:r>
            <a:r>
              <a:rPr lang="pl-PL" dirty="0"/>
              <a:t>Dostupný na WWW: </a:t>
            </a:r>
            <a:r>
              <a:rPr lang="pl-PL" dirty="0">
                <a:hlinkClick r:id="rId7"/>
              </a:rPr>
              <a:t>http://</a:t>
            </a:r>
            <a:r>
              <a:rPr lang="pl-PL" dirty="0" smtClean="0">
                <a:hlinkClick r:id="rId7"/>
              </a:rPr>
              <a:t>cs.wikipedia.org/wiki/Soubor:POL_powiat_k%C5%82odzki_map.svg</a:t>
            </a:r>
            <a:endParaRPr lang="pl-PL" dirty="0" smtClean="0"/>
          </a:p>
          <a:p>
            <a:r>
              <a:rPr lang="cs-CZ" dirty="0"/>
              <a:t>HTTP://WWW.HAMPEL-AUCTIONS.COM/.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 smtClean="0"/>
              <a:t>27.12.2012]. </a:t>
            </a:r>
            <a:r>
              <a:rPr lang="cs-CZ" dirty="0"/>
              <a:t>Dostupný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cs.wikipedia.org/wiki/Soubor:Joseph_II_Portrait_with_crown.jpg</a:t>
            </a:r>
            <a:endParaRPr lang="cs-CZ" dirty="0" smtClean="0"/>
          </a:p>
          <a:p>
            <a:r>
              <a:rPr lang="cs-CZ" dirty="0" smtClean="0"/>
              <a:t>AUTOR </a:t>
            </a:r>
            <a:r>
              <a:rPr lang="cs-CZ" dirty="0"/>
              <a:t>NEUVEDEN.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27.12.2012]. </a:t>
            </a:r>
            <a:r>
              <a:rPr lang="cs-CZ" dirty="0"/>
              <a:t>Dostupný na WWW: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commons.wikimedia.org/wiki/File:Martin_van_Meytens_010.jpg?uselang=cs</a:t>
            </a:r>
            <a:endParaRPr lang="cs-CZ" dirty="0" smtClean="0"/>
          </a:p>
          <a:p>
            <a:r>
              <a:rPr lang="cs-CZ" dirty="0"/>
              <a:t>HTTP://WWW.UNI-REGENSBURG.DE/FAKULTAETEN/PHIL_FAK_III/GESCHICHTE/JOSEPHII.JPG. </a:t>
            </a:r>
            <a:r>
              <a:rPr lang="cs-CZ" i="1" dirty="0" err="1"/>
              <a:t>Wikimedia</a:t>
            </a:r>
            <a:r>
              <a:rPr lang="cs-CZ" i="1" dirty="0"/>
              <a:t> </a:t>
            </a:r>
            <a:r>
              <a:rPr lang="cs-CZ" i="1" dirty="0" err="1"/>
              <a:t>Commons</a:t>
            </a:r>
            <a:r>
              <a:rPr lang="cs-CZ" dirty="0"/>
              <a:t> [online]. [cit. </a:t>
            </a:r>
            <a:r>
              <a:rPr lang="cs-CZ" dirty="0" smtClean="0"/>
              <a:t>27.12.2012]. </a:t>
            </a:r>
            <a:r>
              <a:rPr lang="cs-CZ" dirty="0"/>
              <a:t>Dostupný na WWW: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commons.wikimedia.org/wiki/File:Joseph_II.jpg?uselang=cs</a:t>
            </a:r>
            <a:endParaRPr lang="cs-CZ" dirty="0" smtClean="0"/>
          </a:p>
          <a:p>
            <a:r>
              <a:rPr lang="cs-CZ" dirty="0" smtClean="0"/>
              <a:t>JOHN COMMONS.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 smtClean="0"/>
              <a:t>27.12.2012]. </a:t>
            </a:r>
            <a:r>
              <a:rPr lang="cs-CZ" dirty="0"/>
              <a:t>Dostupný na WWW: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cs.wikipedia.org/wiki/Soubor:Tituln%C3%AD_list_Patentu_o_zru%C5%A1en%C3%AD_nevolnictv%C3%AD_z_16_listopadu_1781.gif</a:t>
            </a:r>
            <a:endParaRPr lang="cs-CZ" dirty="0" smtClean="0"/>
          </a:p>
          <a:p>
            <a:r>
              <a:rPr lang="cs-CZ" dirty="0"/>
              <a:t>GRYFFINDOR. </a:t>
            </a:r>
            <a:r>
              <a:rPr lang="cs-CZ" i="1" dirty="0" err="1"/>
              <a:t>Wikipedia</a:t>
            </a:r>
            <a:r>
              <a:rPr lang="cs-CZ" dirty="0"/>
              <a:t> [online]. [cit. </a:t>
            </a:r>
            <a:r>
              <a:rPr lang="cs-CZ" dirty="0" smtClean="0"/>
              <a:t>27.12.2012]. </a:t>
            </a:r>
            <a:r>
              <a:rPr lang="cs-CZ" dirty="0"/>
              <a:t>Dostupný na WWW: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cs.wikipedia.org/wiki/Soubor:Toleranzpatent_001.jpg</a:t>
            </a:r>
            <a:endParaRPr lang="cs-CZ" dirty="0" smtClean="0"/>
          </a:p>
          <a:p>
            <a:r>
              <a:rPr lang="cs-CZ" dirty="0" smtClean="0"/>
              <a:t>ostatní </a:t>
            </a:r>
            <a:r>
              <a:rPr lang="cs-CZ" dirty="0"/>
              <a:t>obrazový materiál pochází z archivu </a:t>
            </a:r>
            <a:r>
              <a:rPr lang="cs-CZ" dirty="0" smtClean="0"/>
              <a:t>autorky</a:t>
            </a: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681</TotalTime>
  <Words>1128</Words>
  <Application>Microsoft Office PowerPoint</Application>
  <PresentationFormat>Předvádění na obrazovce (4:3)</PresentationFormat>
  <Paragraphs>98</Paragraphs>
  <Slides>32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32</vt:i4>
      </vt:variant>
    </vt:vector>
  </HeadingPairs>
  <TitlesOfParts>
    <vt:vector size="34" baseType="lpstr">
      <vt:lpstr>Motiv sady Office</vt:lpstr>
      <vt:lpstr>Microsoft Word 97 - 2003 Document</vt:lpstr>
      <vt:lpstr>Prezentace aplikace PowerPoint</vt:lpstr>
      <vt:lpstr>HABSBURSKÁ MONARCHIE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KAREL VI. (1711-1740)</vt:lpstr>
      <vt:lpstr>Prezentace aplikace PowerPoint</vt:lpstr>
      <vt:lpstr>Prezentace aplikace PowerPoint</vt:lpstr>
      <vt:lpstr>MARIE TEREZIE</vt:lpstr>
      <vt:lpstr>Prezentace aplikace PowerPoint</vt:lpstr>
      <vt:lpstr>Prezentace aplikace PowerPoint</vt:lpstr>
      <vt:lpstr>VÁLKY O DĚDICTVÍ HABSBURSKÉ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OSVÍCENSKÝ ABSOLUTISMUS</vt:lpstr>
      <vt:lpstr>Prezentace aplikace PowerPoint</vt:lpstr>
      <vt:lpstr>Prezentace aplikace PowerPoint</vt:lpstr>
      <vt:lpstr>REFORMY MARIE TEREZIE</vt:lpstr>
      <vt:lpstr>Prezentace aplikace PowerPoint</vt:lpstr>
      <vt:lpstr>Prezentace aplikace PowerPoint</vt:lpstr>
      <vt:lpstr>JOSEF II.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HABSBURSKÁ PODUNAJSKÁ MONARCHIE</dc:title>
  <dc:creator>Adolf</dc:creator>
  <cp:lastModifiedBy>Hronková Hana</cp:lastModifiedBy>
  <cp:revision>50</cp:revision>
  <dcterms:created xsi:type="dcterms:W3CDTF">2011-10-19T18:26:15Z</dcterms:created>
  <dcterms:modified xsi:type="dcterms:W3CDTF">2013-05-28T13:51:28Z</dcterms:modified>
</cp:coreProperties>
</file>