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6" r:id="rId11"/>
    <p:sldId id="268" r:id="rId12"/>
    <p:sldId id="265" r:id="rId13"/>
    <p:sldId id="269" r:id="rId14"/>
    <p:sldId id="270" r:id="rId15"/>
    <p:sldId id="271" r:id="rId16"/>
    <p:sldId id="272" r:id="rId17"/>
    <p:sldId id="273" r:id="rId18"/>
    <p:sldId id="284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2" r:id="rId27"/>
    <p:sldId id="283" r:id="rId28"/>
    <p:sldId id="259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D48B"/>
    <a:srgbClr val="DDCD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84" d="100"/>
          <a:sy n="84" d="100"/>
        </p:scale>
        <p:origin x="-966" y="5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7D588-A7D0-4800-99C5-1078E76B087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76B67-8A4D-4EA4-8759-64267CF34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7D588-A7D0-4800-99C5-1078E76B087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76B67-8A4D-4EA4-8759-64267CF34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7D588-A7D0-4800-99C5-1078E76B087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76B67-8A4D-4EA4-8759-64267CF34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7D588-A7D0-4800-99C5-1078E76B087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76B67-8A4D-4EA4-8759-64267CF34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7D588-A7D0-4800-99C5-1078E76B087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76B67-8A4D-4EA4-8759-64267CF34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7D588-A7D0-4800-99C5-1078E76B087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76B67-8A4D-4EA4-8759-64267CF34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7D588-A7D0-4800-99C5-1078E76B087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76B67-8A4D-4EA4-8759-64267CF34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7D588-A7D0-4800-99C5-1078E76B087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76B67-8A4D-4EA4-8759-64267CF34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7D588-A7D0-4800-99C5-1078E76B087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76B67-8A4D-4EA4-8759-64267CF34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7D588-A7D0-4800-99C5-1078E76B087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76B67-8A4D-4EA4-8759-64267CF34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7D588-A7D0-4800-99C5-1078E76B087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76B67-8A4D-4EA4-8759-64267CF34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D48B">
            <a:alpha val="34902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97D588-A7D0-4800-99C5-1078E76B087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B76B67-8A4D-4EA4-8759-64267CF349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1.%20HISTORIE.pptx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maps.google.com/maps?q=isola+d+elba&amp;hl=en&amp;ll=41.722131,13.666992&amp;spn=9.083611,26.784668&amp;sll=42.102542,-83.147424&amp;sspn=0.01764,0.052314&amp;vpsrc=6&amp;hnear=Elba&amp;t=h&amp;z=6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maps.google.com/maps?q=Jamestown,+Saint+Helena&amp;hl=en&amp;ll=-0.35156,21.796875&amp;spn=87.41411,214.277344&amp;sll=45.859444,-122.816944&amp;sspn=0.033115,0.104628&amp;vpsrc=6&amp;hnear=Jamestown,+St+Helena&amp;t=h&amp;z=3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Napoleon_Groot.jpg" TargetMode="External"/><Relationship Id="rId13" Type="http://schemas.openxmlformats.org/officeDocument/2006/relationships/hyperlink" Target="http://commons.wikimedia.org/wiki/File:L'imp%C3%A9ratriceMarie-Louise.jpg" TargetMode="External"/><Relationship Id="rId18" Type="http://schemas.openxmlformats.org/officeDocument/2006/relationships/hyperlink" Target="http://commons.wikimedia.org/wiki/File:Napoleon's_exile_to_Elba.jpg" TargetMode="External"/><Relationship Id="rId3" Type="http://schemas.openxmlformats.org/officeDocument/2006/relationships/hyperlink" Target="http://commons.wikimedia.org/wiki/File:Ajaccio.png" TargetMode="External"/><Relationship Id="rId7" Type="http://schemas.openxmlformats.org/officeDocument/2006/relationships/hyperlink" Target="http://commons.wikimedia.org/wiki/File:Spain.png" TargetMode="External"/><Relationship Id="rId12" Type="http://schemas.openxmlformats.org/officeDocument/2006/relationships/hyperlink" Target="http://commons.wikimedia.org/wiki/File:Joseph-Bonaparte.jpg" TargetMode="External"/><Relationship Id="rId17" Type="http://schemas.openxmlformats.org/officeDocument/2006/relationships/hyperlink" Target="http://commons.wikimedia.org/wiki/File:Battle_Of_The_Nations-Monument.jpg" TargetMode="External"/><Relationship Id="rId2" Type="http://schemas.openxmlformats.org/officeDocument/2006/relationships/hyperlink" Target="http://commons.wikimedia.org/wiki/File:Ajaccio_MN1JPG.jpg" TargetMode="External"/><Relationship Id="rId16" Type="http://schemas.openxmlformats.org/officeDocument/2006/relationships/hyperlink" Target="http://commons.wikimedia.org/wiki/File:Napoleons_retreat_from_moscow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mprjose.jpg" TargetMode="External"/><Relationship Id="rId11" Type="http://schemas.openxmlformats.org/officeDocument/2006/relationships/hyperlink" Target="http://commons.wikimedia.org/wiki/File:Mohyla_miru_2.jpg" TargetMode="External"/><Relationship Id="rId5" Type="http://schemas.openxmlformats.org/officeDocument/2006/relationships/hyperlink" Target="http://commons.wikimedia.org/wiki/File:Josephine_de_Beauharnais,_Keizerin_der_Fransen.jpg" TargetMode="External"/><Relationship Id="rId15" Type="http://schemas.openxmlformats.org/officeDocument/2006/relationships/hyperlink" Target="http://commons.wikimedia.org/wiki/File:Kutuzovborodino.jpg" TargetMode="External"/><Relationship Id="rId10" Type="http://schemas.openxmlformats.org/officeDocument/2006/relationships/hyperlink" Target="http://commons.wikimedia.org/wiki/File:Alexander_I_of_Russia.PNG" TargetMode="External"/><Relationship Id="rId4" Type="http://schemas.openxmlformats.org/officeDocument/2006/relationships/hyperlink" Target="http://commons.wikimedia.org/wiki/File:Jacques-Louis_David,_The_Coronation_of_Napoleon_edit.jpg" TargetMode="External"/><Relationship Id="rId9" Type="http://schemas.openxmlformats.org/officeDocument/2006/relationships/hyperlink" Target="http://commons.wikimedia.org/wiki/File:FranciscusII.png" TargetMode="External"/><Relationship Id="rId14" Type="http://schemas.openxmlformats.org/officeDocument/2006/relationships/hyperlink" Target="http://commons.wikimedia.org/wiki/File:Jean-Baptiste_Isabey_0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84371930"/>
              </p:ext>
            </p:extLst>
          </p:nvPr>
        </p:nvGraphicFramePr>
        <p:xfrm>
          <a:off x="835025" y="101600"/>
          <a:ext cx="7270750" cy="6457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cument" r:id="rId3" imgW="10965824" imgH="9700404" progId="Word.Document.8">
                  <p:embed/>
                </p:oleObj>
              </mc:Choice>
              <mc:Fallback>
                <p:oleObj name="Document" r:id="rId3" imgW="10965824" imgH="9700404" progId="Word.Document.8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5025" y="101600"/>
                        <a:ext cx="7270750" cy="6457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7953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57430"/>
            <a:ext cx="7772400" cy="2286016"/>
          </a:xfrm>
          <a:noFill/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NAPOLEONSKÉ VÁLKY</a:t>
            </a:r>
            <a:endParaRPr lang="cs-CZ" sz="6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14974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převratu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r. 1799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 potlačil opozici a posílil ústřední vládu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nová ústava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soustředila zákonodárnou i výkonnou moc v rukou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prvního konzula = Napoleon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porážka rakouské armády v S Itálii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Rakousko uznalo všechny francouzské územní zisky</a:t>
            </a:r>
          </a:p>
          <a:p>
            <a:pPr algn="just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vydal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občanský zákoník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potvrzení rovnosti občanů před zákonem, svobody vyznání, nezávislosti státu na církvi –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 pro podobné normy v Evropě</a:t>
            </a:r>
            <a:endParaRPr lang="cs-CZ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394px-Ajaccio_MN1JPG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-1"/>
            <a:ext cx="4357686" cy="6625009"/>
          </a:xfrm>
        </p:spPr>
      </p:pic>
      <p:sp>
        <p:nvSpPr>
          <p:cNvPr id="9" name="TextovéPole 8"/>
          <p:cNvSpPr txBox="1"/>
          <p:nvPr/>
        </p:nvSpPr>
        <p:spPr>
          <a:xfrm>
            <a:off x="4357686" y="-24"/>
            <a:ext cx="40005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dům v korsickém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Ajacciu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kde se v roce 1769 narodil Napoleon Bonaparte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Obrázek 9" descr="Ajacci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3438" y="2671917"/>
            <a:ext cx="4500562" cy="418608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072298" y="2143116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 action="ppaction://hlinkpres?slideindex=1&amp;slidetitle="/>
              </a:rPr>
              <a:t>Korsika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29288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nechal se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lidovém hlasování (plebiscitu)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zvolit doživotním konzulem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1804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 další plebiscit potvrdil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titul císaře</a:t>
            </a:r>
          </a:p>
          <a:p>
            <a:pPr algn="just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korunovace proběhla za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přítomnosti papeže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 se korunoval sám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(dal tím najevo nezávislost na církvi)</a:t>
            </a:r>
          </a:p>
          <a:p>
            <a:pPr algn="just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obnovení monarchie ve Francii</a:t>
            </a:r>
          </a:p>
          <a:p>
            <a:pPr algn="just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císař Napoleon I.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chtěl svým titulem převýšit ostatní evropské panovníky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kteří ho nepovažovali za sobě rovného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800px-Jacques-Louis_David,_The_Coronation_of_Napoleon_edi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00100" y="0"/>
            <a:ext cx="7729552" cy="4830970"/>
          </a:xfrm>
          <a:solidFill>
            <a:schemeClr val="accent2">
              <a:lumMod val="75000"/>
            </a:schemeClr>
          </a:solidFill>
        </p:spPr>
      </p:pic>
      <p:sp>
        <p:nvSpPr>
          <p:cNvPr id="6" name="TextovéPole 5"/>
          <p:cNvSpPr txBox="1"/>
          <p:nvPr/>
        </p:nvSpPr>
        <p:spPr>
          <a:xfrm>
            <a:off x="428596" y="4929198"/>
            <a:ext cx="82868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Jacques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-Louis David – Korunovace císaře a císařovny Napoleonova korunovace proběhla v pařížské katedrále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Notre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Dame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současně byla korunována císařovnou i jeho manželka Josefina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32px-Josephine_de_Beauharnais,_Keizerin_der_Franse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608178"/>
            <a:ext cx="3786182" cy="5249822"/>
          </a:xfrm>
        </p:spPr>
      </p:pic>
      <p:pic>
        <p:nvPicPr>
          <p:cNvPr id="5" name="Obrázek 4" descr="576px-Emprjos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71934" y="0"/>
            <a:ext cx="5072066" cy="528340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000496" y="5572140"/>
            <a:ext cx="49292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francouzská císařovna a první Napoleonova manželka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4282" y="357166"/>
            <a:ext cx="35719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Marie-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Joseph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-Rose de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Tascher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Josefina</a:t>
            </a:r>
            <a:endParaRPr lang="cs-CZ" sz="2800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4058"/>
            <a:ext cx="8229600" cy="5593254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válka s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novou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protifrancouzskou koalicí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(Velká Británie, Rakousko, Rusko)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zničení francouzského loďstva u mysu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Trafalgar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– úspěch Britů (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admirál Nelson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)</a:t>
            </a:r>
          </a:p>
          <a:p>
            <a:pPr algn="just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x úspěch na pevnině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–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obsazení Vídně</a:t>
            </a:r>
            <a:endParaRPr lang="cs-CZ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cs typeface="Calibri"/>
            </a:endParaRPr>
          </a:p>
          <a:p>
            <a:pPr algn="just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→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ústup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rakouského vojska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na Moravu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– pomoc ruského cara Alexandra I.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12/1805 „bitva tří císařů“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(Napoleon I., František II., Alexandr I.)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u Slavkova</a:t>
            </a:r>
          </a:p>
          <a:p>
            <a:pPr algn="just"/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vítězil Napoleon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 Františkem II. uzavřel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endParaRPr lang="cs-CZ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34608"/>
            <a:ext cx="4286248" cy="6409102"/>
          </a:xfrm>
          <a:prstGeom prst="rect">
            <a:avLst/>
          </a:prstGeom>
        </p:spPr>
      </p:pic>
      <p:pic>
        <p:nvPicPr>
          <p:cNvPr id="9" name="Zástupný symbol pro obsah 8" descr="696px-Spaina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308403" y="1142984"/>
            <a:ext cx="3835597" cy="3181514"/>
          </a:xfrm>
        </p:spPr>
      </p:pic>
      <p:sp>
        <p:nvSpPr>
          <p:cNvPr id="10" name="TextovéPole 9"/>
          <p:cNvSpPr txBox="1"/>
          <p:nvPr/>
        </p:nvSpPr>
        <p:spPr>
          <a:xfrm>
            <a:off x="5715008" y="3774048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+ mys </a:t>
            </a:r>
            <a:r>
              <a:rPr lang="cs-CZ" b="1" dirty="0" err="1" smtClean="0"/>
              <a:t>Trafalgar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6248" y="4929198"/>
            <a:ext cx="41434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E5D48B"/>
                </a:solidFill>
              </a:rPr>
              <a:t>Památník admirála Nelsona na </a:t>
            </a:r>
            <a:r>
              <a:rPr lang="cs-CZ" sz="2800" b="1" dirty="0" err="1" smtClean="0">
                <a:solidFill>
                  <a:srgbClr val="E5D48B"/>
                </a:solidFill>
              </a:rPr>
              <a:t>Trafalgar</a:t>
            </a:r>
            <a:r>
              <a:rPr lang="cs-CZ" sz="2800" b="1" dirty="0" smtClean="0">
                <a:solidFill>
                  <a:srgbClr val="E5D48B"/>
                </a:solidFill>
              </a:rPr>
              <a:t> Square v Londýně</a:t>
            </a:r>
            <a:endParaRPr lang="cs-CZ" sz="2800" b="1" dirty="0">
              <a:solidFill>
                <a:srgbClr val="E5D48B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39px-Alexander_I_of_Russi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269217" y="1428736"/>
            <a:ext cx="2874783" cy="3929090"/>
          </a:xfrm>
        </p:spPr>
      </p:pic>
      <p:pic>
        <p:nvPicPr>
          <p:cNvPr id="5" name="Obrázek 4" descr="FranciscusII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11525" y="1430226"/>
            <a:ext cx="3006701" cy="3927600"/>
          </a:xfrm>
          <a:prstGeom prst="rect">
            <a:avLst/>
          </a:prstGeom>
        </p:spPr>
      </p:pic>
      <p:pic>
        <p:nvPicPr>
          <p:cNvPr id="6" name="Obrázek 5" descr="485px-Napoleon_Groo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1430226"/>
            <a:ext cx="3174810" cy="39276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28596" y="5661248"/>
            <a:ext cx="23574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 I.</a:t>
            </a:r>
          </a:p>
          <a:p>
            <a:pPr algn="ct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14744" y="5661248"/>
            <a:ext cx="21431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II.</a:t>
            </a:r>
          </a:p>
          <a:p>
            <a:pPr algn="ctr"/>
            <a:r>
              <a:rPr lang="cs-CZ" sz="2800" b="1" dirty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akousko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15140" y="5661248"/>
            <a:ext cx="19288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Alexandr I.</a:t>
            </a:r>
          </a:p>
          <a:p>
            <a:pPr algn="ct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00298" y="415333"/>
            <a:ext cx="4429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32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ktéři „bitvy tří císařů“</a:t>
            </a:r>
            <a:endParaRPr lang="cs-CZ" sz="32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0"/>
            <a:ext cx="5416581" cy="3643314"/>
          </a:xfrm>
        </p:spPr>
      </p:pic>
      <p:pic>
        <p:nvPicPr>
          <p:cNvPr id="5" name="Obrázek 4" descr="800px-Mohyla_miru_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48810" y="3643314"/>
            <a:ext cx="5495190" cy="321468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429256" y="0"/>
            <a:ext cx="335758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zámek Slavkov u Brna – místo, kde před bitvou přenocovali František II. a Alexandr I., po bitvě pak Napoleon I.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551" y="5042118"/>
            <a:ext cx="354231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Mohyla míru na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Prackém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kopci, první mírový památník v Evropě (1910-1912)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7504"/>
            <a:ext cx="8229600" cy="5305792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1806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Napoleon vytvořil ze 16 německých států tzv.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rýnský spolek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zanikla Svatá říše římská národa německého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→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císař SŘŘNN František II.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musel vzdát titulu a vládl jen jako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 rakouský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(jako František I.)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boje proti Napoleonovi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přidalo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Prusko a Sasko x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porazil a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dobyl Berlín 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→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zbývalo mu porazit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jen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Velkou Británii a Rusko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29288"/>
          </a:xfrm>
          <a:noFill/>
        </p:spPr>
        <p:txBody>
          <a:bodyPr>
            <a:noAutofit/>
          </a:bodyPr>
          <a:lstStyle/>
          <a:p>
            <a:pPr algn="just"/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snaha o hospodářské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zničení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Británie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-zahájil proti ní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kontinentální blokádu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zákaz dovozu britského zboží na kontinent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 se snažil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udržet pořádek i ve Francii: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vybudoval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tajnou policii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fungující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výběr daní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(finance na vojenská tažení)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 průmyslu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díky vývozu do závislých území (v Itálii, Německu…)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17px-Joseph-Bonapart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40674" y="0"/>
            <a:ext cx="4774268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5286380" y="357166"/>
            <a:ext cx="371477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Bonaparte – král neapolský a španělský, nejstarší bratr Napoleona Bonaparta, původním povoláním advokát a diplomat.</a:t>
            </a:r>
          </a:p>
          <a:p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 často dosazoval své sourozence na významné posty, řídil také „rodovou“ sňatkovou politiku, až vytvořil „dynastii“ Bonapartů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500726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obsadil Portugalsko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sesadil španělského krále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novým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králem Napoleonův bratr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</a:t>
            </a:r>
          </a:p>
          <a:p>
            <a:pPr algn="just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→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protifrancouzský odboj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partyzánské (gerilové)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útoky 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působily Francouzům velké ztráty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začalo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novou válku proti Napoleonovi 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porážka, po uzavření míru ztráta mnoha území, navíc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musel František I. provdat dceru Marii Luisu za Napoleona</a:t>
            </a:r>
            <a:endParaRPr lang="cs-CZ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500px-L'impératriceMarie-Louis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295163"/>
            <a:ext cx="4643438" cy="5562838"/>
          </a:xfrm>
        </p:spPr>
      </p:pic>
      <p:pic>
        <p:nvPicPr>
          <p:cNvPr id="5" name="Obrázek 4" descr="377px-Jean-Baptiste_Isabey_0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14942" y="0"/>
            <a:ext cx="3929058" cy="624272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1438" y="188877"/>
            <a:ext cx="50006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Marie Luisa Habsbursko-Lotrinská, císařovna francouzská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3438" y="6286520"/>
            <a:ext cx="457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manželka Napoleona I.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50418"/>
            <a:ext cx="8229600" cy="4438822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 ukončilo blokádu Velké Británie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→ Napoleon chce odvetu</a:t>
            </a:r>
          </a:p>
          <a:p>
            <a:pPr algn="just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vytvořil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„velkou armádu“ (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500 tis. mužů) a r. 1812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vstoupil do Ruska</a:t>
            </a:r>
          </a:p>
          <a:p>
            <a:pPr algn="just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francouzské vojsko postupovalo rychle (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taktika „spálené země“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– Rusové jen ustupovali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Francouzi vstoupili do Moskvy x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město opuštěno, bez potravin, hořící…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464496"/>
          </a:xfrm>
        </p:spPr>
        <p:txBody>
          <a:bodyPr>
            <a:normAutofit/>
          </a:bodyPr>
          <a:lstStyle/>
          <a:p>
            <a:pPr algn="just"/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blížící se zima donutila N. ustoupit na J 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ruský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maršál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Kutuzov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donutil Francouze vracet se stejnou cestou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kterou přišli </a:t>
            </a:r>
          </a:p>
          <a:p>
            <a:pPr algn="just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→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nemožnost získat zásoby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→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velké ztráty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kvůli hladu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, nemocem, mrazu a nájezdům malých ruských ozbrojených oddílů</a:t>
            </a:r>
          </a:p>
          <a:p>
            <a:pPr algn="just"/>
            <a:r>
              <a:rPr lang="cs-CZ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po bitvě při přechodu řeky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Bereziny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zbylo jen 40 tis. bojeschopných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mužů</a:t>
            </a:r>
            <a:endParaRPr lang="cs-CZ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84713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Napoleons_retreat_from_mosco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23667" y="3214687"/>
            <a:ext cx="5120333" cy="3643314"/>
          </a:xfrm>
          <a:prstGeom prst="rect">
            <a:avLst/>
          </a:prstGeom>
        </p:spPr>
      </p:pic>
      <p:pic>
        <p:nvPicPr>
          <p:cNvPr id="4" name="Zástupný symbol pro obsah 3" descr="Kutuzovborodino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-1" y="0"/>
            <a:ext cx="5470775" cy="4000504"/>
          </a:xfrm>
        </p:spPr>
      </p:pic>
      <p:sp>
        <p:nvSpPr>
          <p:cNvPr id="6" name="TextovéPole 5"/>
          <p:cNvSpPr txBox="1"/>
          <p:nvPr/>
        </p:nvSpPr>
        <p:spPr>
          <a:xfrm>
            <a:off x="5500694" y="-24"/>
            <a:ext cx="34290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Anatolij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Pavlovič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Šepeljuk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Michail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Kutuzov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bitvě u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Borodina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055" y="5473029"/>
            <a:ext cx="33280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Afolf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Northern</a:t>
            </a:r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Napoleonův návrat z Moskvy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286411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nová protifrancouzská koalice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(Velká Británie, Prusko, Rusko a Rakousko)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1813 bitva u Lipska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„bitva národů“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největší světová bitva před rokem 1914 (téměř 500 tis. vojáků), těžká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porážka Napoleona</a:t>
            </a:r>
          </a:p>
          <a:p>
            <a:pPr algn="just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1814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Paříž obsazena koaličními vojsky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Napoleon donucen vzdát se vlády a odejít na ostrov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Elbu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 se vrátila do hranic z roku 1792,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francouzský trůn se vrátili Bourboni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639px-Battle_Of_The_Nations-Monumen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500042"/>
            <a:ext cx="6238681" cy="5857916"/>
          </a:xfrm>
        </p:spPr>
      </p:pic>
      <p:sp>
        <p:nvSpPr>
          <p:cNvPr id="9" name="TextovéPole 8"/>
          <p:cNvSpPr txBox="1"/>
          <p:nvPr/>
        </p:nvSpPr>
        <p:spPr>
          <a:xfrm>
            <a:off x="6286512" y="2071678"/>
            <a:ext cx="24288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monumentální památník bitvy u Lipska, postaven 1913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8. Napoleonova vila na Elbě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98188" y="3000372"/>
            <a:ext cx="5754188" cy="3857628"/>
          </a:xfrm>
          <a:prstGeom prst="rect">
            <a:avLst/>
          </a:prstGeom>
        </p:spPr>
      </p:pic>
      <p:pic>
        <p:nvPicPr>
          <p:cNvPr id="4" name="Zástupný symbol pro obsah 3" descr="7. Napoleonova vila na Elbě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5643570" cy="3474006"/>
          </a:xfrm>
        </p:spPr>
      </p:pic>
      <p:sp>
        <p:nvSpPr>
          <p:cNvPr id="6" name="TextovéPole 5"/>
          <p:cNvSpPr txBox="1"/>
          <p:nvPr/>
        </p:nvSpPr>
        <p:spPr>
          <a:xfrm>
            <a:off x="5929322" y="974695"/>
            <a:ext cx="282793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Napoleonovy vily na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Elbě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4348" y="4906044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hlinkClick r:id="rId4"/>
              </a:rPr>
              <a:t>ostrov </a:t>
            </a:r>
            <a:r>
              <a:rPr lang="cs-CZ" sz="2800" b="1" dirty="0" err="1" smtClean="0">
                <a:hlinkClick r:id="rId4"/>
              </a:rPr>
              <a:t>Elba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1"/>
            <a:ext cx="8229600" cy="4357717"/>
          </a:xfrm>
          <a:noFill/>
        </p:spPr>
        <p:txBody>
          <a:bodyPr>
            <a:normAutofit lnSpcReduction="10000"/>
          </a:bodyPr>
          <a:lstStyle/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1815 Napoleon prchl z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Elby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bez jediného výstřelu začal opět vládnout Francii –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tzv. stodenního císařství</a:t>
            </a:r>
          </a:p>
          <a:p>
            <a:pPr algn="just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jeho nová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armáda poražena u Waterloo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sedmou protifrancouzskou koalicí (velká Británie, Prusko, Spojené Nizozemí) 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 zajat Brity a odvezen do internace na ostrov Svatá Helena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Afriky, kde roku 1821 zemřel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10. mauzoleum bitvy u Waterlo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0296" y="0"/>
            <a:ext cx="6143704" cy="407194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1438" y="0"/>
            <a:ext cx="29289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mauzoleum bitvy u Waterloo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43570" y="4357694"/>
            <a:ext cx="35004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hlinkClick r:id="rId3"/>
              </a:rPr>
              <a:t>ostrov Svatá Helena</a:t>
            </a:r>
            <a:endParaRPr lang="cs-CZ" sz="2800" dirty="0"/>
          </a:p>
        </p:txBody>
      </p:sp>
      <p:pic>
        <p:nvPicPr>
          <p:cNvPr id="11" name="Obrázek 10" descr="20561_300682623080_3818287_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464480"/>
            <a:ext cx="3571868" cy="539352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571868" y="5042118"/>
            <a:ext cx="307183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bojiště u Waterloo (blízko Bruselu, Belgie), s tzv. Lví mohylou</a:t>
            </a:r>
            <a:endParaRPr lang="cs-CZ" sz="2800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14974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Napoleon odkázal Evropě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demokratické zásady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občanského zákoníku, vynikající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vojenskou taktiku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strategii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množství svých pomníků</a:t>
            </a:r>
          </a:p>
          <a:p>
            <a:pPr algn="just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příslovečnou se stala nejen jeho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malá výška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ale také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u Waterloo</a:t>
            </a:r>
          </a:p>
          <a:p>
            <a:pPr algn="just"/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stal se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terčem nenávisti panovníků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celé Evropy i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předmětem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mnohých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karikatur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ale byl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bezvýhradně obdivován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zejména Francouzi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00100" y="5977614"/>
            <a:ext cx="7072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dobová karikatura – Napoleon odjíždí na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Elbu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706px-Napoleon's_exile_to_Elb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14414" y="0"/>
            <a:ext cx="6643734" cy="5636823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5993" y="0"/>
            <a:ext cx="5026205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6072198" y="2216530"/>
            <a:ext cx="25717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 císaře Napoleona v korsickém městě </a:t>
            </a:r>
            <a:r>
              <a:rPr lang="cs-CZ" sz="2800" b="1" dirty="0" err="1" smtClean="0">
                <a:solidFill>
                  <a:srgbClr val="E5D48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Bastia</a:t>
            </a:r>
            <a:endParaRPr lang="cs-CZ" sz="2800" b="1" dirty="0">
              <a:solidFill>
                <a:srgbClr val="E5D48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61248"/>
          </a:xfrm>
        </p:spPr>
        <p:txBody>
          <a:bodyPr>
            <a:noAutofit/>
          </a:bodyPr>
          <a:lstStyle/>
          <a:p>
            <a:r>
              <a:rPr lang="cs-CZ" sz="1050" dirty="0"/>
              <a:t>ČORNEJ, Petr a kol. </a:t>
            </a:r>
            <a:r>
              <a:rPr lang="cs-CZ" sz="1050" i="1" dirty="0"/>
              <a:t>Dějepis pro střední odborné školy</a:t>
            </a:r>
            <a:r>
              <a:rPr lang="cs-CZ" sz="1050" dirty="0"/>
              <a:t>. Praha: SPN, 2006, ISBN 80-7235-194-X</a:t>
            </a:r>
            <a:r>
              <a:rPr lang="cs-CZ" sz="1050" dirty="0" smtClean="0"/>
              <a:t>.</a:t>
            </a:r>
            <a:endParaRPr lang="cs-CZ" sz="1050" dirty="0" smtClean="0">
              <a:hlinkClick r:id="rId2"/>
            </a:endParaRPr>
          </a:p>
          <a:p>
            <a:r>
              <a:rPr lang="cs-CZ" sz="1050" dirty="0"/>
              <a:t>GRANDMONT, Jean-Pol.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commons.wikimedia.org/wiki/File:Ajaccio_MN1JPG.jpg</a:t>
            </a:r>
            <a:endParaRPr lang="cs-CZ" sz="1050" dirty="0" smtClean="0"/>
          </a:p>
          <a:p>
            <a:r>
              <a:rPr lang="cs-CZ" sz="1050" dirty="0"/>
              <a:t>MANCHOT SANGUINAIRE.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commons.wikimedia.org/wiki/File:Ajaccio.png</a:t>
            </a:r>
            <a:endParaRPr lang="cs-CZ" sz="1050" dirty="0" smtClean="0"/>
          </a:p>
          <a:p>
            <a:r>
              <a:rPr lang="cs-CZ" sz="1050" dirty="0"/>
              <a:t>AUTOR NEUVEDEN.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http://commons.wikimedia.org/wiki/File:Jacques-Louis_David,_</a:t>
            </a:r>
            <a:r>
              <a:rPr lang="cs-CZ" sz="1050" dirty="0" smtClean="0">
                <a:hlinkClick r:id="rId4"/>
              </a:rPr>
              <a:t>The_Coronation_of_Napoleon_edit.jpg</a:t>
            </a:r>
            <a:endParaRPr lang="cs-CZ" sz="1050" dirty="0" smtClean="0"/>
          </a:p>
          <a:p>
            <a:r>
              <a:rPr lang="cs-CZ" sz="1050" dirty="0"/>
              <a:t>AUTOR NEUVEDEN.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http://commons.wikimedia.org/wiki/File:Josephine_de_Beauharnais,_</a:t>
            </a:r>
            <a:r>
              <a:rPr lang="cs-CZ" sz="1050" dirty="0" smtClean="0">
                <a:hlinkClick r:id="rId5"/>
              </a:rPr>
              <a:t>Keizerin_der_Fransen.jpg</a:t>
            </a:r>
            <a:endParaRPr lang="cs-CZ" sz="1050" dirty="0" smtClean="0"/>
          </a:p>
          <a:p>
            <a:r>
              <a:rPr lang="cs-CZ" sz="1050" dirty="0"/>
              <a:t>AUTOR NEUVEDEN.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commons.wikimedia.org/wiki/File:Emprjose.jpg</a:t>
            </a:r>
            <a:endParaRPr lang="cs-CZ" sz="1050" dirty="0" smtClean="0"/>
          </a:p>
          <a:p>
            <a:r>
              <a:rPr lang="cs-CZ" sz="1050" dirty="0"/>
              <a:t>BAS DE JONG.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commons.wikimedia.org/wiki/File:Spain.png</a:t>
            </a:r>
            <a:endParaRPr lang="cs-CZ" sz="1050" dirty="0" smtClean="0"/>
          </a:p>
          <a:p>
            <a:r>
              <a:rPr lang="cs-CZ" sz="1050" dirty="0"/>
              <a:t>AUTOR NEUVEDEN.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commons.wikimedia.org/wiki/File:Napoleon_Groot.jpg</a:t>
            </a:r>
            <a:endParaRPr lang="cs-CZ" sz="1050" dirty="0" smtClean="0"/>
          </a:p>
          <a:p>
            <a:r>
              <a:rPr lang="cs-CZ" sz="1050" dirty="0"/>
              <a:t>AUTOR NEUVEDEN.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commons.wikimedia.org/wiki/File:FranciscusII.png</a:t>
            </a:r>
            <a:endParaRPr lang="cs-CZ" sz="1050" dirty="0" smtClean="0"/>
          </a:p>
          <a:p>
            <a:r>
              <a:rPr lang="cs-CZ" sz="1050" dirty="0"/>
              <a:t>AUTOR NEUVEDEN.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0"/>
              </a:rPr>
              <a:t>http://</a:t>
            </a:r>
            <a:r>
              <a:rPr lang="cs-CZ" sz="1050" dirty="0" smtClean="0">
                <a:hlinkClick r:id="rId10"/>
              </a:rPr>
              <a:t>commons.wikimedia.org/wiki/File:Alexander_I_of_Russia.PNG</a:t>
            </a:r>
            <a:endParaRPr lang="cs-CZ" sz="1050" dirty="0" smtClean="0"/>
          </a:p>
          <a:p>
            <a:r>
              <a:rPr lang="cs-CZ" sz="1050" dirty="0"/>
              <a:t>KIRK.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1"/>
              </a:rPr>
              <a:t>http://</a:t>
            </a:r>
            <a:r>
              <a:rPr lang="cs-CZ" sz="1050" dirty="0" smtClean="0">
                <a:hlinkClick r:id="rId11"/>
              </a:rPr>
              <a:t>commons.wikimedia.org/wiki/File:Mohyla_miru_2.jpg</a:t>
            </a:r>
            <a:endParaRPr lang="cs-CZ" sz="1050" dirty="0" smtClean="0"/>
          </a:p>
          <a:p>
            <a:r>
              <a:rPr lang="cs-CZ" sz="1050" dirty="0"/>
              <a:t>BRIDGEMANARTONDEMAND.COM.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2"/>
              </a:rPr>
              <a:t>http://</a:t>
            </a:r>
            <a:r>
              <a:rPr lang="cs-CZ" sz="1050" dirty="0" smtClean="0">
                <a:hlinkClick r:id="rId12"/>
              </a:rPr>
              <a:t>commons.wikimedia.org/wiki/File:Joseph-Bonaparte.jpg</a:t>
            </a:r>
            <a:endParaRPr lang="cs-CZ" sz="1050" dirty="0" smtClean="0"/>
          </a:p>
          <a:p>
            <a:r>
              <a:rPr lang="cs-CZ" sz="1050" dirty="0"/>
              <a:t>JOCONDE DATABASE.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3"/>
              </a:rPr>
              <a:t>http://</a:t>
            </a:r>
            <a:r>
              <a:rPr lang="cs-CZ" sz="1050" dirty="0" smtClean="0">
                <a:hlinkClick r:id="rId13"/>
              </a:rPr>
              <a:t>commons.wikimedia.org/wiki/File:L%27imp%C3%A9ratriceMarie-Louise.jpg</a:t>
            </a:r>
            <a:endParaRPr lang="cs-CZ" sz="1050" dirty="0" smtClean="0"/>
          </a:p>
          <a:p>
            <a:r>
              <a:rPr lang="cs-CZ" sz="1050" dirty="0"/>
              <a:t>AUTOR NEUVEDEN.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4"/>
              </a:rPr>
              <a:t>http://</a:t>
            </a:r>
            <a:r>
              <a:rPr lang="cs-CZ" sz="1050" dirty="0" smtClean="0">
                <a:hlinkClick r:id="rId14"/>
              </a:rPr>
              <a:t>commons.wikimedia.org/wiki/File:Jean-Baptiste_Isabey_003.jpg</a:t>
            </a:r>
            <a:endParaRPr lang="cs-CZ" sz="1050" dirty="0" smtClean="0"/>
          </a:p>
          <a:p>
            <a:r>
              <a:rPr lang="cs-CZ" sz="1050" dirty="0"/>
              <a:t>AUTOR NEUVEDEN.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5"/>
              </a:rPr>
              <a:t>http://</a:t>
            </a:r>
            <a:r>
              <a:rPr lang="cs-CZ" sz="1050" dirty="0" smtClean="0">
                <a:hlinkClick r:id="rId15"/>
              </a:rPr>
              <a:t>commons.wikimedia.org/wiki/File:Kutuzovborodino.jpg</a:t>
            </a:r>
            <a:endParaRPr lang="cs-CZ" sz="1050" dirty="0" smtClean="0"/>
          </a:p>
          <a:p>
            <a:r>
              <a:rPr lang="cs-CZ" sz="1050" dirty="0"/>
              <a:t>AUTOR NEUVEDEN.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6"/>
              </a:rPr>
              <a:t>http://</a:t>
            </a:r>
            <a:r>
              <a:rPr lang="cs-CZ" sz="1050" dirty="0" smtClean="0">
                <a:hlinkClick r:id="rId16"/>
              </a:rPr>
              <a:t>commons.wikimedia.org/wiki/File:Napoleons_retreat_from_moscow.jpg</a:t>
            </a:r>
            <a:endParaRPr lang="cs-CZ" sz="1050" dirty="0" smtClean="0"/>
          </a:p>
          <a:p>
            <a:r>
              <a:rPr lang="cs-CZ" sz="1050" dirty="0"/>
              <a:t>WEBSTER.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7"/>
              </a:rPr>
              <a:t>http://</a:t>
            </a:r>
            <a:r>
              <a:rPr lang="cs-CZ" sz="1050" dirty="0" smtClean="0">
                <a:hlinkClick r:id="rId17"/>
              </a:rPr>
              <a:t>commons.wikimedia.org/wiki/File:Battle_Of_The_Nations-Monument.jpg</a:t>
            </a:r>
            <a:endParaRPr lang="cs-CZ" sz="1050" dirty="0" smtClean="0"/>
          </a:p>
          <a:p>
            <a:r>
              <a:rPr lang="cs-CZ" sz="1050" dirty="0"/>
              <a:t>WEBSTER. </a:t>
            </a:r>
            <a:r>
              <a:rPr lang="cs-CZ" sz="1050" i="1" dirty="0" err="1"/>
              <a:t>Wikimedia</a:t>
            </a:r>
            <a:r>
              <a:rPr lang="cs-CZ" sz="1050" i="1" dirty="0"/>
              <a:t> </a:t>
            </a:r>
            <a:r>
              <a:rPr lang="cs-CZ" sz="1050" i="1" dirty="0" err="1"/>
              <a:t>Commons</a:t>
            </a:r>
            <a:r>
              <a:rPr lang="cs-CZ" sz="1050" dirty="0"/>
              <a:t> [online]. [cit. </a:t>
            </a:r>
            <a:r>
              <a:rPr lang="cs-CZ" sz="1050" dirty="0" smtClean="0"/>
              <a:t>28.12.2012].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8"/>
              </a:rPr>
              <a:t>http://</a:t>
            </a:r>
            <a:r>
              <a:rPr lang="cs-CZ" sz="1050" dirty="0" smtClean="0">
                <a:hlinkClick r:id="rId18"/>
              </a:rPr>
              <a:t>commons.wikimedia.org/wiki/File:Napoleon%27s_exile_to_Elba.jpg</a:t>
            </a:r>
            <a:endParaRPr lang="cs-CZ" sz="1050" dirty="0" smtClean="0"/>
          </a:p>
          <a:p>
            <a:r>
              <a:rPr lang="cs-CZ" sz="1050" dirty="0"/>
              <a:t>ostatní obrazový materiál pochází z archivu </a:t>
            </a:r>
            <a:r>
              <a:rPr lang="cs-CZ" sz="1050" dirty="0" smtClean="0"/>
              <a:t>autorky</a:t>
            </a:r>
          </a:p>
          <a:p>
            <a:endParaRPr lang="cs-CZ" sz="105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840</TotalTime>
  <Words>1261</Words>
  <Application>Microsoft Office PowerPoint</Application>
  <PresentationFormat>Předvádění na obrazovce (4:3)</PresentationFormat>
  <Paragraphs>96</Paragraphs>
  <Slides>28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Motiv sady Office</vt:lpstr>
      <vt:lpstr>Microsoft Word 97 - 2003 Document</vt:lpstr>
      <vt:lpstr>Prezentace aplikace PowerPoint</vt:lpstr>
      <vt:lpstr>NAPOLEONSKÉ VÁLKY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NAPOLEONSKÉ VÁLKY</dc:title>
  <dc:creator>Adolf</dc:creator>
  <cp:lastModifiedBy>Hronková Hana</cp:lastModifiedBy>
  <cp:revision>69</cp:revision>
  <dcterms:created xsi:type="dcterms:W3CDTF">2011-11-28T12:13:08Z</dcterms:created>
  <dcterms:modified xsi:type="dcterms:W3CDTF">2013-05-29T13:50:28Z</dcterms:modified>
</cp:coreProperties>
</file>