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65" r:id="rId5"/>
    <p:sldId id="258" r:id="rId6"/>
    <p:sldId id="266" r:id="rId7"/>
    <p:sldId id="259" r:id="rId8"/>
    <p:sldId id="267" r:id="rId9"/>
    <p:sldId id="260" r:id="rId10"/>
    <p:sldId id="268" r:id="rId11"/>
    <p:sldId id="273" r:id="rId12"/>
    <p:sldId id="275" r:id="rId13"/>
    <p:sldId id="261" r:id="rId14"/>
    <p:sldId id="269" r:id="rId15"/>
    <p:sldId id="270" r:id="rId16"/>
    <p:sldId id="262" r:id="rId17"/>
    <p:sldId id="271" r:id="rId18"/>
    <p:sldId id="263" r:id="rId19"/>
    <p:sldId id="272" r:id="rId20"/>
    <p:sldId id="274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945D9-C994-4911-BB64-AF2A6B7ED10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701F9-4B3F-468A-A965-D3297603C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eclaration_of_Independence_(USA).jpg?uselang=cs" TargetMode="External"/><Relationship Id="rId13" Type="http://schemas.openxmlformats.org/officeDocument/2006/relationships/hyperlink" Target="http://cs.wikipedia.org/wiki/Soubor:United_States_one_dollar_bill,_obverse.jpg" TargetMode="External"/><Relationship Id="rId3" Type="http://schemas.openxmlformats.org/officeDocument/2006/relationships/hyperlink" Target="http://commons.wikimedia.org/wiki/File:Boston_1768_edit.jpeg?uselang=cs" TargetMode="External"/><Relationship Id="rId7" Type="http://schemas.openxmlformats.org/officeDocument/2006/relationships/hyperlink" Target="http://commons.wikimedia.org/wiki/File:The_Declaration_of_Independence_July_4_1776_by_John_Trumbull.jpeg?uselang=cs" TargetMode="External"/><Relationship Id="rId12" Type="http://schemas.openxmlformats.org/officeDocument/2006/relationships/hyperlink" Target="http://commons.wikimedia.org/wiki/File:George_Washington_signature.svg?uselang=cs" TargetMode="External"/><Relationship Id="rId2" Type="http://schemas.openxmlformats.org/officeDocument/2006/relationships/hyperlink" Target="http://commons.wikimedia.org/wiki/File:Map_of_territorial_growth_1775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eorge_Washington_Before_the_Battle_of_Trenton_John_Trumbull.jpeg?uselang=cs" TargetMode="External"/><Relationship Id="rId11" Type="http://schemas.openxmlformats.org/officeDocument/2006/relationships/hyperlink" Target="http://commons.wikimedia.org/wiki/File:George_Washington_by_Gilbert_Stuart.jpg?uselang=cs" TargetMode="External"/><Relationship Id="rId5" Type="http://schemas.openxmlformats.org/officeDocument/2006/relationships/hyperlink" Target="http://commons.wikimedia.org/w/index.php?title=File:Washington_taking_command_of_the_American_Army_at_Cambridge,_1775_-_NARA_-_532874.tif&amp;page=1&amp;uselang=cs" TargetMode="External"/><Relationship Id="rId10" Type="http://schemas.openxmlformats.org/officeDocument/2006/relationships/hyperlink" Target="http://cs.wikipedia.org/wiki/Soubor:Articles_page1.jpg" TargetMode="External"/><Relationship Id="rId4" Type="http://schemas.openxmlformats.org/officeDocument/2006/relationships/hyperlink" Target="http://commons.wikimedia.org/wiki/File:Boston_Tea_Party_w.jpg?uselang=cs" TargetMode="External"/><Relationship Id="rId9" Type="http://schemas.openxmlformats.org/officeDocument/2006/relationships/hyperlink" Target="http://commons.wikimedia.org/wiki/File:Declaration_of_Independence_draft_(detail_with_changes_by_Franklin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5325606"/>
              </p:ext>
            </p:extLst>
          </p:nvPr>
        </p:nvGraphicFramePr>
        <p:xfrm>
          <a:off x="838200" y="104775"/>
          <a:ext cx="7343775" cy="650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10965824" imgH="9668414" progId="Word.Document.8">
                  <p:embed/>
                </p:oleObj>
              </mc:Choice>
              <mc:Fallback>
                <p:oleObj name="Document" r:id="rId3" imgW="10965824" imgH="9668414" progId="Word.Document.8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104775"/>
                        <a:ext cx="7343775" cy="650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4176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3047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USA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357850"/>
          </a:xfrm>
          <a:noFill/>
        </p:spPr>
        <p:txBody>
          <a:bodyPr/>
          <a:lstStyle/>
          <a:p>
            <a:pPr algn="just"/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18. st.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 V pobřeží Severní Ameriky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anglických osad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(kolonií)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téměř 2,5 mil. obyvatel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většina Angličané, ale i Němci, Irové, Skotové, Nizozemci, Švédové, Finové…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půl milionu černochů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2/3 z nich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otroci na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bavlníkových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tabákových, rýžových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plantážích v J koloniích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převážná část obyvatel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zemědělci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bohatí statkáři, S menší farmáři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58px-Map_of_territorial_growth_1775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2767" y="0"/>
            <a:ext cx="5243679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5857884" y="714356"/>
            <a:ext cx="31432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britských kolonií:</a:t>
            </a:r>
          </a:p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Massachusetts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ersey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York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Rhode Island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Connecticut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</a:t>
            </a:r>
            <a:r>
              <a:rPr lang="cs-CZ" sz="28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ampshire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Pennsylvania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Delaware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Virginia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Maryland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North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Carolina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South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Carolina</a:t>
            </a:r>
            <a:r>
              <a:rPr lang="en-US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Georgia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29288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řemeslné výroby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 a železářské manufaktury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lodí</a:t>
            </a:r>
            <a:endParaRPr lang="cs-CZ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obchodu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Filadelfie, New York, Boston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Velkou Británii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kolonie zdrojem hospodářského obohacování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 Ameriky laciné suroviny, do Ameriky drahé britské zboží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VB znemožnila koloniím přímo obchodovat s Evropou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→ změna vztahu osadníků k VB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– překážkou v samostatném rozvoji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Boston_1768_edit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523" y="0"/>
            <a:ext cx="8243881" cy="5286388"/>
          </a:xfrm>
        </p:spPr>
      </p:pic>
      <p:sp>
        <p:nvSpPr>
          <p:cNvPr id="5" name="TextovéPole 4"/>
          <p:cNvSpPr txBox="1"/>
          <p:nvPr/>
        </p:nvSpPr>
        <p:spPr>
          <a:xfrm>
            <a:off x="1785918" y="5691862"/>
            <a:ext cx="5572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ostonský přístav ve 2. </a:t>
            </a:r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18. st.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357850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C00000"/>
                </a:solidFill>
              </a:rPr>
              <a:t>v koloniích </a:t>
            </a:r>
            <a:r>
              <a:rPr lang="cs-CZ" dirty="0" smtClean="0">
                <a:solidFill>
                  <a:srgbClr val="C00000"/>
                </a:solidFill>
              </a:rPr>
              <a:t>bylo přítomno </a:t>
            </a:r>
            <a:r>
              <a:rPr lang="cs-CZ" b="1" dirty="0" smtClean="0">
                <a:solidFill>
                  <a:srgbClr val="C00000"/>
                </a:solidFill>
              </a:rPr>
              <a:t>britské vojsko </a:t>
            </a:r>
            <a:r>
              <a:rPr lang="cs-CZ" dirty="0" smtClean="0">
                <a:solidFill>
                  <a:srgbClr val="C00000"/>
                </a:solidFill>
              </a:rPr>
              <a:t>(války s Francouzi, hájení zájmů Británie)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</a:rPr>
              <a:t>britský parlament </a:t>
            </a:r>
            <a:r>
              <a:rPr lang="cs-CZ" dirty="0" smtClean="0">
                <a:solidFill>
                  <a:srgbClr val="C00000"/>
                </a:solidFill>
              </a:rPr>
              <a:t>zaváděl v koloniích </a:t>
            </a:r>
            <a:r>
              <a:rPr lang="cs-CZ" b="1" dirty="0" smtClean="0">
                <a:solidFill>
                  <a:srgbClr val="C00000"/>
                </a:solidFill>
              </a:rPr>
              <a:t>nové daně, zvyšoval cla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Calibri"/>
                <a:cs typeface="Calibri"/>
              </a:rPr>
              <a:t>→ vyhrocení situace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latin typeface="Calibri"/>
                <a:cs typeface="Calibri"/>
              </a:rPr>
              <a:t>1773</a:t>
            </a:r>
            <a:r>
              <a:rPr lang="cs-CZ" dirty="0" smtClean="0">
                <a:solidFill>
                  <a:srgbClr val="C00000"/>
                </a:solidFill>
                <a:latin typeface="Calibri"/>
                <a:cs typeface="Calibri"/>
              </a:rPr>
              <a:t> zvýšení cla na dovoz čaje </a:t>
            </a:r>
            <a:r>
              <a:rPr lang="cs-CZ" b="1" dirty="0" smtClean="0">
                <a:solidFill>
                  <a:srgbClr val="C00000"/>
                </a:solidFill>
                <a:cs typeface="Calibri"/>
              </a:rPr>
              <a:t>→</a:t>
            </a:r>
            <a:r>
              <a:rPr lang="cs-CZ" dirty="0" smtClean="0">
                <a:solidFill>
                  <a:srgbClr val="C00000"/>
                </a:solidFill>
                <a:cs typeface="Calibri"/>
              </a:rPr>
              <a:t> skupina osadníků převlečených za Indiány vyházela v Bostonu z lodí náklad čaje do moře = tzv. </a:t>
            </a:r>
            <a:r>
              <a:rPr lang="cs-CZ" b="1" dirty="0" smtClean="0">
                <a:solidFill>
                  <a:srgbClr val="C00000"/>
                </a:solidFill>
                <a:cs typeface="Calibri"/>
              </a:rPr>
              <a:t>bostonské pití čaje</a:t>
            </a:r>
          </a:p>
          <a:p>
            <a:pPr algn="just">
              <a:buNone/>
            </a:pPr>
            <a:r>
              <a:rPr lang="cs-CZ" b="1" dirty="0">
                <a:solidFill>
                  <a:srgbClr val="C00000"/>
                </a:solidFill>
                <a:cs typeface="Calibri"/>
              </a:rPr>
              <a:t>→</a:t>
            </a:r>
            <a:r>
              <a:rPr lang="cs-CZ" dirty="0">
                <a:solidFill>
                  <a:srgbClr val="C00000"/>
                </a:solidFill>
                <a:cs typeface="Calibri"/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Calibri"/>
              </a:rPr>
              <a:t>uzavření přístavu, </a:t>
            </a:r>
            <a:r>
              <a:rPr lang="cs-CZ" b="1" dirty="0" smtClean="0">
                <a:solidFill>
                  <a:srgbClr val="C00000"/>
                </a:solidFill>
                <a:cs typeface="Calibri"/>
              </a:rPr>
              <a:t>posílení britské posádky</a:t>
            </a:r>
            <a:r>
              <a:rPr lang="cs-CZ" dirty="0" smtClean="0">
                <a:solidFill>
                  <a:srgbClr val="C00000"/>
                </a:solidFill>
                <a:cs typeface="Calibri"/>
              </a:rPr>
              <a:t>, zrušení ústavy státu Massachusetts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oston_Tea_Party_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0146" y="214314"/>
            <a:ext cx="8729572" cy="4929198"/>
          </a:xfrm>
        </p:spPr>
      </p:pic>
      <p:sp>
        <p:nvSpPr>
          <p:cNvPr id="5" name="TextovéPole 4"/>
          <p:cNvSpPr txBox="1"/>
          <p:nvPr/>
        </p:nvSpPr>
        <p:spPr>
          <a:xfrm>
            <a:off x="785786" y="5620424"/>
            <a:ext cx="757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Boston </a:t>
            </a:r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Party („bostonské pití čaje“) 1773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2050"/>
            <a:ext cx="8229600" cy="5809278"/>
          </a:xfrm>
          <a:noFill/>
        </p:spPr>
        <p:txBody>
          <a:bodyPr>
            <a:normAutofit fontScale="92500"/>
          </a:bodyPr>
          <a:lstStyle/>
          <a:p>
            <a:pPr algn="just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osadníci svolali v do Filadelfie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kontinentální kongres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zástupci 12 osad: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požadavek nezávislosti kolonií na britské vládě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vytváření dobrovolnických vojenských útvarů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(milicí)</a:t>
            </a:r>
          </a:p>
          <a:p>
            <a:pPr algn="just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kontinentální kongres </a:t>
            </a:r>
            <a:r>
              <a:rPr lang="cs-CZ" sz="3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organizoval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obranu kolonií: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jmenoval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čela milicí 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Washingtona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žádost o vojenskou a hospodářskou pomoc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Francie, Španělska a Nizozemí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ossy-page1-800px-Washington_taking_command_of_the_American_Army_at_Cambridge,_1775_-_NARA_-_532874.ti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0"/>
            <a:ext cx="8414742" cy="5143512"/>
          </a:xfrm>
        </p:spPr>
      </p:pic>
      <p:sp>
        <p:nvSpPr>
          <p:cNvPr id="5" name="TextovéPole 4"/>
          <p:cNvSpPr txBox="1"/>
          <p:nvPr/>
        </p:nvSpPr>
        <p:spPr>
          <a:xfrm>
            <a:off x="1285852" y="5500702"/>
            <a:ext cx="66437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Washington se ujímá velení nad americkou armádou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George_Washington_Before_the_Battle_of_Trenton_John_Trumbull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05719" y="-2"/>
            <a:ext cx="4680727" cy="6876000"/>
          </a:xfrm>
        </p:spPr>
      </p:pic>
      <p:sp>
        <p:nvSpPr>
          <p:cNvPr id="5" name="TextovéPole 4"/>
          <p:cNvSpPr txBox="1"/>
          <p:nvPr/>
        </p:nvSpPr>
        <p:spPr>
          <a:xfrm>
            <a:off x="5786446" y="2428868"/>
            <a:ext cx="26432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</a:t>
            </a:r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Washington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530479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ZA NEZÁVISLOST 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1775-1783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485778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4. 7. 1776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schválil kongres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Prohlášení nezávislosti amerických osad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(autorem textu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Thomas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Jefferson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3. prezident USA)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Španělska 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půjčky na nákup zbraní a střeliva, vojáci, francouzské válečné lodě brání Britům v zásobování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do 1781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 Britů u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Yorktownu</a:t>
            </a:r>
            <a:endParaRPr lang="cs-CZ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1783 mírová smlouva ve Versailles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nezávislost 13 amerických osad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ne Kanady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he_Declaration_of_Independence_July_4_1776_by_John_Trumbull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97275" y="0"/>
            <a:ext cx="7732377" cy="5143512"/>
          </a:xfrm>
        </p:spPr>
      </p:pic>
      <p:sp>
        <p:nvSpPr>
          <p:cNvPr id="5" name="TextovéPole 4"/>
          <p:cNvSpPr txBox="1"/>
          <p:nvPr/>
        </p:nvSpPr>
        <p:spPr>
          <a:xfrm>
            <a:off x="1071538" y="5403851"/>
            <a:ext cx="69294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Vyhlášení nezávislosti amerických osad na kongresu ve Filadelfii 4. července 1776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71px-Declaration_of_Independence_(USA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1039115"/>
            <a:ext cx="4572000" cy="5818909"/>
          </a:xfrm>
        </p:spPr>
      </p:pic>
      <p:pic>
        <p:nvPicPr>
          <p:cNvPr id="5" name="Obrázek 4" descr="800px-Declaration_of_Independence_draft_(detail_with_changes_by_Franklin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" y="1428736"/>
            <a:ext cx="4581277" cy="32861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-24"/>
            <a:ext cx="42148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ukopis původního návrhu prohlášení nezávislosti od Thomase </a:t>
            </a:r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Jeffersona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5429264"/>
            <a:ext cx="40719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Prohlášení nezávislosti amerických osad s obrázky signatářů 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současně s bojem o nezávislost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nový stát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státy americké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1777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schválena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ústava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Články konfederace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1787 nová ústava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osvícenské zásady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silná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ústřední vláda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státní moci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výkonná moc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prezident,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zákonodárná moc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Kongres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 + Sněmovna reprezentantů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soudní moc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soud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371px-Articles_page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99060" y="0"/>
            <a:ext cx="4258758" cy="6876000"/>
          </a:xfrm>
        </p:spPr>
      </p:pic>
      <p:sp>
        <p:nvSpPr>
          <p:cNvPr id="5" name="TextovéPole 4"/>
          <p:cNvSpPr txBox="1"/>
          <p:nvPr/>
        </p:nvSpPr>
        <p:spPr>
          <a:xfrm>
            <a:off x="5357786" y="2357430"/>
            <a:ext cx="3143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strana Článků konfederace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4500593"/>
          </a:xfrm>
          <a:noFill/>
        </p:spPr>
        <p:txBody>
          <a:bodyPr>
            <a:normAutofit/>
          </a:bodyPr>
          <a:lstStyle/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 bílých občanů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zákonem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ze základních modelů uspořádání moderní demokratické společnosti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byla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napodobovaným vzorem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dodnes platná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 průběhu let byla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doplněna o řadu dodatků</a:t>
            </a:r>
          </a:p>
          <a:p>
            <a:pPr algn="just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1789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zvolen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prezidentem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Washington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George_Washington_by_Gilbert_Stu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0"/>
            <a:ext cx="4786346" cy="6880372"/>
          </a:xfrm>
        </p:spPr>
      </p:pic>
      <p:sp>
        <p:nvSpPr>
          <p:cNvPr id="7" name="TextovéPole 6"/>
          <p:cNvSpPr txBox="1"/>
          <p:nvPr/>
        </p:nvSpPr>
        <p:spPr>
          <a:xfrm>
            <a:off x="5786446" y="2000240"/>
            <a:ext cx="29289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Washington jako prezident Spojených států amerických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64px-George_Washington_signature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28860" y="785794"/>
            <a:ext cx="4419600" cy="1181100"/>
          </a:xfrm>
        </p:spPr>
      </p:pic>
      <p:pic>
        <p:nvPicPr>
          <p:cNvPr id="6" name="Obrázek 5" descr="800px-United_States_one_dollar_bill,_obver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0100" y="2500306"/>
            <a:ext cx="7187184" cy="309067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Praha: SPN, 2006, ISBN 80-7235-194-X</a:t>
            </a:r>
            <a:r>
              <a:rPr lang="cs-CZ" dirty="0" smtClean="0"/>
              <a:t>.</a:t>
            </a:r>
            <a:endParaRPr lang="cs-CZ" dirty="0" smtClean="0">
              <a:hlinkClick r:id="rId2"/>
            </a:endParaRPr>
          </a:p>
          <a:p>
            <a:r>
              <a:rPr lang="cs-CZ" dirty="0"/>
              <a:t>CG-REALMS.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commons.wikimedia.org/wiki/File:Map_of_territorial_growth_1775.svg?uselang=cs</a:t>
            </a:r>
            <a:endParaRPr lang="cs-CZ" dirty="0" smtClean="0"/>
          </a:p>
          <a:p>
            <a:r>
              <a:rPr lang="cs-CZ" dirty="0"/>
              <a:t>UPSTATENYER.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commons.wikimedia.org/wiki/File:Boston_1768_edit.jpeg?uselang=cs</a:t>
            </a:r>
            <a:endParaRPr lang="cs-CZ" dirty="0" smtClean="0"/>
          </a:p>
          <a:p>
            <a:r>
              <a:rPr lang="cs-CZ" dirty="0"/>
              <a:t>CORNISCHONG.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commons.wikimedia.org/wiki/File:Boston_Tea_Party_w.jpg?uselang=cs</a:t>
            </a:r>
            <a:endParaRPr lang="cs-CZ" dirty="0" smtClean="0"/>
          </a:p>
          <a:p>
            <a:r>
              <a:rPr lang="en-US" dirty="0"/>
              <a:t>U.S. NATIONAL ARCHIVES AND RECORDS ADMINISTRATION.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en-US" dirty="0" smtClean="0"/>
              <a:t>2</a:t>
            </a:r>
            <a:r>
              <a:rPr lang="cs-CZ" dirty="0" smtClean="0"/>
              <a:t>8</a:t>
            </a:r>
            <a:r>
              <a:rPr lang="en-US" dirty="0" smtClean="0"/>
              <a:t>.</a:t>
            </a:r>
            <a:r>
              <a:rPr lang="cs-CZ" dirty="0" smtClean="0"/>
              <a:t>12</a:t>
            </a:r>
            <a:r>
              <a:rPr lang="en-US" dirty="0" smtClean="0"/>
              <a:t>.201</a:t>
            </a:r>
            <a:r>
              <a:rPr lang="cs-CZ" dirty="0" smtClean="0"/>
              <a:t>2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http://commons.wikimedia.org/w/index.php?title=File:Washington_taking_command_of_the_American_Army_at_Cambridge,_1775_-_NARA_-_</a:t>
            </a:r>
            <a:r>
              <a:rPr lang="en-US" dirty="0" smtClean="0">
                <a:hlinkClick r:id="rId5"/>
              </a:rPr>
              <a:t>532874.tif&amp;page=1&amp;uselang=cs</a:t>
            </a:r>
            <a:endParaRPr lang="cs-CZ" dirty="0" smtClean="0"/>
          </a:p>
          <a:p>
            <a:r>
              <a:rPr lang="pt-BR" dirty="0"/>
              <a:t>MARMADUKEPERCY. </a:t>
            </a:r>
            <a:r>
              <a:rPr lang="pt-BR" i="1" dirty="0"/>
              <a:t>Wikimedia Commons</a:t>
            </a:r>
            <a:r>
              <a:rPr lang="pt-BR" dirty="0"/>
              <a:t> [online]. [cit. </a:t>
            </a:r>
            <a:r>
              <a:rPr lang="pt-BR" dirty="0" smtClean="0"/>
              <a:t>2</a:t>
            </a:r>
            <a:r>
              <a:rPr lang="cs-CZ" dirty="0" smtClean="0"/>
              <a:t>8</a:t>
            </a:r>
            <a:r>
              <a:rPr lang="pt-BR" dirty="0" smtClean="0"/>
              <a:t>.</a:t>
            </a:r>
            <a:r>
              <a:rPr lang="cs-CZ" dirty="0" smtClean="0"/>
              <a:t>12</a:t>
            </a:r>
            <a:r>
              <a:rPr lang="pt-BR" dirty="0" smtClean="0"/>
              <a:t>.201</a:t>
            </a:r>
            <a:r>
              <a:rPr lang="cs-CZ" dirty="0" smtClean="0"/>
              <a:t>2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commons.wikimedia.org/wiki/File:George_Washington_Before_the_Battle_of_Trenton_John_Trumbull.jpeg?uselang=cs</a:t>
            </a:r>
            <a:endParaRPr lang="cs-CZ" dirty="0" smtClean="0"/>
          </a:p>
          <a:p>
            <a:r>
              <a:rPr lang="pt-BR" dirty="0"/>
              <a:t>MARMADUKEPERCY. </a:t>
            </a:r>
            <a:r>
              <a:rPr lang="pt-BR" i="1" dirty="0"/>
              <a:t>Wikimedia Commons</a:t>
            </a:r>
            <a:r>
              <a:rPr lang="pt-BR" dirty="0"/>
              <a:t> [online]. [cit. </a:t>
            </a:r>
            <a:r>
              <a:rPr lang="pt-BR" dirty="0" smtClean="0"/>
              <a:t>2</a:t>
            </a:r>
            <a:r>
              <a:rPr lang="cs-CZ" dirty="0" smtClean="0"/>
              <a:t>8</a:t>
            </a:r>
            <a:r>
              <a:rPr lang="pt-BR" dirty="0" smtClean="0"/>
              <a:t>.</a:t>
            </a:r>
            <a:r>
              <a:rPr lang="cs-CZ" dirty="0" smtClean="0"/>
              <a:t>12</a:t>
            </a:r>
            <a:r>
              <a:rPr lang="pt-BR" dirty="0" smtClean="0"/>
              <a:t>.201</a:t>
            </a:r>
            <a:r>
              <a:rPr lang="cs-CZ" dirty="0" smtClean="0"/>
              <a:t>2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commons.wikimedia.org/wiki/File:The_Declaration_of_Independence_July_4_1776_by_John_Trumbull.jpeg?uselang=cs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8"/>
              </a:rPr>
              <a:t>http://commons.wikimedia.org/wiki/File:Declaration_of_Independence_%</a:t>
            </a:r>
            <a:r>
              <a:rPr lang="cs-CZ" dirty="0" smtClean="0">
                <a:hlinkClick r:id="rId8"/>
              </a:rPr>
              <a:t>28USA%29.jpg?uselang=cs</a:t>
            </a:r>
            <a:endParaRPr lang="cs-CZ" dirty="0" smtClean="0"/>
          </a:p>
          <a:p>
            <a:r>
              <a:rPr lang="cs-CZ" dirty="0"/>
              <a:t>SCHULENBURG, Frank.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9"/>
              </a:rPr>
              <a:t>http://commons.wikimedia.org/wiki/File:Declaration_of_Independence_draft_%</a:t>
            </a:r>
            <a:r>
              <a:rPr lang="cs-CZ" dirty="0" smtClean="0">
                <a:hlinkClick r:id="rId9"/>
              </a:rPr>
              <a:t>28detail_with_changes_by_Franklin%29.jpg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cs.wikipedia.org/wiki/Soubor:Articles_page1.jpg</a:t>
            </a:r>
            <a:endParaRPr lang="cs-CZ" dirty="0" smtClean="0"/>
          </a:p>
          <a:p>
            <a:r>
              <a:rPr lang="cs-CZ" dirty="0"/>
              <a:t>DCOETZEE.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commons.wikimedia.org/wiki/File:George_Washington_by_Gilbert_Stuart.jpg?uselang=cs</a:t>
            </a:r>
            <a:endParaRPr lang="cs-CZ" dirty="0" smtClean="0"/>
          </a:p>
          <a:p>
            <a:r>
              <a:rPr lang="cs-CZ" dirty="0"/>
              <a:t>RAEKY.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commons.wikimedia.org/wiki/File:George_Washington_signature.svg?uselang=cs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smtClean="0"/>
              <a:t>28.12.2012]. </a:t>
            </a:r>
            <a:r>
              <a:rPr lang="cs-CZ" dirty="0"/>
              <a:t>Dostupný na WWW: </a:t>
            </a:r>
            <a:r>
              <a:rPr lang="cs-CZ" dirty="0">
                <a:hlinkClick r:id="rId13"/>
              </a:rPr>
              <a:t>http://cs.wikipedia.org/wiki/Soubor:United_States_one_dollar_bill,_</a:t>
            </a:r>
            <a:r>
              <a:rPr lang="cs-CZ" dirty="0" smtClean="0">
                <a:hlinkClick r:id="rId13"/>
              </a:rPr>
              <a:t>obverse.jpg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798</Words>
  <Application>Microsoft Office PowerPoint</Application>
  <PresentationFormat>Předvádění na obrazovce (4:3)</PresentationFormat>
  <Paragraphs>60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sady Office</vt:lpstr>
      <vt:lpstr>Microsoft Word 97 - 2003 Document</vt:lpstr>
      <vt:lpstr>Prezentace aplikace PowerPoint</vt:lpstr>
      <vt:lpstr>VZNIK USA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BOJE ZA NEZÁVISLOST  1775-1783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USA</dc:title>
  <dc:creator>Adolf</dc:creator>
  <cp:lastModifiedBy>Hronková Hana</cp:lastModifiedBy>
  <cp:revision>25</cp:revision>
  <dcterms:created xsi:type="dcterms:W3CDTF">2011-11-08T18:17:40Z</dcterms:created>
  <dcterms:modified xsi:type="dcterms:W3CDTF">2013-05-29T14:43:00Z</dcterms:modified>
</cp:coreProperties>
</file>