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62" r:id="rId5"/>
    <p:sldId id="258" r:id="rId6"/>
    <p:sldId id="264" r:id="rId7"/>
    <p:sldId id="259" r:id="rId8"/>
    <p:sldId id="260" r:id="rId9"/>
    <p:sldId id="265" r:id="rId10"/>
    <p:sldId id="261" r:id="rId11"/>
    <p:sldId id="266" r:id="rId12"/>
    <p:sldId id="267" r:id="rId13"/>
    <p:sldId id="268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B4BA3-27DB-48F0-834E-8122415155DA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BFDDF-3E01-4E00-8854-C532E293F6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eam_engine_in_action.gif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urope.jpg?uselang=cs" TargetMode="External"/><Relationship Id="rId2" Type="http://schemas.openxmlformats.org/officeDocument/2006/relationships/hyperlink" Target="http://commons.wikimedia.org/wiki/File:Passaic_Agricultural_Chemical_Works._187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arn%C3%AD_stroj_Marx.jpg?uselang=cs" TargetMode="External"/><Relationship Id="rId5" Type="http://schemas.openxmlformats.org/officeDocument/2006/relationships/hyperlink" Target="http://cs.wikipedia.org/wiki/Soubor:Steam_engine_in_action.gif" TargetMode="External"/><Relationship Id="rId4" Type="http://schemas.openxmlformats.org/officeDocument/2006/relationships/hyperlink" Target="http://commons.wikimedia.org/wiki/File:Mule_spinning_machine_at_Quarry_Bank_Mil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09064"/>
              </p:ext>
            </p:extLst>
          </p:nvPr>
        </p:nvGraphicFramePr>
        <p:xfrm>
          <a:off x="839788" y="106363"/>
          <a:ext cx="7091362" cy="6262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3" imgW="10965824" imgH="9668414" progId="Word.Document.8">
                  <p:embed/>
                </p:oleObj>
              </mc:Choice>
              <mc:Fallback>
                <p:oleObj name="Document" r:id="rId3" imgW="10965824" imgH="9668414" progId="Word.Document.8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9788" y="106363"/>
                        <a:ext cx="7091362" cy="6262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785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43116"/>
            <a:ext cx="7772400" cy="2071702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PRŮMYSLOVÁ REVOLUCE</a:t>
            </a:r>
            <a:endParaRPr lang="cs-CZ" sz="6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643602"/>
          </a:xfrm>
          <a:noFill/>
        </p:spPr>
        <p:txBody>
          <a:bodyPr>
            <a:normAutofit fontScale="92500" lnSpcReduction="10000"/>
          </a:bodyPr>
          <a:lstStyle/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proces, který začal ve 2.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18. st.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využívání vědeckých poznatků ve výrobě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zavádění strojů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nahrazují řemeslnou dovednost a pracují rychle a přesně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větší rozsah výroby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změny v organizaci výroby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dílenská a manufakturní výroba se mění na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velkovýrobu tovární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průmyslu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umožněn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novými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technickými vynálezy, novými technologiemi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tyto změny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ovlivnily i obchod, peněžnictví, složení společnosti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 modernizace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746px-Passaic_Agricultural_Chemical_Works._1876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105650" cy="5715000"/>
          </a:xfrm>
        </p:spPr>
      </p:pic>
      <p:sp>
        <p:nvSpPr>
          <p:cNvPr id="5" name="TextovéPole 4"/>
          <p:cNvSpPr txBox="1"/>
          <p:nvPr/>
        </p:nvSpPr>
        <p:spPr>
          <a:xfrm>
            <a:off x="1500166" y="5977614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chemická továrna z roku 1876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572164"/>
          </a:xfrm>
          <a:noFill/>
        </p:spPr>
        <p:txBody>
          <a:bodyPr>
            <a:normAutofit/>
          </a:bodyPr>
          <a:lstStyle/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průmyslová revoluce začala v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Anglii</a:t>
            </a:r>
            <a:endParaRPr lang="cs-CZ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20., 30. léta 19. st.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Belgie, Nizozemsko, Francie, USA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40. léta 19. st.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Německo, střední Evropa, S Itálie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50., 60. léta 19. st.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Evropa, Balkán, Skandinávie, J Itálie, Pyrenejský poloostrov, Irsko, Japonsko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19. st.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st.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tzv.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vědecko-průmyslová revoluce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9879"/>
            <a:ext cx="6624736" cy="5845355"/>
          </a:xfrm>
          <a:prstGeom prst="rect">
            <a:avLst/>
          </a:prstGeom>
        </p:spPr>
      </p:pic>
      <p:sp>
        <p:nvSpPr>
          <p:cNvPr id="5" name="Šipka doprava 4"/>
          <p:cNvSpPr/>
          <p:nvPr/>
        </p:nvSpPr>
        <p:spPr>
          <a:xfrm rot="1215585">
            <a:off x="3027250" y="2736532"/>
            <a:ext cx="567154" cy="43204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651664" y="3068960"/>
            <a:ext cx="776320" cy="36004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4134118">
            <a:off x="3533778" y="3492144"/>
            <a:ext cx="667028" cy="42227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20218275">
            <a:off x="5073106" y="3085213"/>
            <a:ext cx="564470" cy="46805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 rot="10800000">
            <a:off x="4573310" y="1772891"/>
            <a:ext cx="415539" cy="107554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 rot="20129829">
            <a:off x="5092201" y="3922964"/>
            <a:ext cx="447247" cy="74797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 rot="19000516">
            <a:off x="4283255" y="4420580"/>
            <a:ext cx="388980" cy="572208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 rot="2920942">
            <a:off x="2494164" y="4127801"/>
            <a:ext cx="432048" cy="606634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ů 14"/>
          <p:cNvSpPr/>
          <p:nvPr/>
        </p:nvSpPr>
        <p:spPr>
          <a:xfrm rot="7611102">
            <a:off x="2402064" y="2390623"/>
            <a:ext cx="370436" cy="34103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 rot="19138392">
            <a:off x="5904392" y="2536271"/>
            <a:ext cx="698122" cy="509301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6093296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íření průmyslové revoluce v Evropě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14974"/>
          </a:xfrm>
          <a:noFill/>
        </p:spPr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různé hospodářské a společenské podmínky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(poddanství, robota, cechy omezovaly svobodu podnikání)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→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nerovnoměrný vývoj ve světě</a:t>
            </a:r>
            <a:endParaRPr lang="cs-CZ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náskok VB díky změnám v zemědělství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množství sedláků odešlo do měst – obchod, práce v továrnách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zemědělství se uplatnily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moderní metody pěstování, nové stroje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→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i přes úbytek pracovních sil dostatek potravin</a:t>
            </a:r>
            <a:endParaRPr lang="cs-CZ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86412"/>
          </a:xfrm>
          <a:noFill/>
        </p:spPr>
        <p:txBody>
          <a:bodyPr>
            <a:normAutofit/>
          </a:bodyPr>
          <a:lstStyle/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britská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vláda podporovala podnikatele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odstranění vnitřních cel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→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* velký národní trh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velká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odbytiště v koloniích</a:t>
            </a:r>
            <a:endParaRPr lang="cs-CZ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prvním odvětvím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 se průmyslová revoluce projevila, bylo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textilnictví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předpoklady: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vysoká poptávka po látkách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nízké náklady na mechanizaci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levná pracovní síla 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(ženy, děti)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rychlá návratnost kapitálu</a:t>
            </a:r>
            <a:endParaRPr lang="cs-CZ" sz="32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ule_spinning_machine_at_Quarry_Bank_Mill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768424" y="0"/>
            <a:ext cx="7620000" cy="5715000"/>
          </a:xfrm>
        </p:spPr>
      </p:pic>
      <p:sp>
        <p:nvSpPr>
          <p:cNvPr id="5" name="TextovéPole 4"/>
          <p:cNvSpPr txBox="1"/>
          <p:nvPr/>
        </p:nvSpPr>
        <p:spPr>
          <a:xfrm>
            <a:off x="1928794" y="5977614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spřádací stroje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  <a:noFill/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soutěž mezi vlnou a bavlnou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prosadila se bavlna –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bavlnářství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nadlouho na předním místě v britském hospodářství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dovoz libovolného množství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suroviny z kolonií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bavlněné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 byly levné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→ obliba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stroje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už ve 30. letech 18. st.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–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mechanický/létající člunek, spřádací stroje, mechanický tkalcovský stav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(1775)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obrovský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převrat ve výrobě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–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zavedení parního stroje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–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symbol průmyslové revoluce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800px-Parní_stroj_Marx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827962" cy="5214938"/>
          </a:xfrm>
        </p:spPr>
      </p:pic>
      <p:sp>
        <p:nvSpPr>
          <p:cNvPr id="7" name="TextovéPole 6"/>
          <p:cNvSpPr txBox="1"/>
          <p:nvPr/>
        </p:nvSpPr>
        <p:spPr>
          <a:xfrm>
            <a:off x="3857620" y="535782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parní stroj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9058" y="6093296"/>
            <a:ext cx="5214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schéma práce parního stroje</a:t>
            </a:r>
            <a:endParaRPr lang="cs-CZ" sz="2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88961"/>
            <a:ext cx="8229600" cy="5626121"/>
          </a:xfrm>
          <a:noFill/>
        </p:spPr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parní stroj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18. st.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zdokonalil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Watt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využití v průmyslu, těžbě, dopravě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rozvojem výroby silně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rostla poptávka po uhlí a železe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stalo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zdrojem energie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průmyslu i domácnostech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nových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vysokých pecí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(nutnost vyrábět více železa) –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bylo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nahrazeno koksem</a:t>
            </a:r>
            <a:endParaRPr lang="cs-CZ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ES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nové postupy ve výrobě železa 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strojírenství a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kovoobráběčství</a:t>
            </a:r>
            <a:endParaRPr lang="cs-CZ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53864"/>
          </a:xfrm>
          <a:noFill/>
        </p:spPr>
        <p:txBody>
          <a:bodyPr>
            <a:normAutofit/>
          </a:bodyPr>
          <a:lstStyle/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vědeckým poznatkům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 chemického průmyslu: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 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chlóru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(bělení látek)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 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kyseliny sírové 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(bělení a barvení látek)</a:t>
            </a:r>
          </a:p>
          <a:p>
            <a:pPr lvl="1" algn="just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 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umělé sody 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použití v textilkách, sklárnách, mydlárnách</a:t>
            </a:r>
          </a:p>
          <a:p>
            <a:pPr algn="just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zkoumání elektřiny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Benjamin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Franklin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Alessandre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Michael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Faraday</a:t>
            </a:r>
          </a:p>
          <a:p>
            <a:pPr algn="just"/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 léta. 19. st.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elektromagnetický telegraf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velké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urychlení přenosu informací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25144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ČORNEJ, Petr a kol. </a:t>
            </a:r>
            <a:r>
              <a:rPr lang="cs-CZ" i="1" dirty="0"/>
              <a:t>Dějepis pro střední odborné školy</a:t>
            </a:r>
            <a:r>
              <a:rPr lang="cs-CZ" dirty="0"/>
              <a:t>. Praha: SPN, 2006, ISBN 80-7235-194-X</a:t>
            </a:r>
            <a:r>
              <a:rPr lang="cs-CZ" dirty="0" smtClean="0"/>
              <a:t>.</a:t>
            </a:r>
            <a:endParaRPr lang="cs-CZ" dirty="0" smtClean="0">
              <a:hlinkClick r:id="rId2"/>
            </a:endParaRPr>
          </a:p>
          <a:p>
            <a:r>
              <a:rPr lang="cs-CZ" dirty="0"/>
              <a:t>AUTOR NEUVEDEN.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2.1.2013</a:t>
            </a:r>
            <a:r>
              <a:rPr lang="cs-CZ" dirty="0"/>
              <a:t>]. Dostupný na WWW: </a:t>
            </a:r>
            <a:r>
              <a:rPr lang="cs-CZ" dirty="0">
                <a:hlinkClick r:id="rId2"/>
              </a:rPr>
              <a:t>http://commons.wikimedia.org/wiki/File:Passaic_Agricultural_Chemical_Works._</a:t>
            </a:r>
            <a:r>
              <a:rPr lang="cs-CZ" dirty="0" smtClean="0">
                <a:hlinkClick r:id="rId2"/>
              </a:rPr>
              <a:t>1876.jpg</a:t>
            </a:r>
            <a:endParaRPr lang="cs-CZ" dirty="0" smtClean="0"/>
          </a:p>
          <a:p>
            <a:r>
              <a:rPr lang="en-US" dirty="0"/>
              <a:t>KOYOS. </a:t>
            </a:r>
            <a:r>
              <a:rPr lang="en-US" i="1" dirty="0"/>
              <a:t>Wikimedia Commons</a:t>
            </a:r>
            <a:r>
              <a:rPr lang="en-US" dirty="0"/>
              <a:t> [online]. [cit. </a:t>
            </a:r>
            <a:r>
              <a:rPr lang="cs-CZ" dirty="0"/>
              <a:t>2</a:t>
            </a:r>
            <a:r>
              <a:rPr lang="en-US" dirty="0" smtClean="0"/>
              <a:t>.</a:t>
            </a:r>
            <a:r>
              <a:rPr lang="cs-CZ" dirty="0" smtClean="0"/>
              <a:t>1</a:t>
            </a:r>
            <a:r>
              <a:rPr lang="en-US" dirty="0" smtClean="0"/>
              <a:t>.2013</a:t>
            </a:r>
            <a:r>
              <a:rPr lang="en-US" dirty="0"/>
              <a:t>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commons.wikimedia.org/wiki/File:Europe.jpg?uselang=cs</a:t>
            </a:r>
            <a:endParaRPr lang="cs-CZ" dirty="0" smtClean="0"/>
          </a:p>
          <a:p>
            <a:r>
              <a:rPr lang="cs-CZ" dirty="0"/>
              <a:t>BLACK STRIPE; FILE UPLOAD BOT (MAGNUS MANSKE).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2.1.2013</a:t>
            </a:r>
            <a:r>
              <a:rPr lang="cs-CZ" dirty="0"/>
              <a:t>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commons.wikimedia.org/wiki/File:Mule_spinning_machine_at_Quarry_Bank_Mill.jpg</a:t>
            </a:r>
            <a:endParaRPr lang="cs-CZ" dirty="0" smtClean="0"/>
          </a:p>
          <a:p>
            <a:r>
              <a:rPr lang="cs-CZ" dirty="0"/>
              <a:t>PANTHER. </a:t>
            </a:r>
            <a:r>
              <a:rPr lang="cs-CZ" i="1" dirty="0" err="1"/>
              <a:t>Wikipedia</a:t>
            </a:r>
            <a:r>
              <a:rPr lang="cs-CZ" dirty="0"/>
              <a:t> [online]. [cit. </a:t>
            </a:r>
            <a:r>
              <a:rPr lang="cs-CZ" dirty="0" smtClean="0"/>
              <a:t>2.1.2013</a:t>
            </a:r>
            <a:r>
              <a:rPr lang="cs-CZ" dirty="0"/>
              <a:t>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cs.wikipedia.org/wiki/Soubor:Steam_engine_in_action.gif</a:t>
            </a:r>
            <a:endParaRPr lang="cs-CZ" dirty="0" smtClean="0"/>
          </a:p>
          <a:p>
            <a:r>
              <a:rPr lang="cs-CZ" dirty="0"/>
              <a:t>AUTOR NEUVEDEN.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2.1.2013</a:t>
            </a:r>
            <a:r>
              <a:rPr lang="cs-CZ" dirty="0"/>
              <a:t>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commons.wikimedia.org/wiki/File:Parn%C3%AD_stroj_Marx.jpg?uselang=cs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593</Words>
  <Application>Microsoft Office PowerPoint</Application>
  <PresentationFormat>Předvádění na obrazovce (4:3)</PresentationFormat>
  <Paragraphs>54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Microsoft Word 97 - 2003 Document</vt:lpstr>
      <vt:lpstr>Prezentace aplikace PowerPoint</vt:lpstr>
      <vt:lpstr>PRŮMYSLOVÁ REVOLUCE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PRŮMYSLOVÁ REVOLUCE</dc:title>
  <dc:creator>Adolf</dc:creator>
  <cp:lastModifiedBy>Hronková Hana</cp:lastModifiedBy>
  <cp:revision>24</cp:revision>
  <dcterms:created xsi:type="dcterms:W3CDTF">2011-12-14T15:03:21Z</dcterms:created>
  <dcterms:modified xsi:type="dcterms:W3CDTF">2013-05-30T10:46:14Z</dcterms:modified>
</cp:coreProperties>
</file>