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70" r:id="rId3"/>
    <p:sldId id="267" r:id="rId4"/>
    <p:sldId id="272" r:id="rId5"/>
    <p:sldId id="259" r:id="rId6"/>
    <p:sldId id="262" r:id="rId7"/>
    <p:sldId id="274" r:id="rId8"/>
    <p:sldId id="275" r:id="rId9"/>
    <p:sldId id="263" r:id="rId10"/>
    <p:sldId id="264" r:id="rId11"/>
    <p:sldId id="265" r:id="rId12"/>
    <p:sldId id="276" r:id="rId13"/>
    <p:sldId id="280" r:id="rId14"/>
    <p:sldId id="27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18A76-628F-4153-81B7-393F5B49CAB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012E4-E866-411D-B77F-D22F508BA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18A76-628F-4153-81B7-393F5B49CAB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012E4-E866-411D-B77F-D22F508BA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18A76-628F-4153-81B7-393F5B49CAB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012E4-E866-411D-B77F-D22F508BA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18A76-628F-4153-81B7-393F5B49CAB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012E4-E866-411D-B77F-D22F508BA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18A76-628F-4153-81B7-393F5B49CAB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012E4-E866-411D-B77F-D22F508BA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18A76-628F-4153-81B7-393F5B49CAB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012E4-E866-411D-B77F-D22F508BA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18A76-628F-4153-81B7-393F5B49CAB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012E4-E866-411D-B77F-D22F508BA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18A76-628F-4153-81B7-393F5B49CAB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012E4-E866-411D-B77F-D22F508BA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18A76-628F-4153-81B7-393F5B49CAB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7D012E4-E866-411D-B77F-D22F508BA3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18A76-628F-4153-81B7-393F5B49CAB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012E4-E866-411D-B77F-D22F508BA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18A76-628F-4153-81B7-393F5B49CAB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D012E4-E866-411D-B77F-D22F508BA3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BC18A76-628F-4153-81B7-393F5B49CAB4}" type="datetimeFigureOut">
              <a:rPr lang="cs-CZ" smtClean="0"/>
              <a:pPr/>
              <a:t>3.7.2013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7D012E4-E866-411D-B77F-D22F508BA37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4.png"/><Relationship Id="rId7" Type="http://schemas.openxmlformats.org/officeDocument/2006/relationships/image" Target="../media/image1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smtClean="0">
                <a:cs typeface="Times New Roman" pitchFamily="18" charset="0"/>
              </a:rPr>
              <a:t>Z 8/11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11. východní Evropa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Východní Evropa, Rusko, Pobaltské státy (Lotyšsko, Estonsko, Litva), Ukrajina, Bělorusko, Moldavsko, Kaliningrad, hlavní města, přírodní podmínky, státní vlajky, průmysl, zemědělství, obyvatelstvo</a:t>
            </a: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a osvojení základních znalostí     v oblasti východní Evropy. Prezentace umožňuje učiteli srozumitelný výklad látky s aktivní účastí žáků. Prezentace se spouští F5 a enter. 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42942"/>
            <a:ext cx="9144000" cy="85723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   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Základní informace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488"/>
            <a:ext cx="8686800" cy="10001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3500" b="1" dirty="0" smtClean="0">
                <a:solidFill>
                  <a:schemeClr val="accent1"/>
                </a:solidFill>
              </a:rPr>
              <a:t> jaké státy patří do východní Evropy:</a:t>
            </a:r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endParaRPr lang="cs-CZ" sz="3000" b="1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57290" y="2571744"/>
            <a:ext cx="3071834" cy="3656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AutoNum type="arabicParenR"/>
            </a:pPr>
            <a:r>
              <a:rPr lang="cs-CZ" sz="3000" b="1" dirty="0" smtClean="0"/>
              <a:t>Rusko</a:t>
            </a:r>
          </a:p>
          <a:p>
            <a:pPr marL="342900" indent="-342900">
              <a:lnSpc>
                <a:spcPct val="200000"/>
              </a:lnSpc>
              <a:buAutoNum type="arabicParenR"/>
            </a:pPr>
            <a:r>
              <a:rPr lang="cs-CZ" sz="3000" b="1" dirty="0" smtClean="0"/>
              <a:t>Ukrajina</a:t>
            </a:r>
          </a:p>
          <a:p>
            <a:pPr marL="342900" indent="-342900">
              <a:lnSpc>
                <a:spcPct val="200000"/>
              </a:lnSpc>
              <a:buAutoNum type="arabicParenR"/>
            </a:pPr>
            <a:r>
              <a:rPr lang="cs-CZ" sz="3000" b="1" dirty="0" smtClean="0"/>
              <a:t>Bělorusko</a:t>
            </a:r>
          </a:p>
          <a:p>
            <a:pPr marL="342900" indent="-342900">
              <a:lnSpc>
                <a:spcPct val="200000"/>
              </a:lnSpc>
              <a:buAutoNum type="arabicParenR"/>
            </a:pPr>
            <a:r>
              <a:rPr lang="cs-CZ" sz="3000" b="1" dirty="0" smtClean="0"/>
              <a:t>Litva</a:t>
            </a:r>
            <a:endParaRPr lang="cs-CZ" sz="3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2066" y="2571744"/>
            <a:ext cx="3071834" cy="36563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</a:pPr>
            <a:r>
              <a:rPr lang="cs-CZ" sz="3000" b="1" dirty="0" smtClean="0"/>
              <a:t>5) Lotyšsko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b="1" dirty="0" smtClean="0"/>
              <a:t>6) Estonsko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b="1" dirty="0" smtClean="0"/>
              <a:t>7) Moldavsko</a:t>
            </a:r>
          </a:p>
          <a:p>
            <a:pPr marL="342900" indent="-342900">
              <a:lnSpc>
                <a:spcPct val="200000"/>
              </a:lnSpc>
            </a:pPr>
            <a:r>
              <a:rPr lang="cs-CZ" sz="3000" b="1" dirty="0" smtClean="0"/>
              <a:t>8) Kaliningrad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nodeType="with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" presetClass="entr" presetSubtype="10" fill="hold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Doplňte vhodná slova do textu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60"/>
            <a:ext cx="8858280" cy="5572140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/>
              <a:t>	</a:t>
            </a:r>
            <a:r>
              <a:rPr lang="cs-CZ" sz="2500" dirty="0" smtClean="0"/>
              <a:t>Státy východní Evropy vznikly jako samostatné země rozpadem bývalého </a:t>
            </a:r>
            <a:r>
              <a:rPr lang="cs-CZ" sz="2500" b="1" dirty="0" smtClean="0">
                <a:solidFill>
                  <a:schemeClr val="accent1"/>
                </a:solidFill>
              </a:rPr>
              <a:t>Sovětského svazu</a:t>
            </a:r>
            <a:r>
              <a:rPr lang="cs-CZ" sz="2500" dirty="0" smtClean="0"/>
              <a:t> v roce 1991. Díky tomuto historickému vývoji se řadí mezi </a:t>
            </a:r>
            <a:r>
              <a:rPr lang="cs-CZ" sz="2500" b="1" dirty="0" smtClean="0">
                <a:solidFill>
                  <a:schemeClr val="accent1"/>
                </a:solidFill>
              </a:rPr>
              <a:t>méně vyspělé</a:t>
            </a:r>
            <a:r>
              <a:rPr lang="cs-CZ" sz="2500" dirty="0" smtClean="0">
                <a:solidFill>
                  <a:schemeClr val="accent1"/>
                </a:solidFill>
              </a:rPr>
              <a:t> </a:t>
            </a:r>
            <a:r>
              <a:rPr lang="cs-CZ" sz="2500" dirty="0" smtClean="0"/>
              <a:t>státy Evropy. Největším státem východní Evropy je </a:t>
            </a:r>
            <a:r>
              <a:rPr lang="cs-CZ" sz="2500" b="1" dirty="0" smtClean="0">
                <a:solidFill>
                  <a:schemeClr val="accent1"/>
                </a:solidFill>
              </a:rPr>
              <a:t>Rusko</a:t>
            </a:r>
            <a:r>
              <a:rPr lang="cs-CZ" sz="2500" dirty="0" smtClean="0"/>
              <a:t> a naopak nejmenším z nich je </a:t>
            </a:r>
            <a:r>
              <a:rPr lang="cs-CZ" sz="2500" b="1" dirty="0" smtClean="0">
                <a:solidFill>
                  <a:schemeClr val="accent1"/>
                </a:solidFill>
              </a:rPr>
              <a:t>Moldavsko</a:t>
            </a:r>
            <a:r>
              <a:rPr lang="cs-CZ" sz="2500" dirty="0" smtClean="0"/>
              <a:t>. Státy Litvy, Lotyšska a </a:t>
            </a:r>
            <a:r>
              <a:rPr lang="cs-CZ" sz="2500" b="1" dirty="0" smtClean="0">
                <a:solidFill>
                  <a:schemeClr val="accent1"/>
                </a:solidFill>
              </a:rPr>
              <a:t>Estonska</a:t>
            </a:r>
            <a:r>
              <a:rPr lang="cs-CZ" sz="2500" dirty="0" smtClean="0"/>
              <a:t> leží u pobřeží </a:t>
            </a:r>
            <a:r>
              <a:rPr lang="cs-CZ" sz="2500" b="1" dirty="0" smtClean="0">
                <a:solidFill>
                  <a:schemeClr val="accent1"/>
                </a:solidFill>
              </a:rPr>
              <a:t>Baltského moře</a:t>
            </a:r>
            <a:r>
              <a:rPr lang="cs-CZ" sz="2500" b="1" dirty="0" smtClean="0"/>
              <a:t> </a:t>
            </a:r>
            <a:r>
              <a:rPr lang="cs-CZ" sz="2500" dirty="0" smtClean="0"/>
              <a:t>a proto je obecně nazýváme jako státy </a:t>
            </a:r>
            <a:r>
              <a:rPr lang="cs-CZ" sz="2500" b="1" dirty="0" smtClean="0">
                <a:solidFill>
                  <a:schemeClr val="accent1"/>
                </a:solidFill>
              </a:rPr>
              <a:t>pobaltské</a:t>
            </a:r>
            <a:r>
              <a:rPr lang="cs-CZ" sz="2500" dirty="0" smtClean="0"/>
              <a:t>. Do </a:t>
            </a:r>
            <a:r>
              <a:rPr lang="cs-CZ" sz="2500" dirty="0" smtClean="0"/>
              <a:t>východní </a:t>
            </a:r>
            <a:r>
              <a:rPr lang="cs-CZ" sz="2500" dirty="0" smtClean="0"/>
              <a:t>Evropy patří také </a:t>
            </a:r>
            <a:r>
              <a:rPr lang="cs-CZ" sz="2500" b="1" dirty="0" smtClean="0">
                <a:solidFill>
                  <a:schemeClr val="accent1"/>
                </a:solidFill>
              </a:rPr>
              <a:t>Kaliningrad</a:t>
            </a:r>
            <a:r>
              <a:rPr lang="cs-CZ" sz="2500" dirty="0" smtClean="0"/>
              <a:t>, který patří Rusku. Všechny státy východní Evropy leží v mírném </a:t>
            </a:r>
            <a:r>
              <a:rPr lang="cs-CZ" sz="2500" b="1" dirty="0" smtClean="0">
                <a:solidFill>
                  <a:schemeClr val="accent1"/>
                </a:solidFill>
              </a:rPr>
              <a:t>podnebném pásu</a:t>
            </a:r>
            <a:r>
              <a:rPr lang="cs-CZ" sz="2500" dirty="0" smtClean="0"/>
              <a:t>. Převažujícím náboženstvím je </a:t>
            </a:r>
            <a:r>
              <a:rPr lang="cs-CZ" sz="2500" b="1" dirty="0" smtClean="0">
                <a:solidFill>
                  <a:schemeClr val="accent1"/>
                </a:solidFill>
              </a:rPr>
              <a:t>pravoslavná víra</a:t>
            </a:r>
            <a:r>
              <a:rPr lang="cs-CZ" sz="2500" dirty="0" smtClean="0"/>
              <a:t>.       </a:t>
            </a:r>
            <a:endParaRPr lang="cs-CZ" sz="2500" dirty="0"/>
          </a:p>
        </p:txBody>
      </p:sp>
      <p:pic>
        <p:nvPicPr>
          <p:cNvPr id="1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3214678" y="1857364"/>
            <a:ext cx="2928958" cy="57150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071802" y="2100196"/>
            <a:ext cx="3357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929322" y="2428868"/>
            <a:ext cx="2143140" cy="5715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15008" y="2671700"/>
            <a:ext cx="26432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1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358082" y="3000372"/>
            <a:ext cx="1071570" cy="50006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215206" y="3171766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1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000628" y="3500438"/>
            <a:ext cx="2000264" cy="50006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929190" y="3714752"/>
            <a:ext cx="22145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1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1857356" y="4071942"/>
            <a:ext cx="1428760" cy="57150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1714480" y="4243336"/>
            <a:ext cx="207170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19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286380" y="4071942"/>
            <a:ext cx="2500330" cy="50006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143504" y="4243336"/>
            <a:ext cx="3000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20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072066" y="4572008"/>
            <a:ext cx="1785950" cy="50006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929190" y="4814840"/>
            <a:ext cx="33575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21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2928926" y="5072074"/>
            <a:ext cx="1928826" cy="57150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714612" y="5314906"/>
            <a:ext cx="25717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2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5857884" y="5643578"/>
            <a:ext cx="2928958" cy="57150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786414" y="5886410"/>
            <a:ext cx="32147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pic>
        <p:nvPicPr>
          <p:cNvPr id="2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4500562" y="6215082"/>
            <a:ext cx="2571768" cy="50006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4286248" y="6429396"/>
            <a:ext cx="3000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....................................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14678" y="1792420"/>
            <a:ext cx="2928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1.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929322" y="2363924"/>
            <a:ext cx="22860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2.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358082" y="2786058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6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             </a:t>
            </a:r>
            <a:r>
              <a:rPr lang="cs-CZ" sz="4000" b="1" dirty="0" smtClean="0">
                <a:solidFill>
                  <a:schemeClr val="accent1"/>
                </a:solidFill>
              </a:rPr>
              <a:t>3.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000628" y="3286124"/>
            <a:ext cx="19288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4.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857356" y="3864122"/>
            <a:ext cx="1571636" cy="643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3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5.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286380" y="3935560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6.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072066" y="4429132"/>
            <a:ext cx="1785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7.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857488" y="5007130"/>
            <a:ext cx="2071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1"/>
                </a:solidFill>
              </a:rPr>
              <a:t>8.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857884" y="5500702"/>
            <a:ext cx="3000396" cy="6822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46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9.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429124" y="6078700"/>
            <a:ext cx="2857520" cy="7182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51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10.</a:t>
            </a:r>
            <a:endParaRPr lang="cs-CZ" sz="4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857364"/>
            <a:ext cx="8572560" cy="5643602"/>
          </a:xfrm>
        </p:spPr>
        <p:txBody>
          <a:bodyPr>
            <a:normAutofit fontScale="90000"/>
          </a:bodyPr>
          <a:lstStyle/>
          <a:p>
            <a:pPr algn="ctr">
              <a:lnSpc>
                <a:spcPct val="200000"/>
              </a:lnSpc>
            </a:pPr>
            <a:r>
              <a:rPr lang="cs-CZ" sz="5600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r>
              <a:rPr lang="cs-CZ" b="1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400" b="1" dirty="0" smtClean="0">
                <a:solidFill>
                  <a:schemeClr val="accent1"/>
                </a:solidFill>
                <a:latin typeface="+mn-lt"/>
              </a:rPr>
              <a:t>UKAŽ PŘIBLIŽNOU HRANICI VÝCHODNÍ EVROPY</a:t>
            </a:r>
            <a:br>
              <a:rPr lang="cs-CZ" sz="4400" b="1" dirty="0" smtClean="0">
                <a:solidFill>
                  <a:schemeClr val="accent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4000" b="1" u="sng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20" name="Zástupný symbol pro obsah 3" descr="File:Europe blank laea location map.sv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7" name="Picture 2" descr="C:\Users\Já\Desktop\Bez názvu.png"/>
          <p:cNvPicPr>
            <a:picLocks noChangeAspect="1" noChangeArrowheads="1"/>
          </p:cNvPicPr>
          <p:nvPr/>
        </p:nvPicPr>
        <p:blipFill>
          <a:blip r:embed="rId4" cstate="print"/>
          <a:srcRect r="14847" b="1403"/>
          <a:stretch>
            <a:fillRect/>
          </a:stretch>
        </p:blipFill>
        <p:spPr bwMode="auto">
          <a:xfrm>
            <a:off x="-1" y="0"/>
            <a:ext cx="9144002" cy="68580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6" name="Zástupný symbol pro obsah 3" descr="File:Europe blank laea location map.svg"/>
          <p:cNvPicPr>
            <a:picLocks/>
          </p:cNvPicPr>
          <p:nvPr/>
        </p:nvPicPr>
        <p:blipFill>
          <a:blip r:embed="rId3" cstate="print"/>
          <a:srcRect l="29687" b="28125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7" name="TextovéPole 26"/>
          <p:cNvSpPr txBox="1"/>
          <p:nvPr/>
        </p:nvSpPr>
        <p:spPr>
          <a:xfrm>
            <a:off x="6572264" y="2500306"/>
            <a:ext cx="500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7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3071802" y="3864122"/>
            <a:ext cx="4905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6</a:t>
            </a:r>
            <a:endParaRPr lang="cs-CZ" sz="4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572000" y="4935692"/>
            <a:ext cx="4810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5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143240" y="2863990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4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3967154" y="4000504"/>
            <a:ext cx="3905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3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476744" y="5721510"/>
            <a:ext cx="452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2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3357554" y="3357562"/>
            <a:ext cx="5857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1</a:t>
            </a:r>
            <a:endParaRPr lang="cs-CZ" sz="4000" b="1" dirty="0"/>
          </a:p>
        </p:txBody>
      </p:sp>
      <p:sp>
        <p:nvSpPr>
          <p:cNvPr id="21" name="Zaoblený obdélníkový popisek 20"/>
          <p:cNvSpPr/>
          <p:nvPr/>
        </p:nvSpPr>
        <p:spPr>
          <a:xfrm>
            <a:off x="6858016" y="571480"/>
            <a:ext cx="1857388" cy="714380"/>
          </a:xfrm>
          <a:prstGeom prst="wedgeRoundRectCallout">
            <a:avLst>
              <a:gd name="adj1" fmla="val -51887"/>
              <a:gd name="adj2" fmla="val 251187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aoblený obdélníkový popisek 21"/>
          <p:cNvSpPr/>
          <p:nvPr/>
        </p:nvSpPr>
        <p:spPr>
          <a:xfrm>
            <a:off x="3071802" y="571480"/>
            <a:ext cx="2643206" cy="714380"/>
          </a:xfrm>
          <a:prstGeom prst="wedgeRoundRectCallout">
            <a:avLst>
              <a:gd name="adj1" fmla="val -37167"/>
              <a:gd name="adj2" fmla="val 332105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ový popisek 22"/>
          <p:cNvSpPr/>
          <p:nvPr/>
        </p:nvSpPr>
        <p:spPr>
          <a:xfrm>
            <a:off x="285720" y="1500174"/>
            <a:ext cx="2428892" cy="714380"/>
          </a:xfrm>
          <a:prstGeom prst="wedgeRoundRectCallout">
            <a:avLst>
              <a:gd name="adj1" fmla="val 78741"/>
              <a:gd name="adj2" fmla="val 271060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ový popisek 23"/>
          <p:cNvSpPr/>
          <p:nvPr/>
        </p:nvSpPr>
        <p:spPr>
          <a:xfrm>
            <a:off x="285720" y="3286124"/>
            <a:ext cx="1857388" cy="714380"/>
          </a:xfrm>
          <a:prstGeom prst="wedgeRoundRectCallout">
            <a:avLst>
              <a:gd name="adj1" fmla="val 103379"/>
              <a:gd name="adj2" fmla="val 70019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ový popisek 24"/>
          <p:cNvSpPr/>
          <p:nvPr/>
        </p:nvSpPr>
        <p:spPr>
          <a:xfrm>
            <a:off x="428596" y="5786454"/>
            <a:ext cx="2928958" cy="714380"/>
          </a:xfrm>
          <a:prstGeom prst="wedgeRoundRectCallout">
            <a:avLst>
              <a:gd name="adj1" fmla="val 89265"/>
              <a:gd name="adj2" fmla="val -18060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ový popisek 25"/>
          <p:cNvSpPr/>
          <p:nvPr/>
        </p:nvSpPr>
        <p:spPr>
          <a:xfrm>
            <a:off x="6286512" y="3500438"/>
            <a:ext cx="2428892" cy="714380"/>
          </a:xfrm>
          <a:prstGeom prst="wedgeRoundRectCallout">
            <a:avLst>
              <a:gd name="adj1" fmla="val -105795"/>
              <a:gd name="adj2" fmla="val 203926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Zaoblený obdélníkový popisek 33"/>
          <p:cNvSpPr/>
          <p:nvPr/>
        </p:nvSpPr>
        <p:spPr>
          <a:xfrm>
            <a:off x="285720" y="4572008"/>
            <a:ext cx="2786082" cy="714380"/>
          </a:xfrm>
          <a:prstGeom prst="wedgeRoundRectCallout">
            <a:avLst>
              <a:gd name="adj1" fmla="val 85201"/>
              <a:gd name="adj2" fmla="val -66572"/>
              <a:gd name="adj3" fmla="val 16667"/>
            </a:avLst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6858016" y="571480"/>
            <a:ext cx="18573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Rusko</a:t>
            </a:r>
            <a:endParaRPr lang="cs-CZ" sz="4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286512" y="3500438"/>
            <a:ext cx="2428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Ukrajina</a:t>
            </a:r>
            <a:endParaRPr lang="cs-CZ" sz="4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28596" y="5786454"/>
            <a:ext cx="29289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Moldavsko</a:t>
            </a:r>
            <a:endParaRPr lang="cs-CZ" sz="4000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285720" y="4572008"/>
            <a:ext cx="27860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Bělorusko</a:t>
            </a:r>
            <a:endParaRPr lang="cs-CZ" sz="40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85720" y="3286124"/>
            <a:ext cx="18573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Litva</a:t>
            </a:r>
            <a:endParaRPr lang="cs-CZ" sz="40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071802" y="571480"/>
            <a:ext cx="2643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Estonsko</a:t>
            </a:r>
            <a:endParaRPr lang="cs-CZ" sz="40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85720" y="1500174"/>
            <a:ext cx="24288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Lotyšsko</a:t>
            </a:r>
            <a:endParaRPr lang="cs-CZ" sz="4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7" grpId="0"/>
      <p:bldP spid="27" grpId="1"/>
      <p:bldP spid="28" grpId="0"/>
      <p:bldP spid="28" grpId="1"/>
      <p:bldP spid="29" grpId="0"/>
      <p:bldP spid="29" grpId="1"/>
      <p:bldP spid="30" grpId="0"/>
      <p:bldP spid="30" grpId="1"/>
      <p:bldP spid="31" grpId="0"/>
      <p:bldP spid="31" grpId="1"/>
      <p:bldP spid="32" grpId="0"/>
      <p:bldP spid="32" grpId="1"/>
      <p:bldP spid="33" grpId="0"/>
      <p:bldP spid="33" grpId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34" grpId="0" animBg="1"/>
      <p:bldP spid="35" grpId="0"/>
      <p:bldP spid="36" grpId="0"/>
      <p:bldP spid="38" grpId="0"/>
      <p:bldP spid="39" grpId="0"/>
      <p:bldP spid="40" grpId="0"/>
      <p:bldP spid="41" grpId="0"/>
      <p:bldP spid="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0066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Spoj správně následující pojmy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500174"/>
            <a:ext cx="2571768" cy="521497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Rusko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Lotyšsko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Moldavsko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Bělorusko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Litva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Ukrajina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Estonsko</a:t>
            </a:r>
            <a:endParaRPr lang="cs-CZ" sz="3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503207"/>
            <a:ext cx="4352956" cy="5211941"/>
          </a:xfrm>
        </p:spPr>
        <p:txBody>
          <a:bodyPr>
            <a:normAutofit lnSpcReduction="10000"/>
          </a:bodyPr>
          <a:lstStyle/>
          <a:p>
            <a:pPr algn="r"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Tallin</a:t>
            </a:r>
          </a:p>
          <a:p>
            <a:pPr algn="r"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Kišiněv</a:t>
            </a:r>
          </a:p>
          <a:p>
            <a:pPr algn="r"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Moskva</a:t>
            </a:r>
          </a:p>
          <a:p>
            <a:pPr algn="r"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Riga</a:t>
            </a:r>
          </a:p>
          <a:p>
            <a:pPr algn="r"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Kyjev</a:t>
            </a:r>
          </a:p>
          <a:p>
            <a:pPr algn="r"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Vilnius</a:t>
            </a:r>
          </a:p>
          <a:p>
            <a:pPr algn="r"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Minsk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643050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Rusko - </a:t>
            </a:r>
            <a:r>
              <a:rPr lang="cs-CZ" sz="3000" b="1" dirty="0" smtClean="0">
                <a:solidFill>
                  <a:schemeClr val="accent1"/>
                </a:solidFill>
              </a:rPr>
              <a:t>Moskva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357430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Lotyšsko - </a:t>
            </a:r>
            <a:r>
              <a:rPr lang="cs-CZ" sz="3000" b="1" dirty="0" smtClean="0">
                <a:solidFill>
                  <a:schemeClr val="accent1"/>
                </a:solidFill>
              </a:rPr>
              <a:t>Riga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3071810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Moldavsko - </a:t>
            </a:r>
            <a:r>
              <a:rPr lang="cs-CZ" sz="3000" b="1" dirty="0" smtClean="0">
                <a:solidFill>
                  <a:schemeClr val="accent1"/>
                </a:solidFill>
              </a:rPr>
              <a:t>Kišiněv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0" y="3857628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Bělorusko - </a:t>
            </a:r>
            <a:r>
              <a:rPr lang="cs-CZ" sz="3000" b="1" dirty="0" smtClean="0">
                <a:solidFill>
                  <a:schemeClr val="accent1"/>
                </a:solidFill>
              </a:rPr>
              <a:t>Minsk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4572008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Litva - </a:t>
            </a:r>
            <a:r>
              <a:rPr lang="cs-CZ" sz="3000" b="1" dirty="0" smtClean="0">
                <a:solidFill>
                  <a:schemeClr val="accent1"/>
                </a:solidFill>
              </a:rPr>
              <a:t>Vilnius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0" y="5303894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Ukrajina - </a:t>
            </a:r>
            <a:r>
              <a:rPr lang="cs-CZ" sz="3000" b="1" dirty="0" smtClean="0">
                <a:solidFill>
                  <a:schemeClr val="accent1"/>
                </a:solidFill>
              </a:rPr>
              <a:t>Kyjev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6018274"/>
            <a:ext cx="914400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Estonsko - </a:t>
            </a:r>
            <a:r>
              <a:rPr lang="cs-CZ" sz="3000" b="1" dirty="0" smtClean="0">
                <a:solidFill>
                  <a:schemeClr val="accent1"/>
                </a:solidFill>
              </a:rPr>
              <a:t>Tallin</a:t>
            </a:r>
            <a:endParaRPr lang="cs-CZ" sz="3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3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Charakteristika států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00174"/>
            <a:ext cx="9144000" cy="5786478"/>
          </a:xfrm>
        </p:spPr>
        <p:txBody>
          <a:bodyPr>
            <a:normAutofit fontScale="32500" lnSpcReduction="20000"/>
          </a:bodyPr>
          <a:lstStyle/>
          <a:p>
            <a:pPr algn="ctr">
              <a:lnSpc>
                <a:spcPts val="5000"/>
              </a:lnSpc>
              <a:buNone/>
            </a:pPr>
            <a:r>
              <a:rPr lang="cs-CZ" sz="7400" b="1" dirty="0" smtClean="0"/>
              <a:t>Sibiř – azbuka – ropa – Transsibiřská magistrála </a:t>
            </a:r>
            <a:r>
              <a:rPr lang="cs-CZ" sz="7400" b="1" dirty="0" smtClean="0">
                <a:cs typeface="Times New Roman"/>
              </a:rPr>
              <a:t>= </a:t>
            </a:r>
            <a:r>
              <a:rPr lang="cs-CZ" sz="7400" b="1" dirty="0" smtClean="0">
                <a:solidFill>
                  <a:schemeClr val="accent1"/>
                </a:solidFill>
                <a:cs typeface="Times New Roman"/>
              </a:rPr>
              <a:t>Rusko</a:t>
            </a:r>
          </a:p>
          <a:p>
            <a:pPr algn="ctr">
              <a:lnSpc>
                <a:spcPts val="5000"/>
              </a:lnSpc>
              <a:buNone/>
            </a:pPr>
            <a:r>
              <a:rPr lang="cs-CZ" sz="7400" b="1" dirty="0" smtClean="0">
                <a:cs typeface="Times New Roman"/>
              </a:rPr>
              <a:t>Riga – těžba dřeva – rybolov – ruská menšina = </a:t>
            </a:r>
            <a:r>
              <a:rPr lang="cs-CZ" sz="7400" b="1" dirty="0" smtClean="0">
                <a:solidFill>
                  <a:schemeClr val="accent1"/>
                </a:solidFill>
                <a:cs typeface="Times New Roman"/>
              </a:rPr>
              <a:t>Lotyšsko</a:t>
            </a:r>
          </a:p>
          <a:p>
            <a:pPr algn="ctr">
              <a:lnSpc>
                <a:spcPts val="5000"/>
              </a:lnSpc>
              <a:buNone/>
            </a:pPr>
            <a:r>
              <a:rPr lang="cs-CZ" sz="7400" b="1" dirty="0" smtClean="0">
                <a:cs typeface="Times New Roman"/>
              </a:rPr>
              <a:t>vnitrozemský stát – Kišiněv – vinná réva – tabák =</a:t>
            </a:r>
            <a:r>
              <a:rPr lang="cs-CZ" sz="7400" b="1" dirty="0" smtClean="0">
                <a:solidFill>
                  <a:schemeClr val="accent1"/>
                </a:solidFill>
                <a:cs typeface="Times New Roman"/>
              </a:rPr>
              <a:t> Moldavsko</a:t>
            </a:r>
          </a:p>
          <a:p>
            <a:pPr algn="ctr">
              <a:lnSpc>
                <a:spcPts val="5000"/>
              </a:lnSpc>
              <a:buNone/>
            </a:pPr>
            <a:r>
              <a:rPr lang="cs-CZ" sz="7400" b="1" dirty="0" smtClean="0">
                <a:cs typeface="Times New Roman"/>
              </a:rPr>
              <a:t>cestovní ruch – Tallin – Čudské jezero = </a:t>
            </a:r>
            <a:r>
              <a:rPr lang="cs-CZ" sz="7400" b="1" dirty="0" smtClean="0">
                <a:solidFill>
                  <a:schemeClr val="accent1"/>
                </a:solidFill>
                <a:cs typeface="Times New Roman"/>
              </a:rPr>
              <a:t>Estonsko </a:t>
            </a:r>
          </a:p>
          <a:p>
            <a:pPr algn="ctr">
              <a:lnSpc>
                <a:spcPts val="5000"/>
              </a:lnSpc>
              <a:buNone/>
            </a:pPr>
            <a:r>
              <a:rPr lang="cs-CZ" sz="7400" b="1" dirty="0" smtClean="0">
                <a:cs typeface="Times New Roman"/>
              </a:rPr>
              <a:t>nížinatý stát – draselná sůl – zubr – Minsk = </a:t>
            </a:r>
            <a:r>
              <a:rPr lang="cs-CZ" sz="7400" b="1" dirty="0" smtClean="0">
                <a:solidFill>
                  <a:schemeClr val="accent1"/>
                </a:solidFill>
                <a:cs typeface="Times New Roman"/>
              </a:rPr>
              <a:t>Bělorusko</a:t>
            </a:r>
          </a:p>
          <a:p>
            <a:pPr algn="ctr">
              <a:lnSpc>
                <a:spcPts val="5000"/>
              </a:lnSpc>
              <a:buNone/>
            </a:pPr>
            <a:r>
              <a:rPr lang="cs-CZ" sz="7400" b="1" dirty="0" smtClean="0">
                <a:cs typeface="Times New Roman"/>
              </a:rPr>
              <a:t>obilnice Evropy – Krym – Lvov – Černobyl = </a:t>
            </a:r>
            <a:r>
              <a:rPr lang="cs-CZ" sz="7400" b="1" dirty="0" smtClean="0">
                <a:solidFill>
                  <a:schemeClr val="accent1"/>
                </a:solidFill>
                <a:cs typeface="Times New Roman"/>
              </a:rPr>
              <a:t>Ukrajina</a:t>
            </a:r>
          </a:p>
          <a:p>
            <a:pPr algn="ctr">
              <a:lnSpc>
                <a:spcPts val="5000"/>
              </a:lnSpc>
              <a:buNone/>
            </a:pPr>
            <a:r>
              <a:rPr lang="cs-CZ" sz="7400" b="1" dirty="0" smtClean="0">
                <a:cs typeface="Times New Roman"/>
              </a:rPr>
              <a:t>Kurská kosa – jantar – rybolov – katolická církev = </a:t>
            </a:r>
            <a:r>
              <a:rPr lang="cs-CZ" sz="7400" b="1" dirty="0" smtClean="0">
                <a:solidFill>
                  <a:schemeClr val="accent1"/>
                </a:solidFill>
                <a:cs typeface="Times New Roman"/>
              </a:rPr>
              <a:t>Litva</a:t>
            </a:r>
          </a:p>
          <a:p>
            <a:pPr algn="ctr">
              <a:buNone/>
            </a:pPr>
            <a:endParaRPr lang="cs-CZ" sz="2500" dirty="0" smtClean="0">
              <a:cs typeface="Times New Roman"/>
            </a:endParaRPr>
          </a:p>
          <a:p>
            <a:pPr algn="ctr">
              <a:buNone/>
            </a:pPr>
            <a:endParaRPr lang="cs-CZ" sz="2500" dirty="0" smtClean="0">
              <a:cs typeface="Times New Roman"/>
            </a:endParaRPr>
          </a:p>
          <a:p>
            <a:pPr algn="ctr">
              <a:buNone/>
            </a:pPr>
            <a:endParaRPr lang="cs-CZ" sz="2500" dirty="0" smtClean="0">
              <a:cs typeface="Times New Roman"/>
            </a:endParaRPr>
          </a:p>
          <a:p>
            <a:pPr algn="ctr">
              <a:buNone/>
            </a:pPr>
            <a:r>
              <a:rPr lang="cs-CZ" sz="2500" dirty="0" smtClean="0">
                <a:cs typeface="Times New Roman"/>
              </a:rPr>
              <a:t> </a:t>
            </a:r>
            <a:endParaRPr lang="cs-CZ" sz="2500" dirty="0"/>
          </a:p>
        </p:txBody>
      </p:sp>
      <p:pic>
        <p:nvPicPr>
          <p:cNvPr id="12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643834" y="1643050"/>
            <a:ext cx="1143008" cy="57150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572396" y="1643050"/>
            <a:ext cx="1357322" cy="529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Rusko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pic>
        <p:nvPicPr>
          <p:cNvPr id="13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215206" y="2357430"/>
            <a:ext cx="1571636" cy="57150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43768" y="2343894"/>
            <a:ext cx="1643074" cy="529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Lotyšsko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pic>
        <p:nvPicPr>
          <p:cNvPr id="14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286644" y="3143248"/>
            <a:ext cx="1643074" cy="500066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215206" y="3030702"/>
            <a:ext cx="1928826" cy="5486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8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Moldavsko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pic>
        <p:nvPicPr>
          <p:cNvPr id="15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715140" y="3714752"/>
            <a:ext cx="1714512" cy="64294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643702" y="3772654"/>
            <a:ext cx="1643074" cy="513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Estonsko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pic>
        <p:nvPicPr>
          <p:cNvPr id="1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929454" y="4500570"/>
            <a:ext cx="2000264" cy="57150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858016" y="4459462"/>
            <a:ext cx="2071702" cy="529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Bělorusko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pic>
        <p:nvPicPr>
          <p:cNvPr id="1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6929454" y="5143512"/>
            <a:ext cx="1928826" cy="64294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929454" y="5201414"/>
            <a:ext cx="1643074" cy="490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3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Ukrajina</a:t>
            </a:r>
            <a:endParaRPr lang="cs-CZ" sz="2400" b="1" dirty="0">
              <a:solidFill>
                <a:schemeClr val="accent1"/>
              </a:solidFill>
            </a:endParaRPr>
          </a:p>
        </p:txBody>
      </p:sp>
      <p:pic>
        <p:nvPicPr>
          <p:cNvPr id="18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7715272" y="5857892"/>
            <a:ext cx="1143008" cy="64294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715272" y="5857892"/>
            <a:ext cx="1643074" cy="5390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800"/>
              </a:lnSpc>
            </a:pPr>
            <a:r>
              <a:rPr lang="cs-CZ" sz="2400" b="1" dirty="0" smtClean="0">
                <a:solidFill>
                  <a:schemeClr val="accent1"/>
                </a:solidFill>
              </a:rPr>
              <a:t>Litva</a:t>
            </a:r>
            <a:endParaRPr lang="cs-CZ" sz="24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Urči následující obrázky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5122" name="Picture 2" descr="File:Moscow RedSquar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4143380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" name="Picture 2" descr="File:Cernobylm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4143380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4" name="Picture 2" descr="File:Landscape view in Circumpolar Ural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1357298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5" name="Picture 2" descr="File:European bisons 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34" y="1357298"/>
            <a:ext cx="3643338" cy="221457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3643306" y="1285860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1.</a:t>
            </a:r>
            <a:endParaRPr lang="cs-CZ" sz="3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43900" y="4071942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4.</a:t>
            </a:r>
            <a:endParaRPr lang="cs-CZ" sz="3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43306" y="4071942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3.</a:t>
            </a:r>
            <a:endParaRPr lang="cs-CZ" sz="3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143900" y="1285860"/>
            <a:ext cx="8572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2.</a:t>
            </a:r>
            <a:endParaRPr lang="cs-CZ" sz="3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3643314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Bělorusko - zubři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0628" y="638094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Ukrajina - Černobyl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0034" y="6380946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Rusko – Rudé náměstí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628" y="3643314"/>
            <a:ext cx="364333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1"/>
                </a:solidFill>
              </a:rPr>
              <a:t>Rusko - Ural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pic>
        <p:nvPicPr>
          <p:cNvPr id="15" name="Picture 2" descr="File:European bisons 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7158" y="1285860"/>
            <a:ext cx="8429684" cy="550070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6" name="Picture 2" descr="File:Landscape view in Circumpolar Ural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58" y="1285860"/>
            <a:ext cx="8429684" cy="550070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7" name="Picture 2" descr="File:Moscow RedSquar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285860"/>
            <a:ext cx="8429684" cy="550070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8" name="Picture 2" descr="File:Cernobylm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1285860"/>
            <a:ext cx="8429684" cy="5500726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Nadpis 1"/>
          <p:cNvSpPr>
            <a:spLocks noGrp="1"/>
          </p:cNvSpPr>
          <p:nvPr>
            <p:ph type="title"/>
          </p:nvPr>
        </p:nvSpPr>
        <p:spPr>
          <a:xfrm>
            <a:off x="571472" y="428604"/>
            <a:ext cx="8001056" cy="4286280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</a:pPr>
            <a:r>
              <a:rPr lang="cs-CZ" sz="4000" b="1" dirty="0" smtClean="0">
                <a:solidFill>
                  <a:schemeClr val="accent1"/>
                </a:solidFill>
                <a:latin typeface="+mn-lt"/>
              </a:rPr>
              <a:t>POKUS PŘIŘADIT K VLAJKÁM SPRÁVNÉ STÁTY</a:t>
            </a:r>
            <a:endParaRPr lang="cs-CZ" sz="4000" b="1" dirty="0">
              <a:solidFill>
                <a:schemeClr val="accent1"/>
              </a:solidFill>
              <a:latin typeface="+mn-lt"/>
            </a:endParaRPr>
          </a:p>
        </p:txBody>
      </p:sp>
      <p:pic>
        <p:nvPicPr>
          <p:cNvPr id="26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0" y="2"/>
            <a:ext cx="9143999" cy="6857998"/>
          </a:xfrm>
          <a:prstGeom prst="rect">
            <a:avLst/>
          </a:prstGeom>
          <a:noFill/>
        </p:spPr>
      </p:pic>
      <p:pic>
        <p:nvPicPr>
          <p:cNvPr id="18434" name="Picture 2" descr="File:Flag of Russia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428604"/>
            <a:ext cx="2643206" cy="157163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8436" name="Picture 4" descr="File:Belarus flag finial.png"/>
          <p:cNvPicPr>
            <a:picLocks noChangeAspect="1" noChangeArrowheads="1"/>
          </p:cNvPicPr>
          <p:nvPr/>
        </p:nvPicPr>
        <p:blipFill>
          <a:blip r:embed="rId5" cstate="print"/>
          <a:srcRect l="2459" t="15763" r="4097" b="9362"/>
          <a:stretch>
            <a:fillRect/>
          </a:stretch>
        </p:blipFill>
        <p:spPr bwMode="auto">
          <a:xfrm>
            <a:off x="3214678" y="428604"/>
            <a:ext cx="2714644" cy="157163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8438" name="Picture 6" descr="File:Flag of Ukraine.sv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14480" y="2571744"/>
            <a:ext cx="2643206" cy="157163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8440" name="Picture 8" descr="File:Flag of Moldova.sv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282" y="4714884"/>
            <a:ext cx="2643206" cy="1595422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8442" name="Picture 10" descr="File:Flag of Estonia.sv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86512" y="428604"/>
            <a:ext cx="2643206" cy="1588597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8444" name="Picture 12" descr="File:Flag of Latvia.sv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14678" y="4714884"/>
            <a:ext cx="2714644" cy="1595422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8446" name="Picture 14" descr="File:Flag of Lithuania.sv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86314" y="2571744"/>
            <a:ext cx="2714644" cy="1571604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15" name="Picture 2" descr="File:Flag of Russia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4714884"/>
            <a:ext cx="2643206" cy="1571636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sp>
        <p:nvSpPr>
          <p:cNvPr id="16" name="TextovéPole 15"/>
          <p:cNvSpPr txBox="1"/>
          <p:nvPr/>
        </p:nvSpPr>
        <p:spPr>
          <a:xfrm>
            <a:off x="214282" y="2000240"/>
            <a:ext cx="26432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Rusko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14678" y="2000240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Bělorusko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286512" y="2000240"/>
            <a:ext cx="26432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Estonsko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714480" y="4143380"/>
            <a:ext cx="26432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Ukrajina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4282" y="6304002"/>
            <a:ext cx="26432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Moldavsko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86314" y="4143380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Litva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14678" y="6304002"/>
            <a:ext cx="27146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Lotyšsko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286512" y="6304002"/>
            <a:ext cx="26432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Kaliningrad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357422" y="357166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1.</a:t>
            </a:r>
            <a:endParaRPr lang="cs-CZ" sz="3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358214" y="4714884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8.</a:t>
            </a:r>
            <a:endParaRPr lang="cs-CZ" sz="3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57818" y="4643446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7.</a:t>
            </a:r>
            <a:endParaRPr lang="cs-CZ" sz="3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285984" y="4714884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6.</a:t>
            </a:r>
            <a:endParaRPr lang="cs-CZ" sz="3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929454" y="2500306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5.</a:t>
            </a:r>
            <a:endParaRPr lang="cs-CZ" sz="3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786182" y="2500306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4.</a:t>
            </a:r>
            <a:endParaRPr lang="cs-CZ" sz="3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358214" y="357166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3.</a:t>
            </a:r>
            <a:endParaRPr lang="cs-CZ" sz="3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357818" y="357166"/>
            <a:ext cx="7143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2.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4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84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4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4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8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928670"/>
            <a:ext cx="8215370" cy="4714908"/>
          </a:xfrm>
        </p:spPr>
        <p:txBody>
          <a:bodyPr>
            <a:noAutofit/>
          </a:bodyPr>
          <a:lstStyle/>
          <a:p>
            <a:pPr algn="ctr">
              <a:lnSpc>
                <a:spcPct val="20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! ! ! PRÁCE S MAPOU ! ! !</a:t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dirty="0" smtClean="0">
                <a:solidFill>
                  <a:schemeClr val="accent1"/>
                </a:solidFill>
                <a:latin typeface="+mn-lt"/>
              </a:rPr>
              <a:t>VYZNAČTE NÁSLEDUJÍCÍ PŘÍRODNÍ ÚTVARY</a:t>
            </a:r>
            <a:endParaRPr lang="cs-CZ" sz="4000" b="1" dirty="0">
              <a:solidFill>
                <a:schemeClr val="accent1"/>
              </a:solidFill>
              <a:latin typeface="+mn-lt"/>
            </a:endParaRPr>
          </a:p>
        </p:txBody>
      </p:sp>
      <p:pic>
        <p:nvPicPr>
          <p:cNvPr id="5" name="Zástupný symbol pro obsah 3" descr="Soubor:Europe topography map.png"/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29" name="Obdélník 28"/>
          <p:cNvSpPr/>
          <p:nvPr/>
        </p:nvSpPr>
        <p:spPr>
          <a:xfrm>
            <a:off x="4500562" y="142852"/>
            <a:ext cx="4500594" cy="471490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Zástupný symbol pro obsah 3" descr="Soubor:Europe topography map.png"/>
          <p:cNvPicPr>
            <a:picLocks/>
          </p:cNvPicPr>
          <p:nvPr/>
        </p:nvPicPr>
        <p:blipFill>
          <a:blip r:embed="rId3" cstate="print"/>
          <a:srcRect l="31118" b="28125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 rot="2999606">
            <a:off x="7008978" y="1635749"/>
            <a:ext cx="165835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b="1" dirty="0" smtClean="0">
                <a:solidFill>
                  <a:srgbClr val="C00000"/>
                </a:solidFill>
              </a:rPr>
              <a:t>Ural</a:t>
            </a:r>
            <a:endParaRPr lang="cs-CZ" sz="50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4678" y="0"/>
            <a:ext cx="18573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Barentsovo moře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7686" y="2928934"/>
            <a:ext cx="350046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5">
                    <a:lumMod val="50000"/>
                  </a:schemeClr>
                </a:solidFill>
              </a:rPr>
              <a:t>Východoevropská</a:t>
            </a:r>
          </a:p>
          <a:p>
            <a:pPr algn="ctr"/>
            <a:r>
              <a:rPr lang="cs-CZ" sz="3000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</a:p>
          <a:p>
            <a:pPr algn="ctr"/>
            <a:r>
              <a:rPr lang="cs-CZ" sz="3000" b="1" dirty="0" smtClean="0">
                <a:solidFill>
                  <a:schemeClr val="accent5">
                    <a:lumMod val="50000"/>
                  </a:schemeClr>
                </a:solidFill>
              </a:rPr>
              <a:t>rovina</a:t>
            </a:r>
            <a:endParaRPr lang="cs-CZ" sz="3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488" y="3281606"/>
            <a:ext cx="164307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5">
                    <a:lumMod val="50000"/>
                  </a:schemeClr>
                </a:solidFill>
              </a:rPr>
              <a:t>Baltská</a:t>
            </a:r>
          </a:p>
          <a:p>
            <a:pPr algn="ctr"/>
            <a:r>
              <a:rPr lang="cs-CZ" sz="2500" b="1" dirty="0" smtClean="0">
                <a:solidFill>
                  <a:schemeClr val="accent5">
                    <a:lumMod val="50000"/>
                  </a:schemeClr>
                </a:solidFill>
              </a:rPr>
              <a:t>nížina</a:t>
            </a:r>
            <a:endParaRPr lang="cs-CZ" sz="25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8959451">
            <a:off x="6775461" y="4271155"/>
            <a:ext cx="178595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solidFill>
                  <a:schemeClr val="accent5">
                    <a:lumMod val="50000"/>
                  </a:schemeClr>
                </a:solidFill>
              </a:rPr>
              <a:t>Kaspická</a:t>
            </a:r>
          </a:p>
          <a:p>
            <a:pPr algn="ctr"/>
            <a:r>
              <a:rPr lang="cs-CZ" sz="2500" b="1" dirty="0" smtClean="0">
                <a:solidFill>
                  <a:schemeClr val="accent5">
                    <a:lumMod val="50000"/>
                  </a:schemeClr>
                </a:solidFill>
              </a:rPr>
              <a:t>nížina</a:t>
            </a:r>
            <a:endParaRPr lang="cs-CZ" sz="25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2126537">
            <a:off x="7815470" y="5661084"/>
            <a:ext cx="142328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1"/>
                </a:solidFill>
              </a:rPr>
              <a:t>Kaspické moře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14876" y="6457890"/>
            <a:ext cx="228601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Černé moře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72330" y="6215082"/>
            <a:ext cx="15716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rgbClr val="C00000"/>
                </a:solidFill>
              </a:rPr>
              <a:t>                      </a:t>
            </a:r>
            <a:r>
              <a:rPr lang="cs-CZ" sz="2500" b="1" dirty="0" smtClean="0">
                <a:solidFill>
                  <a:srgbClr val="C00000"/>
                </a:solidFill>
              </a:rPr>
              <a:t>Kavkaz</a:t>
            </a:r>
            <a:endParaRPr lang="cs-CZ" sz="2500" b="1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1081645">
            <a:off x="2394416" y="5649689"/>
            <a:ext cx="150019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rgbClr val="C00000"/>
                </a:solidFill>
              </a:rPr>
              <a:t>Karpaty</a:t>
            </a:r>
            <a:endParaRPr lang="cs-CZ" sz="2500" b="1" dirty="0">
              <a:solidFill>
                <a:srgbClr val="C0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rot="17291436">
            <a:off x="1656405" y="3615677"/>
            <a:ext cx="137892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500" b="1" dirty="0" smtClean="0">
                <a:solidFill>
                  <a:schemeClr val="accent1"/>
                </a:solidFill>
              </a:rPr>
              <a:t>Baltské moře</a:t>
            </a:r>
            <a:endParaRPr lang="cs-CZ" sz="1500" b="1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00694" y="6143644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5000"/>
              </a:lnSpc>
            </a:pPr>
            <a:r>
              <a:rPr lang="cs-CZ" sz="4000" b="1" dirty="0" smtClean="0">
                <a:solidFill>
                  <a:schemeClr val="accent1"/>
                </a:solidFill>
              </a:rPr>
              <a:t>7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215338" y="5507196"/>
            <a:ext cx="78581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10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57884" y="3214686"/>
            <a:ext cx="6048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4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857488" y="5429264"/>
            <a:ext cx="523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3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72396" y="6072206"/>
            <a:ext cx="514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572396" y="1714488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8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500958" y="4286256"/>
            <a:ext cx="6048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5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28992" y="3364056"/>
            <a:ext cx="5619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6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857620" y="-142900"/>
            <a:ext cx="571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9</a:t>
            </a:r>
            <a:endParaRPr lang="cs-CZ" sz="4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214546" y="3357562"/>
            <a:ext cx="6429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</a:rPr>
              <a:t>1</a:t>
            </a:r>
            <a:endParaRPr lang="cs-CZ" sz="4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9" grpId="0" animBg="1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6" grpId="0"/>
      <p:bldP spid="17" grpId="0"/>
      <p:bldP spid="17" grpId="1"/>
      <p:bldP spid="18" grpId="0"/>
      <p:bldP spid="18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27" grpId="0"/>
      <p:bldP spid="27" grpId="1"/>
      <p:bldP spid="28" grpId="0"/>
      <p:bldP spid="28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9144000" cy="4000504"/>
          </a:xfrm>
        </p:spPr>
        <p:txBody>
          <a:bodyPr>
            <a:normAutofit/>
          </a:bodyPr>
          <a:lstStyle/>
          <a:p>
            <a:pPr algn="ctr">
              <a:lnSpc>
                <a:spcPct val="20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! ! ! PRÁCE S ATLASEM ! ! ! </a:t>
            </a:r>
            <a:br>
              <a:rPr lang="cs-CZ" b="1" dirty="0" smtClean="0">
                <a:solidFill>
                  <a:schemeClr val="tx1"/>
                </a:solidFill>
                <a:latin typeface="+mn-lt"/>
              </a:rPr>
            </a:br>
            <a:r>
              <a:rPr lang="cs-CZ" sz="4000" b="1" dirty="0" smtClean="0">
                <a:solidFill>
                  <a:schemeClr val="accent1"/>
                </a:solidFill>
                <a:latin typeface="+mn-lt"/>
              </a:rPr>
              <a:t>DOPLŇTE CHYBEJÍCÍ ÚDAJE</a:t>
            </a:r>
            <a:endParaRPr lang="cs-CZ" sz="4000" b="1" dirty="0">
              <a:solidFill>
                <a:schemeClr val="accent1"/>
              </a:solidFill>
              <a:latin typeface="+mn-lt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0" y="0"/>
          <a:ext cx="9144000" cy="68580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  <a:gridCol w="1524000"/>
                <a:gridCol w="1524000"/>
              </a:tblGrid>
              <a:tr h="1383632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STÁT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HLAVNÍ</a:t>
                      </a:r>
                      <a:r>
                        <a:rPr lang="cs-CZ" sz="2000" baseline="0" dirty="0" smtClean="0"/>
                        <a:t> MĚSTO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ROZLOHA</a:t>
                      </a:r>
                    </a:p>
                    <a:p>
                      <a:pPr algn="ctr"/>
                      <a:r>
                        <a:rPr kumimoji="0" lang="cs-CZ" sz="2000" b="1" i="0" u="none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 km²</a:t>
                      </a:r>
                      <a:endParaRPr lang="cs-CZ" sz="2000" b="1" u="none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POČET OBYVATEL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STÁTNÍ</a:t>
                      </a:r>
                    </a:p>
                    <a:p>
                      <a:pPr algn="ctr"/>
                      <a:r>
                        <a:rPr lang="cs-CZ" sz="2000" dirty="0" smtClean="0"/>
                        <a:t>ZŘÍZENÍ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MĚNA</a:t>
                      </a:r>
                      <a:endParaRPr lang="cs-CZ" sz="2000" dirty="0"/>
                    </a:p>
                  </a:txBody>
                  <a:tcPr anchor="ctr"/>
                </a:tc>
              </a:tr>
              <a:tr h="782053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Rusko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820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Kyjev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820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leu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/>
                </a:tc>
              </a:tr>
              <a:tr h="7820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207 600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820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1,3 mil.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82053">
                <a:tc>
                  <a:txBody>
                    <a:bodyPr/>
                    <a:lstStyle/>
                    <a:p>
                      <a:pPr algn="ctr"/>
                      <a:endParaRPr lang="cs-CZ" sz="2000" b="1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Vilnius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8205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lat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500198" y="1546952"/>
            <a:ext cx="7643834" cy="8104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800"/>
              </a:lnSpc>
            </a:pPr>
            <a:r>
              <a:rPr lang="cs-CZ" sz="2000" b="1" dirty="0" smtClean="0"/>
              <a:t>     </a:t>
            </a:r>
            <a:r>
              <a:rPr lang="cs-CZ" sz="2000" b="1" dirty="0" smtClean="0">
                <a:solidFill>
                  <a:schemeClr val="accent1"/>
                </a:solidFill>
              </a:rPr>
              <a:t>Moskva       17 000 000       150 mil.         republika            rubl                       </a:t>
            </a: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-32" y="2357430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400"/>
              </a:lnSpc>
            </a:pPr>
            <a:r>
              <a:rPr lang="cs-CZ" sz="2000" b="1" dirty="0" smtClean="0">
                <a:solidFill>
                  <a:srgbClr val="C00000"/>
                </a:solidFill>
              </a:rPr>
              <a:t>  </a:t>
            </a:r>
            <a:r>
              <a:rPr lang="cs-CZ" sz="2000" b="1" dirty="0" smtClean="0">
                <a:solidFill>
                  <a:schemeClr val="accent1"/>
                </a:solidFill>
              </a:rPr>
              <a:t>Ukrajina		          603 700	     52 mil.         republika         hřivna</a:t>
            </a:r>
            <a:endParaRPr lang="cs-CZ" sz="2000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32" y="3071810"/>
            <a:ext cx="7643834" cy="46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2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Moldavsko        Kišiněv	           34 000 	     4,5 mil.        republika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32" y="3935560"/>
            <a:ext cx="9144000" cy="6822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300"/>
              </a:lnSpc>
            </a:pP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chemeClr val="accent1"/>
                </a:solidFill>
              </a:rPr>
              <a:t>Bělorusko          Minsk                                    10,3 mil.       republika            rubl</a:t>
            </a:r>
            <a:r>
              <a:rPr lang="cs-CZ" sz="2000" b="1" dirty="0" smtClean="0">
                <a:solidFill>
                  <a:srgbClr val="C00000"/>
                </a:solidFill>
              </a:rPr>
              <a:t>		  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-32" y="4714884"/>
            <a:ext cx="9144000" cy="42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6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   Estonsko          Tallin              45 200	                           republika           euro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-32" y="5447780"/>
            <a:ext cx="9144000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28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      Litva	                          65 200	    3,5 mil.         republika             lit       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-32" y="6214362"/>
            <a:ext cx="7643834" cy="4678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100"/>
              </a:lnSpc>
            </a:pPr>
            <a:r>
              <a:rPr lang="cs-CZ" sz="2000" b="1" dirty="0" smtClean="0">
                <a:solidFill>
                  <a:schemeClr val="accent1"/>
                </a:solidFill>
              </a:rPr>
              <a:t>   Lotyšsko             Riga              64 500           2,3 mil.         republika</a:t>
            </a:r>
            <a:endParaRPr lang="cs-CZ" sz="2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8" grpId="0"/>
      <p:bldP spid="12" grpId="0"/>
      <p:bldP spid="14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Obdélník 143"/>
          <p:cNvSpPr/>
          <p:nvPr/>
        </p:nvSpPr>
        <p:spPr>
          <a:xfrm>
            <a:off x="1000100" y="1500174"/>
            <a:ext cx="7143800" cy="500066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0" y="642918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Najdi v osmisměrce 10 slov</a:t>
            </a:r>
            <a:endParaRPr lang="cs-CZ" sz="4000" b="1" u="sng" dirty="0"/>
          </a:p>
        </p:txBody>
      </p:sp>
      <p:sp>
        <p:nvSpPr>
          <p:cNvPr id="4" name="Obdélník 3"/>
          <p:cNvSpPr/>
          <p:nvPr/>
        </p:nvSpPr>
        <p:spPr>
          <a:xfrm>
            <a:off x="171448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0010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1448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2886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4324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85762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0010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00010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00010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00010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00010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00010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00010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0010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00010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71448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42886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14324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71448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57200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85762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28638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00076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71514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429520" y="600076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42952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42952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742952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742952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742952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742952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742952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742952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742952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71514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600076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528638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572000" y="150017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00076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71514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71514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71514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671514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671514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600076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600076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671514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671514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600076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671514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171448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171448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242886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242886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385762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457200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528638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242886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314324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242886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1714480" y="550070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171448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171448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171448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314324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314324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314324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385762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314324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242886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242886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242886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242886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528638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4572000" y="500063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385762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385762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314324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314324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14324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528638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528638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457200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385762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385762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385762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457200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3857620" y="450057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528638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457200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5286380" y="2000240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457200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528638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6000760" y="3000372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6000760" y="3500438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6000760" y="4000504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6000760" y="2500306"/>
            <a:ext cx="714380" cy="50006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TextovéPole 104"/>
          <p:cNvSpPr txBox="1"/>
          <p:nvPr/>
        </p:nvSpPr>
        <p:spPr>
          <a:xfrm>
            <a:off x="1000100" y="1500174"/>
            <a:ext cx="71438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K     </a:t>
            </a:r>
            <a:r>
              <a:rPr lang="cs-CZ" sz="100" b="1" dirty="0" smtClean="0"/>
              <a:t>        </a:t>
            </a:r>
            <a:r>
              <a:rPr lang="cs-CZ" sz="2700" b="1" dirty="0" smtClean="0"/>
              <a:t>U     </a:t>
            </a:r>
            <a:r>
              <a:rPr lang="cs-CZ" sz="100" b="1" dirty="0" smtClean="0"/>
              <a:t>                  </a:t>
            </a:r>
            <a:r>
              <a:rPr lang="cs-CZ" sz="2700" b="1" dirty="0" smtClean="0"/>
              <a:t>R      </a:t>
            </a:r>
            <a:r>
              <a:rPr lang="cs-CZ" sz="100" b="1" dirty="0" smtClean="0"/>
              <a:t>      </a:t>
            </a:r>
            <a:r>
              <a:rPr lang="cs-CZ" sz="2700" b="1" dirty="0" smtClean="0"/>
              <a:t>S      </a:t>
            </a:r>
            <a:r>
              <a:rPr lang="cs-CZ" sz="100" b="1" dirty="0" smtClean="0"/>
              <a:t>   </a:t>
            </a:r>
            <a:r>
              <a:rPr lang="cs-CZ" sz="2700" b="1" dirty="0" smtClean="0"/>
              <a:t>K      </a:t>
            </a:r>
            <a:r>
              <a:rPr lang="cs-CZ" sz="100" b="1" dirty="0" smtClean="0"/>
              <a:t> </a:t>
            </a:r>
            <a:r>
              <a:rPr lang="cs-CZ" sz="2700" b="1" dirty="0" smtClean="0"/>
              <a:t>Á     </a:t>
            </a:r>
            <a:r>
              <a:rPr lang="cs-CZ" sz="100" b="1" dirty="0" smtClean="0"/>
              <a:t>                   </a:t>
            </a:r>
            <a:r>
              <a:rPr lang="cs-CZ" sz="2700" b="1" dirty="0" smtClean="0"/>
              <a:t>K     </a:t>
            </a:r>
            <a:r>
              <a:rPr lang="cs-CZ" sz="100" b="1" dirty="0" smtClean="0"/>
              <a:t>              </a:t>
            </a:r>
            <a:r>
              <a:rPr lang="cs-CZ" sz="2700" b="1" dirty="0" smtClean="0"/>
              <a:t>O     </a:t>
            </a:r>
            <a:r>
              <a:rPr lang="cs-CZ" sz="100" b="1" dirty="0" smtClean="0"/>
              <a:t>                       </a:t>
            </a:r>
            <a:r>
              <a:rPr lang="cs-CZ" sz="2700" b="1" dirty="0" smtClean="0"/>
              <a:t>S      </a:t>
            </a:r>
            <a:r>
              <a:rPr lang="cs-CZ" sz="100" b="1" dirty="0" smtClean="0"/>
              <a:t>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3143240" y="2000240"/>
            <a:ext cx="35719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</a:t>
            </a:r>
            <a:r>
              <a:rPr lang="cs-CZ" sz="100" b="1" dirty="0" smtClean="0"/>
              <a:t>     </a:t>
            </a:r>
            <a:r>
              <a:rPr lang="cs-CZ" sz="2700" b="1" dirty="0" smtClean="0"/>
              <a:t>S     </a:t>
            </a:r>
            <a:r>
              <a:rPr lang="cs-CZ" sz="100" b="1" dirty="0" smtClean="0"/>
              <a:t>                                                      </a:t>
            </a:r>
            <a:r>
              <a:rPr lang="cs-CZ" sz="2700" b="1" dirty="0" smtClean="0"/>
              <a:t>I     </a:t>
            </a:r>
            <a:r>
              <a:rPr lang="cs-CZ" sz="100" b="1" dirty="0" smtClean="0"/>
              <a:t>                                   </a:t>
            </a:r>
            <a:r>
              <a:rPr lang="cs-CZ" sz="2700" b="1" dirty="0" smtClean="0"/>
              <a:t>B      </a:t>
            </a:r>
            <a:r>
              <a:rPr lang="cs-CZ" sz="100" b="1" dirty="0" smtClean="0"/>
              <a:t>                 </a:t>
            </a:r>
            <a:r>
              <a:rPr lang="cs-CZ" sz="2700" b="1" dirty="0" smtClean="0"/>
              <a:t>I      </a:t>
            </a:r>
            <a:r>
              <a:rPr lang="cs-CZ" sz="100" b="1" dirty="0" smtClean="0"/>
              <a:t>            </a:t>
            </a:r>
            <a:r>
              <a:rPr lang="cs-CZ" sz="2700" b="1" dirty="0" smtClean="0"/>
              <a:t>Ř</a:t>
            </a:r>
            <a:endParaRPr lang="cs-CZ" sz="2700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4572000" y="3492673"/>
            <a:ext cx="35719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</a:t>
            </a:r>
            <a:r>
              <a:rPr lang="cs-CZ" sz="100" b="1" dirty="0" smtClean="0"/>
              <a:t>     </a:t>
            </a:r>
            <a:r>
              <a:rPr lang="cs-CZ" sz="2700" b="1" dirty="0" smtClean="0"/>
              <a:t>T     </a:t>
            </a:r>
            <a:r>
              <a:rPr lang="cs-CZ" sz="100" b="1" dirty="0" smtClean="0"/>
              <a:t>                        </a:t>
            </a:r>
            <a:r>
              <a:rPr lang="cs-CZ" sz="2700" b="1" dirty="0" smtClean="0"/>
              <a:t>A     </a:t>
            </a:r>
            <a:r>
              <a:rPr lang="cs-CZ" sz="100" b="1" dirty="0" smtClean="0"/>
              <a:t>                                </a:t>
            </a:r>
            <a:r>
              <a:rPr lang="cs-CZ" sz="2700" b="1" dirty="0" smtClean="0"/>
              <a:t>B      Á     </a:t>
            </a:r>
            <a:r>
              <a:rPr lang="cs-CZ" sz="100" b="1" dirty="0" smtClean="0"/>
              <a:t>             </a:t>
            </a:r>
            <a:r>
              <a:rPr lang="cs-CZ" sz="2700" b="1" dirty="0" smtClean="0"/>
              <a:t>K</a:t>
            </a:r>
            <a:endParaRPr lang="cs-CZ" sz="27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286380" y="6000768"/>
            <a:ext cx="285752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</a:t>
            </a:r>
            <a:r>
              <a:rPr lang="cs-CZ" sz="100" b="1" dirty="0" smtClean="0"/>
              <a:t>         </a:t>
            </a:r>
            <a:r>
              <a:rPr lang="cs-CZ" sz="2700" b="1" dirty="0" smtClean="0"/>
              <a:t>Z     </a:t>
            </a:r>
            <a:r>
              <a:rPr lang="cs-CZ" sz="100" b="1" dirty="0" smtClean="0"/>
              <a:t>                        </a:t>
            </a:r>
            <a:r>
              <a:rPr lang="cs-CZ" sz="2700" b="1" dirty="0" smtClean="0"/>
              <a:t>U     </a:t>
            </a:r>
            <a:r>
              <a:rPr lang="cs-CZ" sz="100" b="1" dirty="0" smtClean="0"/>
              <a:t>                 </a:t>
            </a:r>
            <a:r>
              <a:rPr lang="cs-CZ" sz="2700" b="1" dirty="0" smtClean="0"/>
              <a:t>B     </a:t>
            </a:r>
            <a:r>
              <a:rPr lang="cs-CZ" sz="100" b="1" dirty="0" smtClean="0"/>
              <a:t>                     </a:t>
            </a:r>
            <a:r>
              <a:rPr lang="cs-CZ" sz="2700" b="1" dirty="0" smtClean="0"/>
              <a:t>R</a:t>
            </a:r>
            <a:endParaRPr lang="cs-CZ" sz="2700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1714480" y="1928802"/>
            <a:ext cx="2857520" cy="21441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cs-CZ" sz="100" b="1" dirty="0" smtClean="0"/>
              <a:t>                                            </a:t>
            </a:r>
            <a:r>
              <a:rPr lang="cs-CZ" sz="2700" b="1" dirty="0" smtClean="0"/>
              <a:t>K</a:t>
            </a:r>
          </a:p>
          <a:p>
            <a:pPr>
              <a:lnSpc>
                <a:spcPts val="4000"/>
              </a:lnSpc>
            </a:pPr>
            <a:r>
              <a:rPr lang="cs-CZ" sz="2700" b="1" dirty="0" smtClean="0"/>
              <a:t>    </a:t>
            </a:r>
            <a:r>
              <a:rPr lang="cs-CZ" sz="100" b="1" dirty="0" smtClean="0"/>
              <a:t>                                                                                                                                                                             </a:t>
            </a:r>
            <a:r>
              <a:rPr lang="cs-CZ" sz="2700" b="1" dirty="0" smtClean="0"/>
              <a:t>R</a:t>
            </a:r>
          </a:p>
          <a:p>
            <a:pPr>
              <a:lnSpc>
                <a:spcPts val="4000"/>
              </a:lnSpc>
            </a:pPr>
            <a:r>
              <a:rPr lang="cs-CZ" sz="2700" b="1" dirty="0" smtClean="0"/>
              <a:t>       </a:t>
            </a:r>
            <a:r>
              <a:rPr lang="cs-CZ" sz="100" b="1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sz="2700" b="1" dirty="0" smtClean="0"/>
              <a:t>Y</a:t>
            </a:r>
          </a:p>
          <a:p>
            <a:pPr>
              <a:lnSpc>
                <a:spcPts val="4000"/>
              </a:lnSpc>
            </a:pPr>
            <a:r>
              <a:rPr lang="cs-CZ" sz="2700" b="1" dirty="0" smtClean="0"/>
              <a:t>                          </a:t>
            </a:r>
            <a:r>
              <a:rPr lang="cs-CZ" sz="100" b="1" dirty="0" smtClean="0"/>
              <a:t>                                        </a:t>
            </a:r>
            <a:r>
              <a:rPr lang="cs-CZ" sz="2700" b="1" dirty="0" smtClean="0"/>
              <a:t>M</a:t>
            </a:r>
            <a:endParaRPr lang="cs-CZ" sz="2700" b="1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3857620" y="2492541"/>
            <a:ext cx="428628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</a:t>
            </a:r>
            <a:r>
              <a:rPr lang="cs-CZ" sz="100" b="1" dirty="0" smtClean="0"/>
              <a:t>        </a:t>
            </a:r>
            <a:r>
              <a:rPr lang="cs-CZ" sz="2700" b="1" dirty="0" smtClean="0"/>
              <a:t>S     </a:t>
            </a:r>
            <a:r>
              <a:rPr lang="cs-CZ" sz="100" b="1" dirty="0" smtClean="0"/>
              <a:t>                                   </a:t>
            </a:r>
            <a:r>
              <a:rPr lang="cs-CZ" sz="2700" b="1" dirty="0" smtClean="0"/>
              <a:t>T     </a:t>
            </a:r>
            <a:r>
              <a:rPr lang="cs-CZ" sz="100" b="1" dirty="0" smtClean="0"/>
              <a:t>                                   </a:t>
            </a:r>
            <a:r>
              <a:rPr lang="cs-CZ" sz="2700" b="1" dirty="0" smtClean="0"/>
              <a:t>A      L     </a:t>
            </a:r>
            <a:r>
              <a:rPr lang="cs-CZ" sz="100" b="1" dirty="0" smtClean="0"/>
              <a:t>                                   </a:t>
            </a:r>
            <a:r>
              <a:rPr lang="cs-CZ" sz="2700" b="1" dirty="0" smtClean="0"/>
              <a:t>I     </a:t>
            </a:r>
            <a:r>
              <a:rPr lang="cs-CZ" sz="100" b="1" dirty="0" smtClean="0"/>
              <a:t>                                    </a:t>
            </a:r>
            <a:r>
              <a:rPr lang="cs-CZ" sz="2700" b="1" dirty="0" smtClean="0"/>
              <a:t>N</a:t>
            </a:r>
            <a:endParaRPr lang="cs-CZ" sz="2700" b="1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2428860" y="5429264"/>
            <a:ext cx="714380" cy="5491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800"/>
              </a:lnSpc>
            </a:pPr>
            <a:r>
              <a:rPr lang="cs-CZ" sz="100" b="1" dirty="0" smtClean="0"/>
              <a:t>                                                                   </a:t>
            </a:r>
            <a:r>
              <a:rPr lang="cs-CZ" sz="2700" b="1" dirty="0" smtClean="0"/>
              <a:t>J</a:t>
            </a:r>
            <a:endParaRPr lang="cs-CZ" sz="2700" b="1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3143240" y="4921056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3857620" y="4429132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</a:t>
            </a:r>
            <a:r>
              <a:rPr lang="cs-CZ" sz="2700" b="1" dirty="0" smtClean="0"/>
              <a:t>N</a:t>
            </a:r>
            <a:endParaRPr lang="cs-CZ" sz="2700" b="1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4572000" y="392906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T</a:t>
            </a:r>
            <a:endParaRPr lang="cs-CZ" sz="2700" b="1" dirty="0"/>
          </a:p>
        </p:txBody>
      </p:sp>
      <p:sp>
        <p:nvSpPr>
          <p:cNvPr id="118" name="TextovéPole 117"/>
          <p:cNvSpPr txBox="1"/>
          <p:nvPr/>
        </p:nvSpPr>
        <p:spPr>
          <a:xfrm>
            <a:off x="6000760" y="2928934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</a:t>
            </a:r>
            <a:r>
              <a:rPr lang="cs-CZ" sz="2700" b="1" dirty="0" smtClean="0"/>
              <a:t>R</a:t>
            </a:r>
            <a:endParaRPr lang="cs-CZ" sz="2700" b="1" dirty="0"/>
          </a:p>
        </p:txBody>
      </p:sp>
      <p:sp>
        <p:nvSpPr>
          <p:cNvPr id="119" name="TextovéPole 118"/>
          <p:cNvSpPr txBox="1"/>
          <p:nvPr/>
        </p:nvSpPr>
        <p:spPr>
          <a:xfrm>
            <a:off x="1000100" y="242886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20" name="TextovéPole 119"/>
          <p:cNvSpPr txBox="1"/>
          <p:nvPr/>
        </p:nvSpPr>
        <p:spPr>
          <a:xfrm>
            <a:off x="1000100" y="2928934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</a:t>
            </a:r>
            <a:r>
              <a:rPr lang="cs-CZ" sz="2700" b="1" dirty="0" smtClean="0"/>
              <a:t>Z</a:t>
            </a:r>
            <a:endParaRPr lang="cs-CZ" sz="2700" b="1" dirty="0"/>
          </a:p>
        </p:txBody>
      </p:sp>
      <p:sp>
        <p:nvSpPr>
          <p:cNvPr id="121" name="TextovéPole 120"/>
          <p:cNvSpPr txBox="1"/>
          <p:nvPr/>
        </p:nvSpPr>
        <p:spPr>
          <a:xfrm>
            <a:off x="1000100" y="3429000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</a:t>
            </a:r>
            <a:r>
              <a:rPr lang="cs-CZ" sz="2700" b="1" dirty="0" smtClean="0"/>
              <a:t>B</a:t>
            </a:r>
            <a:endParaRPr lang="cs-CZ" sz="2700" b="1" dirty="0"/>
          </a:p>
        </p:txBody>
      </p:sp>
      <p:sp>
        <p:nvSpPr>
          <p:cNvPr id="122" name="TextovéPole 121"/>
          <p:cNvSpPr txBox="1"/>
          <p:nvPr/>
        </p:nvSpPr>
        <p:spPr>
          <a:xfrm>
            <a:off x="1000100" y="3929066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</a:t>
            </a:r>
            <a:r>
              <a:rPr lang="cs-CZ" sz="2700" b="1" dirty="0" smtClean="0"/>
              <a:t>U</a:t>
            </a:r>
            <a:endParaRPr lang="cs-CZ" sz="2700" b="1" dirty="0"/>
          </a:p>
        </p:txBody>
      </p:sp>
      <p:sp>
        <p:nvSpPr>
          <p:cNvPr id="123" name="TextovéPole 122"/>
          <p:cNvSpPr txBox="1"/>
          <p:nvPr/>
        </p:nvSpPr>
        <p:spPr>
          <a:xfrm>
            <a:off x="1000100" y="4429132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</a:t>
            </a:r>
            <a:r>
              <a:rPr lang="cs-CZ" sz="2700" b="1" dirty="0" smtClean="0"/>
              <a:t>K</a:t>
            </a:r>
            <a:endParaRPr lang="cs-CZ" sz="2700" b="1" dirty="0"/>
          </a:p>
        </p:txBody>
      </p:sp>
      <p:sp>
        <p:nvSpPr>
          <p:cNvPr id="124" name="TextovéPole 123"/>
          <p:cNvSpPr txBox="1"/>
          <p:nvPr/>
        </p:nvSpPr>
        <p:spPr>
          <a:xfrm>
            <a:off x="1000100" y="492919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25" name="TextovéPole 124"/>
          <p:cNvSpPr txBox="1"/>
          <p:nvPr/>
        </p:nvSpPr>
        <p:spPr>
          <a:xfrm>
            <a:off x="1714480" y="3429000"/>
            <a:ext cx="714380" cy="5491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800"/>
              </a:lnSpc>
            </a:pPr>
            <a:r>
              <a:rPr lang="cs-CZ" sz="100" b="1" dirty="0" smtClean="0"/>
              <a:t>                                                                     </a:t>
            </a:r>
            <a:r>
              <a:rPr lang="cs-CZ" sz="2700" b="1" dirty="0" smtClean="0"/>
              <a:t>J</a:t>
            </a:r>
            <a:endParaRPr lang="cs-CZ" sz="2700" b="1" dirty="0"/>
          </a:p>
        </p:txBody>
      </p:sp>
      <p:sp>
        <p:nvSpPr>
          <p:cNvPr id="126" name="TextovéPole 125"/>
          <p:cNvSpPr txBox="1"/>
          <p:nvPr/>
        </p:nvSpPr>
        <p:spPr>
          <a:xfrm>
            <a:off x="1714480" y="3929066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27" name="TextovéPole 126"/>
          <p:cNvSpPr txBox="1"/>
          <p:nvPr/>
        </p:nvSpPr>
        <p:spPr>
          <a:xfrm>
            <a:off x="1714480" y="4429132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L</a:t>
            </a:r>
            <a:endParaRPr lang="cs-CZ" sz="2700" b="1" dirty="0"/>
          </a:p>
        </p:txBody>
      </p:sp>
      <p:sp>
        <p:nvSpPr>
          <p:cNvPr id="128" name="TextovéPole 127"/>
          <p:cNvSpPr txBox="1"/>
          <p:nvPr/>
        </p:nvSpPr>
        <p:spPr>
          <a:xfrm>
            <a:off x="1714480" y="4929198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T</a:t>
            </a:r>
            <a:endParaRPr lang="cs-CZ" sz="2700" b="1" dirty="0"/>
          </a:p>
        </p:txBody>
      </p:sp>
      <p:sp>
        <p:nvSpPr>
          <p:cNvPr id="129" name="TextovéPole 128"/>
          <p:cNvSpPr txBox="1"/>
          <p:nvPr/>
        </p:nvSpPr>
        <p:spPr>
          <a:xfrm>
            <a:off x="1714480" y="5429264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/>
              <a:t>A</a:t>
            </a:r>
            <a:endParaRPr lang="cs-CZ" sz="2700" b="1" dirty="0"/>
          </a:p>
        </p:txBody>
      </p:sp>
      <p:sp>
        <p:nvSpPr>
          <p:cNvPr id="130" name="TextovéPole 129"/>
          <p:cNvSpPr txBox="1"/>
          <p:nvPr/>
        </p:nvSpPr>
        <p:spPr>
          <a:xfrm>
            <a:off x="3857620" y="5929330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</a:t>
            </a:r>
            <a:r>
              <a:rPr lang="cs-CZ" sz="2700" b="1" dirty="0" smtClean="0"/>
              <a:t>D</a:t>
            </a:r>
            <a:endParaRPr lang="cs-CZ" sz="2700" b="1" dirty="0"/>
          </a:p>
        </p:txBody>
      </p:sp>
      <p:sp>
        <p:nvSpPr>
          <p:cNvPr id="131" name="TextovéPole 130"/>
          <p:cNvSpPr txBox="1"/>
          <p:nvPr/>
        </p:nvSpPr>
        <p:spPr>
          <a:xfrm>
            <a:off x="4572000" y="5429264"/>
            <a:ext cx="714380" cy="6181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</a:t>
            </a:r>
            <a:r>
              <a:rPr lang="cs-CZ" sz="2700" b="1" dirty="0" smtClean="0"/>
              <a:t>O</a:t>
            </a:r>
            <a:endParaRPr lang="cs-CZ" sz="2700" b="1" dirty="0"/>
          </a:p>
        </p:txBody>
      </p:sp>
      <p:sp>
        <p:nvSpPr>
          <p:cNvPr id="132" name="TextovéPole 131"/>
          <p:cNvSpPr txBox="1"/>
          <p:nvPr/>
        </p:nvSpPr>
        <p:spPr>
          <a:xfrm>
            <a:off x="5286380" y="4929198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</a:t>
            </a:r>
            <a:r>
              <a:rPr lang="cs-CZ" sz="2700" b="1" dirty="0" smtClean="0"/>
              <a:t>N</a:t>
            </a:r>
            <a:endParaRPr lang="cs-CZ" sz="2700" b="1" dirty="0"/>
          </a:p>
        </p:txBody>
      </p:sp>
      <p:sp>
        <p:nvSpPr>
          <p:cNvPr id="133" name="TextovéPole 132"/>
          <p:cNvSpPr txBox="1"/>
          <p:nvPr/>
        </p:nvSpPr>
        <p:spPr>
          <a:xfrm>
            <a:off x="6000760" y="4429132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Ě</a:t>
            </a:r>
            <a:endParaRPr lang="cs-CZ" sz="2700" b="1" dirty="0"/>
          </a:p>
        </p:txBody>
      </p:sp>
      <p:sp>
        <p:nvSpPr>
          <p:cNvPr id="134" name="TextovéPole 133"/>
          <p:cNvSpPr txBox="1"/>
          <p:nvPr/>
        </p:nvSpPr>
        <p:spPr>
          <a:xfrm>
            <a:off x="6715140" y="3929066"/>
            <a:ext cx="714380" cy="578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4100"/>
              </a:lnSpc>
            </a:pPr>
            <a:r>
              <a:rPr lang="cs-CZ" sz="100" b="1" dirty="0" smtClean="0"/>
              <a:t>                                                </a:t>
            </a:r>
            <a:r>
              <a:rPr lang="cs-CZ" sz="2700" b="1" dirty="0" smtClean="0"/>
              <a:t>C</a:t>
            </a:r>
            <a:endParaRPr lang="cs-CZ" sz="2700" b="1" dirty="0"/>
          </a:p>
        </p:txBody>
      </p:sp>
      <p:sp>
        <p:nvSpPr>
          <p:cNvPr id="135" name="TextovéPole 134"/>
          <p:cNvSpPr txBox="1"/>
          <p:nvPr/>
        </p:nvSpPr>
        <p:spPr>
          <a:xfrm>
            <a:off x="1000100" y="2000240"/>
            <a:ext cx="71438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T      </a:t>
            </a:r>
            <a:r>
              <a:rPr lang="cs-CZ" sz="100" b="1" dirty="0" smtClean="0"/>
              <a:t>                </a:t>
            </a:r>
            <a:r>
              <a:rPr lang="cs-CZ" sz="2700" b="1" dirty="0" smtClean="0"/>
              <a:t>       </a:t>
            </a:r>
            <a:r>
              <a:rPr lang="cs-CZ" sz="100" b="1" dirty="0" smtClean="0"/>
              <a:t>                             </a:t>
            </a:r>
            <a:r>
              <a:rPr lang="cs-CZ" sz="2700" b="1" dirty="0" smtClean="0"/>
              <a:t>P                                                </a:t>
            </a:r>
            <a:r>
              <a:rPr lang="cs-CZ" sz="100" b="1" dirty="0" smtClean="0"/>
              <a:t>                                 </a:t>
            </a:r>
            <a:r>
              <a:rPr lang="cs-CZ" sz="2700" b="1" dirty="0" smtClean="0"/>
              <a:t>H     </a:t>
            </a:r>
            <a:r>
              <a:rPr lang="cs-CZ" sz="100" b="1" dirty="0" smtClean="0"/>
              <a:t>                    </a:t>
            </a:r>
            <a:r>
              <a:rPr lang="cs-CZ" sz="2700" b="1" dirty="0" smtClean="0"/>
              <a:t>E </a:t>
            </a:r>
            <a:endParaRPr lang="cs-CZ" sz="2700" b="1" dirty="0"/>
          </a:p>
        </p:txBody>
      </p:sp>
      <p:sp>
        <p:nvSpPr>
          <p:cNvPr id="136" name="TextovéPole 135"/>
          <p:cNvSpPr txBox="1"/>
          <p:nvPr/>
        </p:nvSpPr>
        <p:spPr>
          <a:xfrm>
            <a:off x="1000100" y="2992607"/>
            <a:ext cx="71438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sz="2700" b="1" dirty="0" smtClean="0"/>
              <a:t>T      </a:t>
            </a:r>
            <a:r>
              <a:rPr lang="cs-CZ" sz="100" b="1" dirty="0" smtClean="0"/>
              <a:t>      </a:t>
            </a:r>
            <a:r>
              <a:rPr lang="cs-CZ" sz="2700" b="1" dirty="0" smtClean="0"/>
              <a:t>P              </a:t>
            </a:r>
            <a:r>
              <a:rPr lang="cs-CZ" sz="100" b="1" dirty="0" smtClean="0"/>
              <a:t>           </a:t>
            </a:r>
            <a:r>
              <a:rPr lang="cs-CZ" sz="2700" b="1" dirty="0" smtClean="0"/>
              <a:t>H     </a:t>
            </a:r>
            <a:r>
              <a:rPr lang="cs-CZ" sz="100" b="1" dirty="0" smtClean="0"/>
              <a:t>                    </a:t>
            </a:r>
            <a:r>
              <a:rPr lang="cs-CZ" sz="2700" b="1" dirty="0" smtClean="0"/>
              <a:t>E     </a:t>
            </a:r>
            <a:r>
              <a:rPr lang="cs-CZ" sz="100" b="1" dirty="0" smtClean="0"/>
              <a:t>            </a:t>
            </a:r>
            <a:r>
              <a:rPr lang="cs-CZ" sz="2700" b="1" dirty="0" smtClean="0"/>
              <a:t>M             </a:t>
            </a:r>
            <a:r>
              <a:rPr lang="cs-CZ" sz="100" b="1" dirty="0" smtClean="0"/>
              <a:t>                            </a:t>
            </a:r>
            <a:r>
              <a:rPr lang="cs-CZ" sz="2700" b="1" dirty="0" smtClean="0"/>
              <a:t>L    </a:t>
            </a:r>
            <a:r>
              <a:rPr lang="cs-CZ" sz="100" b="1" dirty="0" smtClean="0"/>
              <a:t>                                        </a:t>
            </a:r>
            <a:r>
              <a:rPr lang="cs-CZ" sz="2700" b="1" dirty="0" smtClean="0"/>
              <a:t>W     </a:t>
            </a:r>
            <a:endParaRPr lang="cs-CZ" sz="2700" b="1" dirty="0"/>
          </a:p>
        </p:txBody>
      </p:sp>
      <p:sp>
        <p:nvSpPr>
          <p:cNvPr id="137" name="TextovéPole 136"/>
          <p:cNvSpPr txBox="1"/>
          <p:nvPr/>
        </p:nvSpPr>
        <p:spPr>
          <a:xfrm>
            <a:off x="1714480" y="2492541"/>
            <a:ext cx="214314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T      </a:t>
            </a:r>
            <a:r>
              <a:rPr lang="cs-CZ" sz="100" b="1" dirty="0" smtClean="0"/>
              <a:t>                </a:t>
            </a:r>
            <a:r>
              <a:rPr lang="cs-CZ" sz="2700" b="1" dirty="0" smtClean="0"/>
              <a:t>       </a:t>
            </a:r>
            <a:r>
              <a:rPr lang="cs-CZ" sz="100" b="1" dirty="0" smtClean="0"/>
              <a:t>                             </a:t>
            </a:r>
            <a:r>
              <a:rPr lang="cs-CZ" sz="2700" b="1" dirty="0" smtClean="0"/>
              <a:t>P</a:t>
            </a:r>
            <a:endParaRPr lang="cs-CZ" sz="2700" b="1" dirty="0"/>
          </a:p>
        </p:txBody>
      </p:sp>
      <p:sp>
        <p:nvSpPr>
          <p:cNvPr id="138" name="TextovéPole 137"/>
          <p:cNvSpPr txBox="1"/>
          <p:nvPr/>
        </p:nvSpPr>
        <p:spPr>
          <a:xfrm>
            <a:off x="2428860" y="3992739"/>
            <a:ext cx="571504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T      </a:t>
            </a:r>
            <a:r>
              <a:rPr lang="cs-CZ" sz="100" b="1" dirty="0" smtClean="0"/>
              <a:t>    </a:t>
            </a:r>
            <a:r>
              <a:rPr lang="cs-CZ" sz="2700" b="1" dirty="0" smtClean="0"/>
              <a:t>P     </a:t>
            </a:r>
            <a:r>
              <a:rPr lang="cs-CZ" sz="100" b="1" dirty="0" smtClean="0"/>
              <a:t>               </a:t>
            </a:r>
            <a:r>
              <a:rPr lang="cs-CZ" sz="2700" b="1" dirty="0" smtClean="0"/>
              <a:t>H             </a:t>
            </a:r>
            <a:r>
              <a:rPr lang="cs-CZ" sz="100" b="1" dirty="0" smtClean="0"/>
              <a:t>                                  </a:t>
            </a:r>
            <a:r>
              <a:rPr lang="cs-CZ" sz="2700" b="1" dirty="0" smtClean="0"/>
              <a:t>E      </a:t>
            </a:r>
            <a:r>
              <a:rPr lang="cs-CZ" sz="100" b="1" dirty="0" smtClean="0"/>
              <a:t>             </a:t>
            </a:r>
            <a:r>
              <a:rPr lang="cs-CZ" sz="2700" b="1" dirty="0" smtClean="0"/>
              <a:t>S              </a:t>
            </a:r>
            <a:r>
              <a:rPr lang="cs-CZ" sz="100" b="1" dirty="0" smtClean="0"/>
              <a:t>                     </a:t>
            </a:r>
            <a:r>
              <a:rPr lang="cs-CZ" sz="2700" b="1" dirty="0" smtClean="0"/>
              <a:t>X </a:t>
            </a:r>
            <a:endParaRPr lang="cs-CZ" sz="2700" b="1" dirty="0"/>
          </a:p>
        </p:txBody>
      </p:sp>
      <p:sp>
        <p:nvSpPr>
          <p:cNvPr id="139" name="TextovéPole 138"/>
          <p:cNvSpPr txBox="1"/>
          <p:nvPr/>
        </p:nvSpPr>
        <p:spPr>
          <a:xfrm>
            <a:off x="2428860" y="3492673"/>
            <a:ext cx="142876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T    </a:t>
            </a:r>
            <a:r>
              <a:rPr lang="cs-CZ" sz="100" b="1" dirty="0" smtClean="0"/>
              <a:t>                                                         </a:t>
            </a:r>
            <a:r>
              <a:rPr lang="cs-CZ" sz="2700" b="1" dirty="0" smtClean="0"/>
              <a:t>P</a:t>
            </a:r>
            <a:endParaRPr lang="cs-CZ" sz="2700" b="1" dirty="0"/>
          </a:p>
        </p:txBody>
      </p:sp>
      <p:sp>
        <p:nvSpPr>
          <p:cNvPr id="140" name="TextovéPole 139"/>
          <p:cNvSpPr txBox="1"/>
          <p:nvPr/>
        </p:nvSpPr>
        <p:spPr>
          <a:xfrm>
            <a:off x="2428860" y="4492805"/>
            <a:ext cx="571504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T      </a:t>
            </a:r>
            <a:r>
              <a:rPr lang="cs-CZ" sz="100" b="1" dirty="0" smtClean="0"/>
              <a:t>   </a:t>
            </a:r>
            <a:r>
              <a:rPr lang="cs-CZ" sz="2700" b="1" dirty="0" smtClean="0"/>
              <a:t>P        </a:t>
            </a:r>
            <a:r>
              <a:rPr lang="cs-CZ" sz="100" b="1" dirty="0" smtClean="0"/>
              <a:t>                                                                                                                                                                     </a:t>
            </a:r>
            <a:r>
              <a:rPr lang="cs-CZ" sz="2700" b="1" dirty="0" smtClean="0"/>
              <a:t>H     </a:t>
            </a:r>
            <a:r>
              <a:rPr lang="cs-CZ" sz="100" b="1" dirty="0" smtClean="0"/>
              <a:t>                    </a:t>
            </a:r>
            <a:r>
              <a:rPr lang="cs-CZ" sz="2700" b="1" dirty="0" smtClean="0"/>
              <a:t>E              </a:t>
            </a:r>
            <a:r>
              <a:rPr lang="cs-CZ" sz="100" b="1" dirty="0" smtClean="0"/>
              <a:t>                </a:t>
            </a:r>
            <a:r>
              <a:rPr lang="cs-CZ" sz="2700" b="1" dirty="0" smtClean="0"/>
              <a:t>G     </a:t>
            </a:r>
            <a:r>
              <a:rPr lang="cs-CZ" sz="100" b="1" dirty="0" smtClean="0"/>
              <a:t>        </a:t>
            </a:r>
            <a:r>
              <a:rPr lang="cs-CZ" sz="2700" b="1" dirty="0" smtClean="0"/>
              <a:t>H  </a:t>
            </a:r>
            <a:endParaRPr lang="cs-CZ" sz="2700" b="1" dirty="0"/>
          </a:p>
        </p:txBody>
      </p:sp>
      <p:sp>
        <p:nvSpPr>
          <p:cNvPr id="141" name="TextovéPole 140"/>
          <p:cNvSpPr txBox="1"/>
          <p:nvPr/>
        </p:nvSpPr>
        <p:spPr>
          <a:xfrm>
            <a:off x="2428860" y="4992871"/>
            <a:ext cx="571504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 </a:t>
            </a:r>
            <a:r>
              <a:rPr lang="cs-CZ" sz="100" b="1" dirty="0" smtClean="0"/>
              <a:t>         </a:t>
            </a:r>
            <a:r>
              <a:rPr lang="cs-CZ" sz="2700" b="1" dirty="0" smtClean="0"/>
              <a:t>F     </a:t>
            </a:r>
            <a:r>
              <a:rPr lang="cs-CZ" sz="100" b="1" dirty="0" smtClean="0"/>
              <a:t>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sz="2700" b="1" dirty="0" smtClean="0"/>
              <a:t>Y      </a:t>
            </a:r>
            <a:r>
              <a:rPr lang="cs-CZ" sz="100" b="1" dirty="0" smtClean="0"/>
              <a:t>      </a:t>
            </a:r>
            <a:r>
              <a:rPr lang="cs-CZ" sz="2700" b="1" dirty="0" smtClean="0"/>
              <a:t>V              </a:t>
            </a:r>
            <a:r>
              <a:rPr lang="cs-CZ" sz="100" b="1" dirty="0" smtClean="0"/>
              <a:t>                     </a:t>
            </a:r>
            <a:r>
              <a:rPr lang="cs-CZ" sz="2700" b="1" dirty="0" smtClean="0"/>
              <a:t>B     </a:t>
            </a:r>
            <a:r>
              <a:rPr lang="cs-CZ" sz="100" b="1" dirty="0" smtClean="0"/>
              <a:t>                    </a:t>
            </a:r>
            <a:r>
              <a:rPr lang="cs-CZ" sz="2700" b="1" dirty="0" smtClean="0"/>
              <a:t>O     </a:t>
            </a:r>
            <a:r>
              <a:rPr lang="cs-CZ" sz="100" b="1" dirty="0" smtClean="0"/>
              <a:t>         </a:t>
            </a:r>
            <a:r>
              <a:rPr lang="cs-CZ" sz="2700" b="1" dirty="0" smtClean="0"/>
              <a:t>T   </a:t>
            </a:r>
            <a:endParaRPr lang="cs-CZ" sz="2700" b="1" dirty="0"/>
          </a:p>
        </p:txBody>
      </p:sp>
      <p:sp>
        <p:nvSpPr>
          <p:cNvPr id="142" name="TextovéPole 141"/>
          <p:cNvSpPr txBox="1"/>
          <p:nvPr/>
        </p:nvSpPr>
        <p:spPr>
          <a:xfrm>
            <a:off x="1000100" y="5492937"/>
            <a:ext cx="71438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700" b="1" dirty="0" smtClean="0"/>
              <a:t> </a:t>
            </a:r>
            <a:r>
              <a:rPr lang="cs-CZ" sz="100" b="1" dirty="0" smtClean="0"/>
              <a:t>                 </a:t>
            </a:r>
            <a:r>
              <a:rPr lang="cs-CZ" sz="2700" b="1" dirty="0" smtClean="0"/>
              <a:t>Q                      </a:t>
            </a:r>
            <a:r>
              <a:rPr lang="cs-CZ" sz="100" b="1" dirty="0" smtClean="0"/>
              <a:t>                 </a:t>
            </a:r>
            <a:r>
              <a:rPr lang="cs-CZ" sz="2700" b="1" dirty="0" smtClean="0"/>
              <a:t>C      </a:t>
            </a:r>
            <a:r>
              <a:rPr lang="cs-CZ" sz="100" b="1" dirty="0" smtClean="0"/>
              <a:t>    </a:t>
            </a:r>
            <a:r>
              <a:rPr lang="cs-CZ" sz="2700" b="1" dirty="0" smtClean="0"/>
              <a:t>N               I      </a:t>
            </a:r>
            <a:r>
              <a:rPr lang="cs-CZ" sz="100" b="1" dirty="0" smtClean="0"/>
              <a:t>        </a:t>
            </a:r>
            <a:r>
              <a:rPr lang="cs-CZ" sz="2700" b="1" dirty="0" smtClean="0"/>
              <a:t>H     </a:t>
            </a:r>
            <a:r>
              <a:rPr lang="cs-CZ" sz="100" b="1" dirty="0" smtClean="0"/>
              <a:t>                    </a:t>
            </a:r>
            <a:r>
              <a:rPr lang="cs-CZ" sz="2700" b="1" dirty="0" smtClean="0"/>
              <a:t>E      </a:t>
            </a:r>
            <a:r>
              <a:rPr lang="cs-CZ" sz="100" b="1" dirty="0" smtClean="0"/>
              <a:t>  </a:t>
            </a:r>
            <a:r>
              <a:rPr lang="cs-CZ" sz="2700" b="1" dirty="0" smtClean="0"/>
              <a:t>L </a:t>
            </a:r>
            <a:endParaRPr lang="cs-CZ" sz="2700" b="1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1000100" y="5993003"/>
            <a:ext cx="71438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/>
              <a:t>                                                        </a:t>
            </a:r>
            <a:r>
              <a:rPr lang="cs-CZ" sz="2700" b="1" dirty="0" smtClean="0"/>
              <a:t>T      </a:t>
            </a:r>
            <a:r>
              <a:rPr lang="cs-CZ" sz="100" b="1" dirty="0" smtClean="0"/>
              <a:t>  </a:t>
            </a:r>
            <a:r>
              <a:rPr lang="cs-CZ" sz="2700" b="1" dirty="0" smtClean="0"/>
              <a:t>P     </a:t>
            </a:r>
            <a:r>
              <a:rPr lang="cs-CZ" sz="100" b="1" dirty="0" smtClean="0"/>
              <a:t>             </a:t>
            </a:r>
            <a:r>
              <a:rPr lang="cs-CZ" sz="2700" b="1" dirty="0" smtClean="0"/>
              <a:t>H     </a:t>
            </a:r>
            <a:r>
              <a:rPr lang="cs-CZ" sz="100" b="1" dirty="0" smtClean="0"/>
              <a:t>                    </a:t>
            </a:r>
            <a:r>
              <a:rPr lang="cs-CZ" sz="2700" b="1" dirty="0" smtClean="0"/>
              <a:t>E              </a:t>
            </a:r>
            <a:r>
              <a:rPr lang="cs-CZ" sz="100" b="1" dirty="0" smtClean="0"/>
              <a:t>               </a:t>
            </a:r>
            <a:r>
              <a:rPr lang="cs-CZ" sz="2700" b="1" dirty="0" smtClean="0"/>
              <a:t>G </a:t>
            </a:r>
            <a:endParaRPr lang="cs-CZ" sz="27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4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0" dur="500" fill="hold"/>
                                        <p:tgtEl>
                                          <p:spTgt spid="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1" dur="500" fill="hold"/>
                                        <p:tgtEl>
                                          <p:spTgt spid="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7" dur="500" fill="hold"/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8" dur="500" fill="hold"/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4" dur="500" fill="hold"/>
                                        <p:tgtEl>
                                          <p:spTgt spid="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35" dur="500" fill="hold"/>
                                        <p:tgtEl>
                                          <p:spTgt spid="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1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42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8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49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1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3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54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8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59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3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64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8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69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3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74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0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81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5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86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90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91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3" dur="500" fill="hold"/>
                                        <p:tgtEl>
                                          <p:spTgt spid="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95" dur="500" fill="hold"/>
                                        <p:tgtEl>
                                          <p:spTgt spid="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96" dur="500" fill="hold"/>
                                        <p:tgtEl>
                                          <p:spTgt spid="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0" dur="500" fill="hold"/>
                                        <p:tgtEl>
                                          <p:spTgt spid="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01" dur="500" fill="hold"/>
                                        <p:tgtEl>
                                          <p:spTgt spid="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7" dur="500" fill="hold"/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08" dur="500" fill="hold"/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1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12" dur="500" fill="hold"/>
                                        <p:tgtEl>
                                          <p:spTgt spid="1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13" dur="500" fill="hold"/>
                                        <p:tgtEl>
                                          <p:spTgt spid="1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1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5" dur="500" fill="hold"/>
                                        <p:tgtEl>
                                          <p:spTgt spid="1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17" dur="500" fill="hold"/>
                                        <p:tgtEl>
                                          <p:spTgt spid="1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18" dur="500" fill="hold"/>
                                        <p:tgtEl>
                                          <p:spTgt spid="1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1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1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2" dur="500" fill="hold"/>
                                        <p:tgtEl>
                                          <p:spTgt spid="1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23" dur="500" fill="hold"/>
                                        <p:tgtEl>
                                          <p:spTgt spid="1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1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1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9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30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31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2" dur="500" fill="hold"/>
                                        <p:tgtEl>
                                          <p:spTgt spid="1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4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35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9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40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2" dur="500" fill="hold"/>
                                        <p:tgtEl>
                                          <p:spTgt spid="1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4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45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6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1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9" dur="500" fill="hold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50" dur="500" fill="hold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51" dur="500" fill="hold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2" dur="500" fill="hold"/>
                                        <p:tgtEl>
                                          <p:spTgt spid="1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56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57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58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9" dur="500" fill="hold"/>
                                        <p:tgtEl>
                                          <p:spTgt spid="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1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62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63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6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67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1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71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72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73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4" dur="500" fill="hold"/>
                                        <p:tgtEl>
                                          <p:spTgt spid="1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19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76" dur="500" fill="hold"/>
                                        <p:tgtEl>
                                          <p:spTgt spid="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177" dur="500" fill="hold"/>
                                        <p:tgtEl>
                                          <p:spTgt spid="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78" dur="500" fill="hold"/>
                                        <p:tgtEl>
                                          <p:spTgt spid="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9" dur="500" fill="hold"/>
                                        <p:tgtEl>
                                          <p:spTgt spid="1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Spojte správě následující pojmy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26" name="Zástupný symbol pro obsah 2"/>
          <p:cNvSpPr>
            <a:spLocks noGrp="1"/>
          </p:cNvSpPr>
          <p:nvPr>
            <p:ph idx="1"/>
          </p:nvPr>
        </p:nvSpPr>
        <p:spPr>
          <a:xfrm>
            <a:off x="214282" y="1285860"/>
            <a:ext cx="4000528" cy="5500702"/>
          </a:xfrm>
        </p:spPr>
        <p:txBody>
          <a:bodyPr>
            <a:normAutofit/>
          </a:bodyPr>
          <a:lstStyle/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1) KURSKÁ KOSA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2) SIBIŘ		...... 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3) STALIN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4) TABÁK 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5) AZBUKA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6) ZUBR 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7) KRYM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8) DONĚCK 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9) JANTAR		......	</a:t>
            </a:r>
          </a:p>
          <a:p>
            <a:pPr>
              <a:lnSpc>
                <a:spcPts val="3700"/>
              </a:lnSpc>
              <a:buNone/>
            </a:pPr>
            <a:r>
              <a:rPr lang="cs-CZ" sz="2000" b="1" dirty="0" smtClean="0"/>
              <a:t>10) JALTA		......	          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3000364" y="1314378"/>
            <a:ext cx="500066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B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00364" y="1857364"/>
            <a:ext cx="500066" cy="410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6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F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00364" y="2385948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C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000364" y="2928934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I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071802" y="3457518"/>
            <a:ext cx="4286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1"/>
                </a:solidFill>
              </a:rPr>
              <a:t>D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000364" y="3957584"/>
            <a:ext cx="500066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8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H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000364" y="4457650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J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000364" y="5029154"/>
            <a:ext cx="500066" cy="4101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6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E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000364" y="5572140"/>
            <a:ext cx="500066" cy="3872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2300"/>
              </a:lnSpc>
            </a:pPr>
            <a:r>
              <a:rPr lang="cs-CZ" sz="100" b="1" dirty="0" smtClean="0">
                <a:solidFill>
                  <a:schemeClr val="accent1"/>
                </a:solidFill>
              </a:rPr>
              <a:t>         </a:t>
            </a:r>
            <a:r>
              <a:rPr lang="cs-CZ" sz="2000" b="1" dirty="0" smtClean="0">
                <a:solidFill>
                  <a:schemeClr val="accent1"/>
                </a:solidFill>
              </a:rPr>
              <a:t>G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000364" y="6100724"/>
            <a:ext cx="50006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" b="1" dirty="0" smtClean="0">
                <a:solidFill>
                  <a:schemeClr val="accent1"/>
                </a:solidFill>
              </a:rPr>
              <a:t>             </a:t>
            </a:r>
            <a:r>
              <a:rPr lang="cs-CZ" sz="2000" b="1" dirty="0" smtClean="0">
                <a:solidFill>
                  <a:schemeClr val="accent1"/>
                </a:solidFill>
              </a:rPr>
              <a:t>A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4429124" y="1285860"/>
            <a:ext cx="4714876" cy="550070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A) ukrajinské přímořské letovisko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B) písečný poloostrov  v Litvě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C) sovětský diktátor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D) ruská abeceda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E) ukrajinské velkoměsto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F) typ přírodní krajiny v Rusku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G) pryskyřice těžená v Litvě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H) Bělověžský prales v Bělorusku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I) potravinový průmysl - Moldavsko </a:t>
            </a:r>
          </a:p>
          <a:p>
            <a:pPr marL="274320" marR="0" lvl="0" indent="-274320" algn="l" defTabSz="914400" rtl="0" eaLnBrk="1" fontAlgn="auto" latinLnBrk="0" hangingPunct="1">
              <a:lnSpc>
                <a:spcPts val="37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</a:t>
            </a:r>
            <a:r>
              <a:rPr kumimoji="0" lang="cs-CZ" sz="2000" b="1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) poloostrov  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ve Černém moři  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0" dur="5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6" dur="5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4" dur="500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7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0" dur="5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88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[1] ALEXKR2.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www:&lt;http://commons.wikimedia.org/wiki/File:Europe_blank_laea_location_map.svg&gt;.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JOSE, San.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www:&lt;http://cs.wikipedia.org/wiki/Soubor:Europe_topography_map.png&gt;.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KJETIL.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www:&lt;http://commons.wikimedia.org/wiki/File:Moscow_RedSquare.jpg&gt;.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 HARDSCARF.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www:&lt;http://commons.wikimedia.org/wiki/File:Landscape_view_in_Circumpolar_Urals.jpg?uselang=cs&gt;.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 WANROUTER.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www:&lt;http://commons.wikimedia.org/wiki/File:Cernobylmb.jpg&gt;.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HARMONI.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www:&lt;http://commons.wikimedia.org/wiki/File:European_bisons_.jpg?uselang=cs&gt;.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[7]VOLNÉ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www:&lt;http://commons.wikimedia.org/wiki/File:Flag_of_Russia.png&gt;.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[8]VOLNÉ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www:&lt;http://commons.wikimedia.org/wiki/File:Flag_of_Belarus.png&gt;.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[9] ANDREW PMK.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www:&lt;http://commons.wikimedia.org/wiki/File:Flag_of_Estonia.png&gt;.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[10]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www:&lt;http://commons.wikimedia.org/wiki/File:Western_ukraine_flag.png?uselang=cs&gt;.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[11] MARC MONGENET.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www:&lt;http://commons.wikimedia.org/wiki/File:Lithuania_flag_300.png&gt;.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[12]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www:&lt;http://commons.wikimedia.org/wiki/File:Moldova_flag_large-02.png&gt;.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[13]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www:&lt;http://commons.wikimedia.org/wiki/File:Flag_of_Latvia.svg&gt;.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[14] BORECKÝ Daniel, CHALUPA Petr, NOVÁK Svatopluk, Zeměpis pro 8. ročník, 2. díl Česká republika, nakladatelství Nová Škola, Brno 2009, 95 s.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endParaRPr lang="cs-CZ" sz="700" dirty="0" smtClean="0"/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4206</TotalTime>
  <Words>627</Words>
  <Application>Microsoft Office PowerPoint</Application>
  <PresentationFormat>Předvádění na obrazovce (4:3)</PresentationFormat>
  <Paragraphs>280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Snímek 2</vt:lpstr>
      <vt:lpstr>     Základní informace</vt:lpstr>
      <vt:lpstr>Doplňte vhodná slova do textu</vt:lpstr>
      <vt:lpstr>! ! ! PRÁCE S MAPOU ! ! ! UKAŽ PŘIBLIŽNOU HRANICI VÝCHODNÍ EVROPY   </vt:lpstr>
      <vt:lpstr>Spoj správně následující pojmy</vt:lpstr>
      <vt:lpstr>Charakteristika států</vt:lpstr>
      <vt:lpstr>Urči následující obrázky</vt:lpstr>
      <vt:lpstr>POKUS PŘIŘADIT K VLAJKÁM SPRÁVNÉ STÁTY</vt:lpstr>
      <vt:lpstr>! ! ! PRÁCE S MAPOU ! ! ! VYZNAČTE NÁSLEDUJÍCÍ PŘÍRODNÍ ÚTVARY</vt:lpstr>
      <vt:lpstr>! ! ! PRÁCE S ATLASEM ! ! !  DOPLŇTE CHYBEJÍCÍ ÚDAJE</vt:lpstr>
      <vt:lpstr>Snímek 12</vt:lpstr>
      <vt:lpstr>Spojte správě následující pojmy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</dc:creator>
  <cp:lastModifiedBy>Dum</cp:lastModifiedBy>
  <cp:revision>302</cp:revision>
  <dcterms:created xsi:type="dcterms:W3CDTF">2012-12-03T13:59:22Z</dcterms:created>
  <dcterms:modified xsi:type="dcterms:W3CDTF">2013-07-03T13:23:41Z</dcterms:modified>
</cp:coreProperties>
</file>