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7" r:id="rId2"/>
    <p:sldId id="280" r:id="rId3"/>
    <p:sldId id="260" r:id="rId4"/>
    <p:sldId id="281" r:id="rId5"/>
    <p:sldId id="263" r:id="rId6"/>
    <p:sldId id="265" r:id="rId7"/>
    <p:sldId id="282" r:id="rId8"/>
    <p:sldId id="283" r:id="rId9"/>
    <p:sldId id="266" r:id="rId10"/>
    <p:sldId id="271" r:id="rId11"/>
    <p:sldId id="273" r:id="rId12"/>
    <p:sldId id="285" r:id="rId13"/>
    <p:sldId id="286" r:id="rId14"/>
    <p:sldId id="28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43D8E-BEB4-4489-AAC1-E075AE152DBC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5F40B-34C5-41D2-BBCA-BA68B3CF975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43D8E-BEB4-4489-AAC1-E075AE152DBC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5F40B-34C5-41D2-BBCA-BA68B3CF975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43D8E-BEB4-4489-AAC1-E075AE152DBC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5F40B-34C5-41D2-BBCA-BA68B3CF975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43D8E-BEB4-4489-AAC1-E075AE152DBC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5F40B-34C5-41D2-BBCA-BA68B3CF975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43D8E-BEB4-4489-AAC1-E075AE152DBC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5F40B-34C5-41D2-BBCA-BA68B3CF975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43D8E-BEB4-4489-AAC1-E075AE152DBC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5F40B-34C5-41D2-BBCA-BA68B3CF975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43D8E-BEB4-4489-AAC1-E075AE152DBC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5F40B-34C5-41D2-BBCA-BA68B3CF975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43D8E-BEB4-4489-AAC1-E075AE152DBC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5F40B-34C5-41D2-BBCA-BA68B3CF975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43D8E-BEB4-4489-AAC1-E075AE152DBC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8B5F40B-34C5-41D2-BBCA-BA68B3CF975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43D8E-BEB4-4489-AAC1-E075AE152DBC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5F40B-34C5-41D2-BBCA-BA68B3CF975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43D8E-BEB4-4489-AAC1-E075AE152DBC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5F40B-34C5-41D2-BBCA-BA68B3CF975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DE43D8E-BEB4-4489-AAC1-E075AE152DBC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8B5F40B-34C5-41D2-BBCA-BA68B3CF975B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fade thruBlk="1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4.png"/><Relationship Id="rId7" Type="http://schemas.openxmlformats.org/officeDocument/2006/relationships/image" Target="../media/image1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2844" y="116632"/>
            <a:ext cx="8858312" cy="2455112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-71462"/>
            <a:ext cx="9144000" cy="707233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					          </a:t>
            </a:r>
            <a:endParaRPr lang="cs-CZ" sz="30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30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Registrační číslo projektu: </a:t>
            </a:r>
            <a:r>
              <a:rPr lang="cs-CZ" sz="2200" dirty="0" smtClean="0"/>
              <a:t>CZ 1.07/1.4.00/21.1886</a:t>
            </a:r>
            <a:endParaRPr lang="cs-CZ" sz="22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Šablona: </a:t>
            </a:r>
            <a:r>
              <a:rPr lang="cs-CZ" sz="2200" dirty="0" smtClean="0">
                <a:cs typeface="Times New Roman" pitchFamily="18" charset="0"/>
              </a:rPr>
              <a:t>32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Předmět: </a:t>
            </a:r>
            <a:r>
              <a:rPr lang="cs-CZ" sz="2200" dirty="0" smtClean="0">
                <a:cs typeface="Times New Roman" pitchFamily="18" charset="0"/>
              </a:rPr>
              <a:t>Zeměpis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Sada: </a:t>
            </a:r>
            <a:r>
              <a:rPr lang="cs-CZ" sz="2200" dirty="0" smtClean="0">
                <a:cs typeface="Times New Roman" pitchFamily="18" charset="0"/>
              </a:rPr>
              <a:t>Z 8/12</a:t>
            </a:r>
            <a:r>
              <a:rPr lang="cs-CZ" sz="22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Ročník: </a:t>
            </a:r>
            <a:r>
              <a:rPr lang="cs-CZ" sz="2200" dirty="0" smtClean="0">
                <a:cs typeface="Times New Roman" pitchFamily="18" charset="0"/>
              </a:rPr>
              <a:t>8. ročník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Jméno autora (vč. titul): </a:t>
            </a:r>
            <a:r>
              <a:rPr lang="cs-CZ" sz="2200" dirty="0" smtClean="0">
                <a:cs typeface="Times New Roman" pitchFamily="18" charset="0"/>
              </a:rPr>
              <a:t>Tomáš Szabo (Bc.)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Škola – adresa: </a:t>
            </a:r>
            <a:r>
              <a:rPr lang="cs-CZ" sz="22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 l="5133" t="21875" r="10173" b="12500"/>
          <a:stretch>
            <a:fillRect/>
          </a:stretch>
        </p:blipFill>
        <p:spPr bwMode="auto">
          <a:xfrm>
            <a:off x="285720" y="214290"/>
            <a:ext cx="3214711" cy="22438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3491880" y="548680"/>
            <a:ext cx="55446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3000" b="1" dirty="0" smtClean="0"/>
              <a:t>Výukový materiál </a:t>
            </a:r>
          </a:p>
          <a:p>
            <a:pPr algn="ctr">
              <a:lnSpc>
                <a:spcPct val="150000"/>
              </a:lnSpc>
            </a:pPr>
            <a:r>
              <a:rPr lang="cs-CZ" sz="3000" b="1" dirty="0" smtClean="0"/>
              <a:t>zpracovaný v rámci projektu</a:t>
            </a:r>
            <a:endParaRPr lang="cs-CZ" sz="3000" b="1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2643183"/>
            <a:ext cx="6357982" cy="92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2844" y="116632"/>
            <a:ext cx="8858312" cy="1740732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42844" y="2000240"/>
            <a:ext cx="8858312" cy="4714908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8929718" cy="68580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7000" b="1" dirty="0" smtClean="0"/>
              <a:t>   Evropa</a:t>
            </a:r>
          </a:p>
          <a:p>
            <a:pPr algn="ctr">
              <a:buNone/>
            </a:pPr>
            <a:r>
              <a:rPr lang="cs-CZ" sz="4000" b="1" dirty="0" smtClean="0">
                <a:solidFill>
                  <a:srgbClr val="800000"/>
                </a:solidFill>
              </a:rPr>
              <a:t>   12. severní Evropa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3000" b="1" dirty="0" smtClean="0"/>
              <a:t>	Klíčová slova: </a:t>
            </a:r>
            <a:r>
              <a:rPr lang="cs-CZ" sz="2500" dirty="0" smtClean="0"/>
              <a:t>Severní Evropa, Norsko, Švédsko, Finsko, Dánsko, Island, hlavní města, přírodní podmínky, státní vlajky, průmysl, zemědělství, obyvatelstvo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buNone/>
            </a:pPr>
            <a:endParaRPr lang="cs-CZ" sz="2500" b="1" dirty="0" smtClean="0"/>
          </a:p>
          <a:p>
            <a:pPr algn="just">
              <a:lnSpc>
                <a:spcPct val="150000"/>
              </a:lnSpc>
              <a:buNone/>
            </a:pPr>
            <a:r>
              <a:rPr lang="cs-CZ" sz="2500" b="1" dirty="0" smtClean="0"/>
              <a:t>	</a:t>
            </a:r>
            <a:r>
              <a:rPr lang="cs-CZ" sz="3000" b="1" dirty="0" smtClean="0"/>
              <a:t>Anotace: </a:t>
            </a:r>
            <a:r>
              <a:rPr lang="cs-CZ" sz="2500" dirty="0" smtClean="0"/>
              <a:t>Slouží k získání a osvojení základních znalostí     v oblasti severní Evropy. Prezentace umožňuje učiteli srozumitelný výklad látky s aktivní účastí žáků. Prezentace se spouští F5 a enter. </a:t>
            </a:r>
          </a:p>
          <a:p>
            <a:pPr>
              <a:buNone/>
            </a:pPr>
            <a:endParaRPr lang="cs-CZ" sz="2500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8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Základní informace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85926"/>
            <a:ext cx="8686800" cy="5072074"/>
          </a:xfrm>
        </p:spPr>
        <p:txBody>
          <a:bodyPr>
            <a:normAutofit/>
          </a:bodyPr>
          <a:lstStyle/>
          <a:p>
            <a:pPr>
              <a:buClr>
                <a:schemeClr val="accent1"/>
              </a:buClr>
              <a:buFont typeface="Wingdings" pitchFamily="2" charset="2"/>
              <a:buChar char="q"/>
            </a:pPr>
            <a:r>
              <a:rPr lang="cs-CZ" sz="3500" b="1" dirty="0" smtClean="0">
                <a:solidFill>
                  <a:schemeClr val="accent1"/>
                </a:solidFill>
              </a:rPr>
              <a:t> jaké státy patří do severní Evropy: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500166" y="2839084"/>
            <a:ext cx="3071834" cy="27330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</a:pPr>
            <a:r>
              <a:rPr lang="cs-CZ" sz="3000" b="1" dirty="0" smtClean="0"/>
              <a:t>1) Norsko</a:t>
            </a:r>
          </a:p>
          <a:p>
            <a:pPr marL="342900" indent="-342900">
              <a:lnSpc>
                <a:spcPct val="200000"/>
              </a:lnSpc>
            </a:pPr>
            <a:r>
              <a:rPr lang="cs-CZ" sz="3000" b="1" dirty="0" smtClean="0"/>
              <a:t>2) Švédsko</a:t>
            </a:r>
          </a:p>
          <a:p>
            <a:pPr marL="342900" indent="-342900">
              <a:lnSpc>
                <a:spcPct val="200000"/>
              </a:lnSpc>
            </a:pPr>
            <a:r>
              <a:rPr lang="cs-CZ" sz="3000" b="1" dirty="0" smtClean="0"/>
              <a:t>3) Finsko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429256" y="2852694"/>
            <a:ext cx="307183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</a:pPr>
            <a:r>
              <a:rPr lang="cs-CZ" sz="3000" b="1" dirty="0" smtClean="0"/>
              <a:t>4) Island</a:t>
            </a:r>
          </a:p>
          <a:p>
            <a:pPr marL="342900" indent="-342900">
              <a:lnSpc>
                <a:spcPct val="200000"/>
              </a:lnSpc>
            </a:pPr>
            <a:r>
              <a:rPr lang="cs-CZ" sz="3000" b="1" dirty="0" smtClean="0"/>
              <a:t>5) Dánsko</a:t>
            </a:r>
          </a:p>
          <a:p>
            <a:pPr marL="342900" indent="-342900">
              <a:lnSpc>
                <a:spcPct val="200000"/>
              </a:lnSpc>
            </a:pPr>
            <a:r>
              <a:rPr lang="cs-CZ" sz="3000" b="1" dirty="0" smtClean="0"/>
              <a:t>+ Grónsko 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" presetClass="entr" presetSubtype="1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" presetClass="entr" presetSubtype="1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" presetClass="entr" presetSubtype="1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" presetClass="entr" presetSubtype="1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85884"/>
            <a:ext cx="8858280" cy="5643578"/>
          </a:xfrm>
        </p:spPr>
        <p:txBody>
          <a:bodyPr>
            <a:noAutofit/>
          </a:bodyPr>
          <a:lstStyle/>
          <a:p>
            <a:pPr algn="just">
              <a:lnSpc>
                <a:spcPts val="4200"/>
              </a:lnSpc>
              <a:spcBef>
                <a:spcPts val="0"/>
              </a:spcBef>
              <a:buNone/>
            </a:pPr>
            <a:r>
              <a:rPr lang="cs-CZ" sz="2500" dirty="0" smtClean="0"/>
              <a:t>	K zemím severní Evropy patří státy </a:t>
            </a:r>
            <a:r>
              <a:rPr lang="cs-CZ" sz="2500" b="1" dirty="0" smtClean="0">
                <a:solidFill>
                  <a:schemeClr val="accent1"/>
                </a:solidFill>
              </a:rPr>
              <a:t>Norsko</a:t>
            </a:r>
            <a:r>
              <a:rPr lang="cs-CZ" sz="2500" dirty="0" smtClean="0"/>
              <a:t> a Švédska ležící na Skandinávském poloostrově a stát Dánska rozkládající se na </a:t>
            </a:r>
            <a:r>
              <a:rPr lang="cs-CZ" sz="2500" b="1" dirty="0" smtClean="0">
                <a:solidFill>
                  <a:schemeClr val="accent1"/>
                </a:solidFill>
              </a:rPr>
              <a:t>Jutském poloostrově</a:t>
            </a:r>
            <a:r>
              <a:rPr lang="cs-CZ" sz="2500" dirty="0" smtClean="0"/>
              <a:t>. Naopak jako jediný z nich </a:t>
            </a:r>
            <a:r>
              <a:rPr lang="cs-CZ" sz="2500" b="1" dirty="0" smtClean="0">
                <a:solidFill>
                  <a:schemeClr val="accent1"/>
                </a:solidFill>
              </a:rPr>
              <a:t>Island</a:t>
            </a:r>
            <a:r>
              <a:rPr lang="cs-CZ" sz="2500" dirty="0" smtClean="0"/>
              <a:t> je ostrovní stát. Státy severní Evropy jsou považovány za hospodářsky </a:t>
            </a:r>
            <a:r>
              <a:rPr lang="cs-CZ" sz="2500" b="1" dirty="0" smtClean="0">
                <a:solidFill>
                  <a:schemeClr val="accent1"/>
                </a:solidFill>
              </a:rPr>
              <a:t>velmi vyspělé</a:t>
            </a:r>
            <a:r>
              <a:rPr lang="cs-CZ" sz="2500" dirty="0" smtClean="0"/>
              <a:t>. Všechny tyto státy mají přístup k </a:t>
            </a:r>
            <a:r>
              <a:rPr lang="cs-CZ" sz="2500" b="1" dirty="0" smtClean="0">
                <a:solidFill>
                  <a:schemeClr val="accent1"/>
                </a:solidFill>
              </a:rPr>
              <a:t>moři</a:t>
            </a:r>
            <a:r>
              <a:rPr lang="cs-CZ" sz="2500" dirty="0" smtClean="0"/>
              <a:t>. Zasahuje zde většinou </a:t>
            </a:r>
            <a:r>
              <a:rPr lang="cs-CZ" sz="2500" b="1" dirty="0" smtClean="0">
                <a:solidFill>
                  <a:schemeClr val="accent1"/>
                </a:solidFill>
              </a:rPr>
              <a:t>mírný</a:t>
            </a:r>
            <a:r>
              <a:rPr lang="cs-CZ" sz="2500" dirty="0" smtClean="0"/>
              <a:t> až subpolární podnebí. Ve všech státech se nachází nedotčená </a:t>
            </a:r>
            <a:r>
              <a:rPr lang="cs-CZ" sz="2500" b="1" dirty="0" smtClean="0">
                <a:solidFill>
                  <a:schemeClr val="accent1"/>
                </a:solidFill>
              </a:rPr>
              <a:t>příroda</a:t>
            </a:r>
            <a:r>
              <a:rPr lang="cs-CZ" sz="2500" dirty="0" smtClean="0"/>
              <a:t>. V Norsku se setkáme s velkým množstvím </a:t>
            </a:r>
            <a:r>
              <a:rPr lang="cs-CZ" sz="2500" b="1" dirty="0" smtClean="0">
                <a:solidFill>
                  <a:schemeClr val="accent1"/>
                </a:solidFill>
              </a:rPr>
              <a:t>fjordů</a:t>
            </a:r>
            <a:r>
              <a:rPr lang="cs-CZ" sz="2500" dirty="0" smtClean="0"/>
              <a:t>. Ve Finsku se nachází naopak tisíce </a:t>
            </a:r>
            <a:r>
              <a:rPr lang="cs-CZ" sz="2500" b="1" dirty="0" smtClean="0">
                <a:solidFill>
                  <a:schemeClr val="accent1"/>
                </a:solidFill>
              </a:rPr>
              <a:t>jezer </a:t>
            </a:r>
            <a:r>
              <a:rPr lang="cs-CZ" sz="2500" dirty="0" smtClean="0"/>
              <a:t>ledovcového původu. Island je zase znám svými termálnímu prameny a  </a:t>
            </a:r>
            <a:r>
              <a:rPr lang="cs-CZ" sz="2500" b="1" dirty="0" smtClean="0">
                <a:solidFill>
                  <a:schemeClr val="accent1"/>
                </a:solidFill>
              </a:rPr>
              <a:t>sopečnou činností</a:t>
            </a:r>
            <a:r>
              <a:rPr lang="cs-CZ" sz="2500" dirty="0" smtClean="0"/>
              <a:t>. 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1429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Doplňte vhodná slova do textu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15" name="Picture 2" descr="C:\Users\Já\Desktop\515.png"/>
          <p:cNvPicPr>
            <a:picLocks noChangeAspect="1" noChangeArrowheads="1"/>
          </p:cNvPicPr>
          <p:nvPr/>
        </p:nvPicPr>
        <p:blipFill>
          <a:blip r:embed="rId3"/>
          <a:srcRect l="29856" t="38896" r="49084" b="46432"/>
          <a:stretch>
            <a:fillRect/>
          </a:stretch>
        </p:blipFill>
        <p:spPr bwMode="auto">
          <a:xfrm>
            <a:off x="5357818" y="1357298"/>
            <a:ext cx="1214446" cy="50006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143504" y="1571612"/>
            <a:ext cx="16430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pic>
        <p:nvPicPr>
          <p:cNvPr id="16" name="Picture 2" descr="C:\Users\Já\Desktop\515.png"/>
          <p:cNvPicPr>
            <a:picLocks noChangeAspect="1" noChangeArrowheads="1"/>
          </p:cNvPicPr>
          <p:nvPr/>
        </p:nvPicPr>
        <p:blipFill>
          <a:blip r:embed="rId3"/>
          <a:srcRect l="29856" t="38896" r="49084" b="46432"/>
          <a:stretch>
            <a:fillRect/>
          </a:stretch>
        </p:blipFill>
        <p:spPr bwMode="auto">
          <a:xfrm>
            <a:off x="785786" y="2428868"/>
            <a:ext cx="3286148" cy="57150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71472" y="2671700"/>
            <a:ext cx="38576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pic>
        <p:nvPicPr>
          <p:cNvPr id="17" name="Picture 2" descr="C:\Users\Já\Desktop\515.png"/>
          <p:cNvPicPr>
            <a:picLocks noChangeAspect="1" noChangeArrowheads="1"/>
          </p:cNvPicPr>
          <p:nvPr/>
        </p:nvPicPr>
        <p:blipFill>
          <a:blip r:embed="rId3"/>
          <a:srcRect l="29856" t="38896" r="49084" b="46432"/>
          <a:stretch>
            <a:fillRect/>
          </a:stretch>
        </p:blipFill>
        <p:spPr bwMode="auto">
          <a:xfrm>
            <a:off x="2143108" y="3500438"/>
            <a:ext cx="2214578" cy="571504"/>
          </a:xfrm>
          <a:prstGeom prst="rect">
            <a:avLst/>
          </a:prstGeom>
          <a:noFill/>
        </p:spPr>
      </p:pic>
      <p:pic>
        <p:nvPicPr>
          <p:cNvPr id="18" name="Picture 2" descr="C:\Users\Já\Desktop\515.png"/>
          <p:cNvPicPr>
            <a:picLocks noChangeAspect="1" noChangeArrowheads="1"/>
          </p:cNvPicPr>
          <p:nvPr/>
        </p:nvPicPr>
        <p:blipFill>
          <a:blip r:embed="rId3"/>
          <a:srcRect l="29856" t="38896" r="49084" b="46432"/>
          <a:stretch>
            <a:fillRect/>
          </a:stretch>
        </p:blipFill>
        <p:spPr bwMode="auto">
          <a:xfrm>
            <a:off x="7786710" y="2357430"/>
            <a:ext cx="1000132" cy="571504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7572396" y="2643182"/>
            <a:ext cx="15716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00232" y="3743270"/>
            <a:ext cx="27860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pic>
        <p:nvPicPr>
          <p:cNvPr id="19" name="Picture 2" descr="C:\Users\Já\Desktop\515.png"/>
          <p:cNvPicPr>
            <a:picLocks noChangeAspect="1" noChangeArrowheads="1"/>
          </p:cNvPicPr>
          <p:nvPr/>
        </p:nvPicPr>
        <p:blipFill>
          <a:blip r:embed="rId3"/>
          <a:srcRect l="29856" t="38896" r="49084" b="46432"/>
          <a:stretch>
            <a:fillRect/>
          </a:stretch>
        </p:blipFill>
        <p:spPr bwMode="auto">
          <a:xfrm>
            <a:off x="571472" y="4000504"/>
            <a:ext cx="857256" cy="50006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357158" y="4243336"/>
            <a:ext cx="13573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pic>
        <p:nvPicPr>
          <p:cNvPr id="20" name="Picture 2" descr="C:\Users\Já\Desktop\515.png"/>
          <p:cNvPicPr>
            <a:picLocks noChangeAspect="1" noChangeArrowheads="1"/>
          </p:cNvPicPr>
          <p:nvPr/>
        </p:nvPicPr>
        <p:blipFill>
          <a:blip r:embed="rId3"/>
          <a:srcRect l="29856" t="38896" r="49084" b="46432"/>
          <a:stretch>
            <a:fillRect/>
          </a:stretch>
        </p:blipFill>
        <p:spPr bwMode="auto">
          <a:xfrm>
            <a:off x="4572000" y="4000504"/>
            <a:ext cx="1000132" cy="500066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4429124" y="4243336"/>
            <a:ext cx="16430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pic>
        <p:nvPicPr>
          <p:cNvPr id="21" name="Picture 2" descr="C:\Users\Já\Desktop\515.png"/>
          <p:cNvPicPr>
            <a:picLocks noChangeAspect="1" noChangeArrowheads="1"/>
          </p:cNvPicPr>
          <p:nvPr/>
        </p:nvPicPr>
        <p:blipFill>
          <a:blip r:embed="rId3"/>
          <a:srcRect l="29856" t="38896" r="49084" b="46432"/>
          <a:stretch>
            <a:fillRect/>
          </a:stretch>
        </p:blipFill>
        <p:spPr bwMode="auto">
          <a:xfrm>
            <a:off x="5715008" y="4500570"/>
            <a:ext cx="1285884" cy="642942"/>
          </a:xfrm>
          <a:prstGeom prst="rect">
            <a:avLst/>
          </a:prstGeom>
          <a:noFill/>
        </p:spPr>
      </p:pic>
      <p:pic>
        <p:nvPicPr>
          <p:cNvPr id="22" name="Picture 2" descr="C:\Users\Já\Desktop\515.png"/>
          <p:cNvPicPr>
            <a:picLocks noChangeAspect="1" noChangeArrowheads="1"/>
          </p:cNvPicPr>
          <p:nvPr/>
        </p:nvPicPr>
        <p:blipFill>
          <a:blip r:embed="rId3"/>
          <a:srcRect l="29856" t="38896" r="49084" b="46432"/>
          <a:stretch>
            <a:fillRect/>
          </a:stretch>
        </p:blipFill>
        <p:spPr bwMode="auto">
          <a:xfrm>
            <a:off x="4572000" y="5000636"/>
            <a:ext cx="1143008" cy="642942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4429124" y="5314906"/>
            <a:ext cx="15716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pic>
        <p:nvPicPr>
          <p:cNvPr id="23" name="Picture 2" descr="C:\Users\Já\Desktop\515.png"/>
          <p:cNvPicPr>
            <a:picLocks noChangeAspect="1" noChangeArrowheads="1"/>
          </p:cNvPicPr>
          <p:nvPr/>
        </p:nvPicPr>
        <p:blipFill>
          <a:blip r:embed="rId3"/>
          <a:srcRect l="29856" t="38896" r="49084" b="46432"/>
          <a:stretch>
            <a:fillRect/>
          </a:stretch>
        </p:blipFill>
        <p:spPr bwMode="auto">
          <a:xfrm>
            <a:off x="2214546" y="5643578"/>
            <a:ext cx="857256" cy="50006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071670" y="5857892"/>
            <a:ext cx="13573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pic>
        <p:nvPicPr>
          <p:cNvPr id="24" name="Picture 2" descr="C:\Users\Já\Desktop\515.png"/>
          <p:cNvPicPr>
            <a:picLocks noChangeAspect="1" noChangeArrowheads="1"/>
          </p:cNvPicPr>
          <p:nvPr/>
        </p:nvPicPr>
        <p:blipFill>
          <a:blip r:embed="rId3"/>
          <a:srcRect l="29856" t="38896" r="49084" b="46432"/>
          <a:stretch>
            <a:fillRect/>
          </a:stretch>
        </p:blipFill>
        <p:spPr bwMode="auto">
          <a:xfrm>
            <a:off x="4429124" y="6143644"/>
            <a:ext cx="3071834" cy="57148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286248" y="6386476"/>
            <a:ext cx="33575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357818" y="1714488"/>
            <a:ext cx="1214446" cy="1051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2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1.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14348" y="2786058"/>
            <a:ext cx="3429024" cy="2373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2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2.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715272" y="2221048"/>
            <a:ext cx="12144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460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3.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214546" y="3763131"/>
            <a:ext cx="2286016" cy="2373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2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4.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71472" y="3786190"/>
            <a:ext cx="1000132" cy="7463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10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5.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500562" y="4357694"/>
            <a:ext cx="1214446" cy="2373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2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6.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786446" y="4357694"/>
            <a:ext cx="12858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7.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572000" y="5000636"/>
            <a:ext cx="11430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8.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214546" y="5435758"/>
            <a:ext cx="92869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470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9.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429124" y="6500834"/>
            <a:ext cx="3000396" cy="2373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2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10.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500694" y="4786322"/>
            <a:ext cx="17859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Nadpis 1"/>
          <p:cNvSpPr>
            <a:spLocks noGrp="1"/>
          </p:cNvSpPr>
          <p:nvPr>
            <p:ph type="title"/>
          </p:nvPr>
        </p:nvSpPr>
        <p:spPr>
          <a:xfrm>
            <a:off x="285720" y="1857364"/>
            <a:ext cx="8572560" cy="5643602"/>
          </a:xfrm>
        </p:spPr>
        <p:txBody>
          <a:bodyPr>
            <a:normAutofit fontScale="90000"/>
          </a:bodyPr>
          <a:lstStyle/>
          <a:p>
            <a:pPr algn="ctr">
              <a:lnSpc>
                <a:spcPct val="200000"/>
              </a:lnSpc>
            </a:pPr>
            <a:r>
              <a:rPr lang="cs-CZ" sz="5600" b="1" dirty="0" smtClean="0">
                <a:solidFill>
                  <a:schemeClr val="tx1"/>
                </a:solidFill>
                <a:latin typeface="+mn-lt"/>
              </a:rPr>
              <a:t>! ! ! PRÁCE S MAPOU ! ! !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b="1" dirty="0" smtClean="0">
                <a:solidFill>
                  <a:schemeClr val="tx1"/>
                </a:solidFill>
                <a:latin typeface="+mn-lt"/>
              </a:rPr>
            </a:br>
            <a:r>
              <a:rPr lang="cs-CZ" sz="4400" b="1" dirty="0" smtClean="0">
                <a:solidFill>
                  <a:schemeClr val="accent1"/>
                </a:solidFill>
                <a:latin typeface="+mn-lt"/>
              </a:rPr>
              <a:t>UKAŽ PŘIBLIŽNOU HRANICI SEVERNÍ EVROPY</a:t>
            </a:r>
            <a:br>
              <a:rPr lang="cs-CZ" sz="4400" b="1" dirty="0" smtClean="0">
                <a:solidFill>
                  <a:schemeClr val="accent1"/>
                </a:solidFill>
                <a:latin typeface="+mn-lt"/>
              </a:rPr>
            </a:br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sz="4000" b="1" u="sng" dirty="0" smtClean="0">
                <a:solidFill>
                  <a:schemeClr val="tx1"/>
                </a:solidFill>
                <a:latin typeface="+mn-lt"/>
              </a:rPr>
            </a:br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 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6" name="Zástupný symbol pro obsah 3" descr="File:Europe blank laea location map.svg"/>
          <p:cNvPicPr>
            <a:picLocks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027" name="Picture 3" descr="C:\Users\Já\Desktop\54646546.png"/>
          <p:cNvPicPr>
            <a:picLocks noChangeAspect="1" noChangeArrowheads="1"/>
          </p:cNvPicPr>
          <p:nvPr/>
        </p:nvPicPr>
        <p:blipFill>
          <a:blip r:embed="rId4"/>
          <a:srcRect l="1728" t="2083" r="624" b="2083"/>
          <a:stretch>
            <a:fillRect/>
          </a:stretch>
        </p:blipFill>
        <p:spPr bwMode="auto">
          <a:xfrm>
            <a:off x="0" y="0"/>
            <a:ext cx="9144000" cy="685800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9" name="Zástupný symbol pro obsah 3" descr="File:Europe blank laea location map.svg"/>
          <p:cNvPicPr>
            <a:picLocks/>
          </p:cNvPicPr>
          <p:nvPr/>
        </p:nvPicPr>
        <p:blipFill>
          <a:blip r:embed="rId3" cstate="print"/>
          <a:srcRect l="3125" r="32812" b="41667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4357686" y="4786322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/>
              <a:t>               </a:t>
            </a:r>
            <a:r>
              <a:rPr lang="cs-CZ" sz="4000" b="1" dirty="0" smtClean="0"/>
              <a:t>1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86446" y="1928802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3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00562" y="3000372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2</a:t>
            </a:r>
            <a:endParaRPr lang="cs-CZ" sz="4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929454" y="1643050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42910" y="1214422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5</a:t>
            </a:r>
            <a:endParaRPr lang="cs-CZ" sz="4000" b="1" dirty="0"/>
          </a:p>
        </p:txBody>
      </p:sp>
      <p:sp>
        <p:nvSpPr>
          <p:cNvPr id="27" name="Zaoblený obdélníkový popisek 26"/>
          <p:cNvSpPr/>
          <p:nvPr/>
        </p:nvSpPr>
        <p:spPr>
          <a:xfrm>
            <a:off x="857224" y="4857760"/>
            <a:ext cx="2286016" cy="714380"/>
          </a:xfrm>
          <a:prstGeom prst="wedgeRoundRectCallout">
            <a:avLst>
              <a:gd name="adj1" fmla="val 113671"/>
              <a:gd name="adj2" fmla="val -4275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857224" y="4857760"/>
            <a:ext cx="22860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Dánsko</a:t>
            </a:r>
            <a:endParaRPr lang="cs-CZ" sz="4000" b="1" dirty="0"/>
          </a:p>
        </p:txBody>
      </p:sp>
      <p:sp>
        <p:nvSpPr>
          <p:cNvPr id="28" name="Zaoblený obdélníkový popisek 27"/>
          <p:cNvSpPr/>
          <p:nvPr/>
        </p:nvSpPr>
        <p:spPr>
          <a:xfrm>
            <a:off x="1142976" y="3286124"/>
            <a:ext cx="2500330" cy="714380"/>
          </a:xfrm>
          <a:prstGeom prst="wedgeRoundRectCallout">
            <a:avLst>
              <a:gd name="adj1" fmla="val 89239"/>
              <a:gd name="adj2" fmla="val -33813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Zaoblený obdélníkový popisek 28"/>
          <p:cNvSpPr/>
          <p:nvPr/>
        </p:nvSpPr>
        <p:spPr>
          <a:xfrm>
            <a:off x="1857356" y="1714488"/>
            <a:ext cx="2714644" cy="714380"/>
          </a:xfrm>
          <a:prstGeom prst="wedgeRoundRectCallout">
            <a:avLst>
              <a:gd name="adj1" fmla="val 96812"/>
              <a:gd name="adj2" fmla="val 41017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Zaoblený obdélníkový popisek 29"/>
          <p:cNvSpPr/>
          <p:nvPr/>
        </p:nvSpPr>
        <p:spPr>
          <a:xfrm>
            <a:off x="3071802" y="357166"/>
            <a:ext cx="2143140" cy="714380"/>
          </a:xfrm>
          <a:prstGeom prst="wedgeRoundRectCallout">
            <a:avLst>
              <a:gd name="adj1" fmla="val 134430"/>
              <a:gd name="adj2" fmla="val 184770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Zaoblený obdélníkový popisek 30"/>
          <p:cNvSpPr/>
          <p:nvPr/>
        </p:nvSpPr>
        <p:spPr>
          <a:xfrm>
            <a:off x="785786" y="357166"/>
            <a:ext cx="1928826" cy="714380"/>
          </a:xfrm>
          <a:prstGeom prst="wedgeRoundRectCallout">
            <a:avLst>
              <a:gd name="adj1" fmla="val -39303"/>
              <a:gd name="adj2" fmla="val 129633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1142976" y="3286124"/>
            <a:ext cx="25003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Norsko</a:t>
            </a:r>
            <a:endParaRPr lang="cs-CZ" sz="4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857356" y="1714488"/>
            <a:ext cx="27146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Švédsko</a:t>
            </a:r>
            <a:endParaRPr lang="cs-CZ" sz="4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071802" y="363660"/>
            <a:ext cx="21431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Finsko</a:t>
            </a:r>
            <a:endParaRPr lang="cs-CZ" sz="4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85786" y="357166"/>
            <a:ext cx="19288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Island</a:t>
            </a:r>
            <a:endParaRPr lang="cs-CZ" sz="40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10" grpId="0"/>
      <p:bldP spid="10" grpId="1"/>
      <p:bldP spid="11" grpId="0"/>
      <p:bldP spid="11" grpId="1"/>
      <p:bldP spid="12" grpId="0"/>
      <p:bldP spid="12" grpId="1"/>
      <p:bldP spid="13" grpId="0"/>
      <p:bldP spid="13" grpId="1"/>
      <p:bldP spid="14" grpId="0"/>
      <p:bldP spid="14" grpId="1"/>
      <p:bldP spid="27" grpId="0" animBg="1"/>
      <p:bldP spid="16" grpId="0"/>
      <p:bldP spid="28" grpId="0" animBg="1"/>
      <p:bldP spid="29" grpId="0" animBg="1"/>
      <p:bldP spid="30" grpId="0" animBg="1"/>
      <p:bldP spid="31" grpId="0" animBg="1"/>
      <p:bldP spid="24" grpId="0"/>
      <p:bldP spid="23" grpId="0"/>
      <p:bldP spid="22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14282" y="1714488"/>
            <a:ext cx="4281518" cy="5143511"/>
          </a:xfrm>
        </p:spPr>
        <p:txBody>
          <a:bodyPr>
            <a:normAutofit/>
          </a:bodyPr>
          <a:lstStyle/>
          <a:p>
            <a:pPr>
              <a:lnSpc>
                <a:spcPts val="7000"/>
              </a:lnSpc>
              <a:buNone/>
            </a:pPr>
            <a:r>
              <a:rPr lang="cs-CZ" sz="3000" b="1" dirty="0" smtClean="0"/>
              <a:t>Island</a:t>
            </a:r>
          </a:p>
          <a:p>
            <a:pPr>
              <a:lnSpc>
                <a:spcPts val="7000"/>
              </a:lnSpc>
              <a:buNone/>
            </a:pPr>
            <a:r>
              <a:rPr lang="cs-CZ" sz="3000" b="1" dirty="0" smtClean="0"/>
              <a:t>Finsko</a:t>
            </a:r>
          </a:p>
          <a:p>
            <a:pPr>
              <a:lnSpc>
                <a:spcPts val="7000"/>
              </a:lnSpc>
              <a:buNone/>
            </a:pPr>
            <a:r>
              <a:rPr lang="cs-CZ" sz="3000" b="1" dirty="0" smtClean="0"/>
              <a:t>Švédsko</a:t>
            </a:r>
          </a:p>
          <a:p>
            <a:pPr>
              <a:lnSpc>
                <a:spcPts val="7000"/>
              </a:lnSpc>
              <a:buNone/>
            </a:pPr>
            <a:r>
              <a:rPr lang="cs-CZ" sz="3000" b="1" dirty="0" smtClean="0"/>
              <a:t>Norsko</a:t>
            </a:r>
          </a:p>
          <a:p>
            <a:pPr>
              <a:lnSpc>
                <a:spcPts val="7000"/>
              </a:lnSpc>
              <a:buNone/>
            </a:pPr>
            <a:r>
              <a:rPr lang="cs-CZ" sz="3000" b="1" dirty="0" smtClean="0"/>
              <a:t>Dánsko</a:t>
            </a:r>
            <a:endParaRPr lang="cs-CZ" sz="30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4488"/>
            <a:ext cx="4281518" cy="5143511"/>
          </a:xfrm>
        </p:spPr>
        <p:txBody>
          <a:bodyPr>
            <a:normAutofit/>
          </a:bodyPr>
          <a:lstStyle/>
          <a:p>
            <a:pPr algn="r">
              <a:lnSpc>
                <a:spcPts val="7000"/>
              </a:lnSpc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Oslo</a:t>
            </a:r>
          </a:p>
          <a:p>
            <a:pPr algn="r">
              <a:lnSpc>
                <a:spcPts val="7000"/>
              </a:lnSpc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Reykjavík</a:t>
            </a:r>
          </a:p>
          <a:p>
            <a:pPr algn="r">
              <a:lnSpc>
                <a:spcPts val="7000"/>
              </a:lnSpc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Kodaň</a:t>
            </a:r>
          </a:p>
          <a:p>
            <a:pPr algn="r">
              <a:lnSpc>
                <a:spcPts val="7000"/>
              </a:lnSpc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Stockholm</a:t>
            </a:r>
          </a:p>
          <a:p>
            <a:pPr algn="r">
              <a:lnSpc>
                <a:spcPts val="7000"/>
              </a:lnSpc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Helsinky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0" y="1685347"/>
            <a:ext cx="9144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cs-CZ" sz="3000" b="1" dirty="0" smtClean="0"/>
              <a:t>Island - </a:t>
            </a:r>
            <a:r>
              <a:rPr lang="cs-CZ" sz="3000" b="1" dirty="0" smtClean="0">
                <a:solidFill>
                  <a:schemeClr val="accent1"/>
                </a:solidFill>
              </a:rPr>
              <a:t>Reykjavík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3000372"/>
            <a:ext cx="91440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600"/>
              </a:lnSpc>
            </a:pPr>
            <a:r>
              <a:rPr lang="cs-CZ" sz="3000" b="1" dirty="0" smtClean="0"/>
              <a:t>Finsko - </a:t>
            </a:r>
            <a:r>
              <a:rPr lang="cs-CZ" sz="3000" b="1" dirty="0" smtClean="0">
                <a:solidFill>
                  <a:schemeClr val="accent1"/>
                </a:solidFill>
              </a:rPr>
              <a:t>Helsinky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3858736"/>
            <a:ext cx="9144000" cy="7335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000"/>
              </a:lnSpc>
            </a:pPr>
            <a:r>
              <a:rPr lang="cs-CZ" sz="3000" b="1" dirty="0" smtClean="0"/>
              <a:t>Švédsko - </a:t>
            </a:r>
            <a:r>
              <a:rPr lang="cs-CZ" sz="3000" b="1" dirty="0" smtClean="0">
                <a:solidFill>
                  <a:schemeClr val="accent1"/>
                </a:solidFill>
              </a:rPr>
              <a:t>Stockholm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-32" y="4643446"/>
            <a:ext cx="9144000" cy="8863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cs-CZ" sz="3000" b="1" dirty="0" smtClean="0"/>
              <a:t>Norsko - </a:t>
            </a:r>
            <a:r>
              <a:rPr lang="cs-CZ" sz="3000" b="1" dirty="0" smtClean="0">
                <a:solidFill>
                  <a:schemeClr val="accent1"/>
                </a:solidFill>
              </a:rPr>
              <a:t>Oslo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-32" y="5946836"/>
            <a:ext cx="91440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500"/>
              </a:lnSpc>
            </a:pPr>
            <a:r>
              <a:rPr lang="cs-CZ" sz="3000" b="1" dirty="0" smtClean="0"/>
              <a:t>Dánsko - </a:t>
            </a:r>
            <a:r>
              <a:rPr lang="cs-CZ" sz="3000" b="1" dirty="0" smtClean="0">
                <a:solidFill>
                  <a:schemeClr val="accent1"/>
                </a:solidFill>
              </a:rPr>
              <a:t>Kodaň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0" y="500066"/>
            <a:ext cx="9144000" cy="857232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Spoj správně následující pojmy</a:t>
            </a:r>
            <a:endParaRPr lang="cs-CZ" sz="4000" dirty="0">
              <a:latin typeface="+mn-lt"/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71612"/>
            <a:ext cx="9144000" cy="4681550"/>
          </a:xfrm>
        </p:spPr>
        <p:txBody>
          <a:bodyPr>
            <a:normAutofit fontScale="25000" lnSpcReduction="20000"/>
          </a:bodyPr>
          <a:lstStyle/>
          <a:p>
            <a:pPr algn="ctr">
              <a:lnSpc>
                <a:spcPts val="7000"/>
              </a:lnSpc>
              <a:buNone/>
            </a:pPr>
            <a:r>
              <a:rPr lang="cs-CZ" sz="9600" b="1" dirty="0" smtClean="0"/>
              <a:t>Trondheim – fjordy – Špicberky – Jan Mayen </a:t>
            </a:r>
            <a:r>
              <a:rPr lang="cs-CZ" sz="9600" b="1" dirty="0" smtClean="0">
                <a:cs typeface="Times New Roman"/>
              </a:rPr>
              <a:t>= </a:t>
            </a:r>
            <a:r>
              <a:rPr lang="cs-CZ" sz="9600" b="1" dirty="0" smtClean="0">
                <a:solidFill>
                  <a:schemeClr val="accent1"/>
                </a:solidFill>
                <a:cs typeface="Times New Roman"/>
              </a:rPr>
              <a:t>Norsko</a:t>
            </a:r>
          </a:p>
          <a:p>
            <a:pPr algn="ctr">
              <a:lnSpc>
                <a:spcPts val="7000"/>
              </a:lnSpc>
              <a:buNone/>
            </a:pPr>
            <a:r>
              <a:rPr lang="cs-CZ" sz="9600" b="1" dirty="0" smtClean="0">
                <a:cs typeface="Times New Roman"/>
              </a:rPr>
              <a:t>Astrid Lindgrenová – Volvo – Ikea – ocel = </a:t>
            </a:r>
            <a:r>
              <a:rPr lang="cs-CZ" sz="9600" b="1" dirty="0" smtClean="0">
                <a:solidFill>
                  <a:schemeClr val="accent1"/>
                </a:solidFill>
                <a:cs typeface="Times New Roman"/>
              </a:rPr>
              <a:t>Švédsko</a:t>
            </a:r>
          </a:p>
          <a:p>
            <a:pPr algn="ctr">
              <a:lnSpc>
                <a:spcPts val="7000"/>
              </a:lnSpc>
              <a:buNone/>
            </a:pPr>
            <a:r>
              <a:rPr lang="cs-CZ" sz="9600" b="1" dirty="0" smtClean="0">
                <a:cs typeface="Times New Roman"/>
              </a:rPr>
              <a:t>země tisíců jezera – vývoz dřeva – Nokia = </a:t>
            </a:r>
            <a:r>
              <a:rPr lang="cs-CZ" sz="9600" b="1" dirty="0" smtClean="0">
                <a:solidFill>
                  <a:schemeClr val="accent1"/>
                </a:solidFill>
                <a:cs typeface="Times New Roman"/>
              </a:rPr>
              <a:t>Finsko </a:t>
            </a:r>
          </a:p>
          <a:p>
            <a:pPr algn="ctr">
              <a:lnSpc>
                <a:spcPts val="7000"/>
              </a:lnSpc>
              <a:buNone/>
            </a:pPr>
            <a:r>
              <a:rPr lang="cs-CZ" sz="9600" b="1" dirty="0" smtClean="0">
                <a:cs typeface="Times New Roman"/>
              </a:rPr>
              <a:t>Faerské ostrovy – Andersen – lego – Grónsko = </a:t>
            </a:r>
            <a:r>
              <a:rPr lang="cs-CZ" sz="9600" b="1" dirty="0" smtClean="0">
                <a:solidFill>
                  <a:schemeClr val="accent1"/>
                </a:solidFill>
                <a:cs typeface="Times New Roman"/>
              </a:rPr>
              <a:t>Dánsko</a:t>
            </a:r>
          </a:p>
          <a:p>
            <a:pPr algn="ctr">
              <a:lnSpc>
                <a:spcPts val="7000"/>
              </a:lnSpc>
              <a:buNone/>
            </a:pPr>
            <a:r>
              <a:rPr lang="cs-CZ" sz="9600" b="1" dirty="0" smtClean="0">
                <a:cs typeface="Times New Roman"/>
              </a:rPr>
              <a:t>Vatnajökul – rybolov – sopečná činnost =</a:t>
            </a:r>
            <a:r>
              <a:rPr lang="cs-CZ" sz="9600" b="1" dirty="0" smtClean="0">
                <a:solidFill>
                  <a:schemeClr val="accent1"/>
                </a:solidFill>
                <a:cs typeface="Times New Roman"/>
              </a:rPr>
              <a:t> Island      </a:t>
            </a:r>
            <a:endParaRPr lang="cs-CZ" sz="9600" b="1" dirty="0" smtClean="0">
              <a:solidFill>
                <a:schemeClr val="accent1"/>
              </a:solidFill>
            </a:endParaRPr>
          </a:p>
          <a:p>
            <a:pPr>
              <a:buNone/>
            </a:pP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8573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Charakteristika států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11" name="Picture 2" descr="C:\Users\Já\Desktop\515.png"/>
          <p:cNvPicPr>
            <a:picLocks noChangeAspect="1" noChangeArrowheads="1"/>
          </p:cNvPicPr>
          <p:nvPr/>
        </p:nvPicPr>
        <p:blipFill>
          <a:blip r:embed="rId3"/>
          <a:srcRect l="29856" t="38896" r="49084" b="46432"/>
          <a:stretch>
            <a:fillRect/>
          </a:stretch>
        </p:blipFill>
        <p:spPr bwMode="auto">
          <a:xfrm>
            <a:off x="7286644" y="1857364"/>
            <a:ext cx="1643074" cy="642942"/>
          </a:xfrm>
          <a:prstGeom prst="rect">
            <a:avLst/>
          </a:prstGeom>
          <a:noFill/>
        </p:spPr>
      </p:pic>
      <p:pic>
        <p:nvPicPr>
          <p:cNvPr id="12" name="Picture 2" descr="C:\Users\Já\Desktop\515.png"/>
          <p:cNvPicPr>
            <a:picLocks noChangeAspect="1" noChangeArrowheads="1"/>
          </p:cNvPicPr>
          <p:nvPr/>
        </p:nvPicPr>
        <p:blipFill>
          <a:blip r:embed="rId3"/>
          <a:srcRect l="29856" t="38896" r="49084" b="46432"/>
          <a:stretch>
            <a:fillRect/>
          </a:stretch>
        </p:blipFill>
        <p:spPr bwMode="auto">
          <a:xfrm>
            <a:off x="6929454" y="2786058"/>
            <a:ext cx="1643074" cy="642942"/>
          </a:xfrm>
          <a:prstGeom prst="rect">
            <a:avLst/>
          </a:prstGeom>
          <a:noFill/>
        </p:spPr>
      </p:pic>
      <p:pic>
        <p:nvPicPr>
          <p:cNvPr id="13" name="Picture 2" descr="C:\Users\Já\Desktop\515.png"/>
          <p:cNvPicPr>
            <a:picLocks noChangeAspect="1" noChangeArrowheads="1"/>
          </p:cNvPicPr>
          <p:nvPr/>
        </p:nvPicPr>
        <p:blipFill>
          <a:blip r:embed="rId3"/>
          <a:srcRect l="29856" t="38896" r="49084" b="46432"/>
          <a:stretch>
            <a:fillRect/>
          </a:stretch>
        </p:blipFill>
        <p:spPr bwMode="auto">
          <a:xfrm>
            <a:off x="7000892" y="3786190"/>
            <a:ext cx="1571636" cy="642942"/>
          </a:xfrm>
          <a:prstGeom prst="rect">
            <a:avLst/>
          </a:prstGeom>
          <a:noFill/>
        </p:spPr>
      </p:pic>
      <p:pic>
        <p:nvPicPr>
          <p:cNvPr id="14" name="Picture 2" descr="C:\Users\Já\Desktop\515.png"/>
          <p:cNvPicPr>
            <a:picLocks noChangeAspect="1" noChangeArrowheads="1"/>
          </p:cNvPicPr>
          <p:nvPr/>
        </p:nvPicPr>
        <p:blipFill>
          <a:blip r:embed="rId3"/>
          <a:srcRect l="29856" t="38896" r="49084" b="46432"/>
          <a:stretch>
            <a:fillRect/>
          </a:stretch>
        </p:blipFill>
        <p:spPr bwMode="auto">
          <a:xfrm>
            <a:off x="7286644" y="4786322"/>
            <a:ext cx="1500198" cy="642942"/>
          </a:xfrm>
          <a:prstGeom prst="rect">
            <a:avLst/>
          </a:prstGeom>
          <a:noFill/>
        </p:spPr>
      </p:pic>
      <p:pic>
        <p:nvPicPr>
          <p:cNvPr id="15" name="Picture 2" descr="C:\Users\Já\Desktop\515.png"/>
          <p:cNvPicPr>
            <a:picLocks noChangeAspect="1" noChangeArrowheads="1"/>
          </p:cNvPicPr>
          <p:nvPr/>
        </p:nvPicPr>
        <p:blipFill>
          <a:blip r:embed="rId3"/>
          <a:srcRect l="29856" t="38896" r="49084" b="46432"/>
          <a:stretch>
            <a:fillRect/>
          </a:stretch>
        </p:blipFill>
        <p:spPr bwMode="auto">
          <a:xfrm>
            <a:off x="7000892" y="5715016"/>
            <a:ext cx="1500198" cy="64294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215206" y="1928802"/>
            <a:ext cx="1500198" cy="502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200"/>
              </a:lnSpc>
            </a:pPr>
            <a:r>
              <a:rPr lang="cs-CZ" sz="2400" b="1" dirty="0" smtClean="0">
                <a:solidFill>
                  <a:schemeClr val="accent1"/>
                </a:solidFill>
              </a:rPr>
              <a:t>Norsko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58016" y="2928934"/>
            <a:ext cx="19288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/>
                </a:solidFill>
              </a:rPr>
              <a:t>Švédsko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00892" y="3857628"/>
            <a:ext cx="1928826" cy="471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100"/>
              </a:lnSpc>
            </a:pPr>
            <a:r>
              <a:rPr lang="cs-CZ" sz="2400" b="1" dirty="0" smtClean="0">
                <a:solidFill>
                  <a:schemeClr val="accent1"/>
                </a:solidFill>
              </a:rPr>
              <a:t>Finsko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215206" y="4786322"/>
            <a:ext cx="1500198" cy="510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500"/>
              </a:lnSpc>
            </a:pPr>
            <a:r>
              <a:rPr lang="cs-CZ" sz="2400" b="1" dirty="0" smtClean="0">
                <a:solidFill>
                  <a:schemeClr val="accent1"/>
                </a:solidFill>
              </a:rPr>
              <a:t>Dánsko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29454" y="5786454"/>
            <a:ext cx="1428760" cy="471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100"/>
              </a:lnSpc>
            </a:pPr>
            <a:r>
              <a:rPr lang="cs-CZ" sz="2400" b="1" dirty="0" smtClean="0">
                <a:solidFill>
                  <a:schemeClr val="accent1"/>
                </a:solidFill>
              </a:rPr>
              <a:t>Island</a:t>
            </a:r>
            <a:endParaRPr lang="cs-CZ" sz="24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9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42852"/>
            <a:ext cx="91440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Urči následující obrázky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0034" y="3643314"/>
            <a:ext cx="364333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Norsko – polární záře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00628" y="6380946"/>
            <a:ext cx="364333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Island - ledovce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0034" y="6380946"/>
            <a:ext cx="364333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Finsko – jezera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00628" y="3643314"/>
            <a:ext cx="364333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Norsko - fjordy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pic>
        <p:nvPicPr>
          <p:cNvPr id="19" name="Obrázek 18" descr="File:Fiordos-noruegos-geiraiger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28" y="1357298"/>
            <a:ext cx="3643338" cy="2214578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0" name="Picture 2" descr="http://upload.wikimedia.org/wikipedia/commons/a/aa/Polarlicht_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34" y="1357298"/>
            <a:ext cx="3643338" cy="221457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21" name="Picture 2" descr="File:Satellite image of Iceland in September.jpeg"/>
          <p:cNvPicPr>
            <a:picLocks noChangeAspect="1" noChangeArrowheads="1"/>
          </p:cNvPicPr>
          <p:nvPr/>
        </p:nvPicPr>
        <p:blipFill>
          <a:blip r:embed="rId5"/>
          <a:srcRect t="5405"/>
          <a:stretch>
            <a:fillRect/>
          </a:stretch>
        </p:blipFill>
        <p:spPr bwMode="auto">
          <a:xfrm>
            <a:off x="5000628" y="4143356"/>
            <a:ext cx="3643338" cy="221460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22" name="Obrázek 21" descr="File:Saaristokatu from air.jpg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034" y="4143380"/>
            <a:ext cx="3643338" cy="2214578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3643306" y="1285860"/>
            <a:ext cx="8572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1.</a:t>
            </a:r>
            <a:endParaRPr lang="cs-CZ" sz="3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143900" y="1285860"/>
            <a:ext cx="8572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2.</a:t>
            </a:r>
            <a:endParaRPr lang="cs-CZ" sz="3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43306" y="4071942"/>
            <a:ext cx="8572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3.</a:t>
            </a:r>
            <a:endParaRPr lang="cs-CZ" sz="3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143900" y="4071942"/>
            <a:ext cx="8572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4.</a:t>
            </a:r>
            <a:endParaRPr lang="cs-CZ" sz="3000" b="1" dirty="0"/>
          </a:p>
        </p:txBody>
      </p:sp>
      <p:pic>
        <p:nvPicPr>
          <p:cNvPr id="23" name="Picture 2" descr="http://upload.wikimedia.org/wikipedia/commons/a/aa/Polarlicht_2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57158" y="1285860"/>
            <a:ext cx="8429684" cy="550072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24" name="Obrázek 23" descr="File:Fiordos-noruegos-geiraiger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1285860"/>
            <a:ext cx="8429684" cy="5500726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5" name="Obrázek 24" descr="File:Saaristokatu from air.jpg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7158" y="1285860"/>
            <a:ext cx="8429684" cy="5500726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6" name="Picture 2" descr="File:Satellite image of Iceland in September.jpeg"/>
          <p:cNvPicPr>
            <a:picLocks noChangeAspect="1" noChangeArrowheads="1"/>
          </p:cNvPicPr>
          <p:nvPr/>
        </p:nvPicPr>
        <p:blipFill>
          <a:blip r:embed="rId5"/>
          <a:srcRect t="5405"/>
          <a:stretch>
            <a:fillRect/>
          </a:stretch>
        </p:blipFill>
        <p:spPr bwMode="auto">
          <a:xfrm>
            <a:off x="357157" y="1285860"/>
            <a:ext cx="8429685" cy="550070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1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2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Nadpis 1"/>
          <p:cNvSpPr>
            <a:spLocks noGrp="1"/>
          </p:cNvSpPr>
          <p:nvPr>
            <p:ph type="title"/>
          </p:nvPr>
        </p:nvSpPr>
        <p:spPr>
          <a:xfrm>
            <a:off x="571472" y="428604"/>
            <a:ext cx="8001056" cy="4286280"/>
          </a:xfrm>
        </p:spPr>
        <p:txBody>
          <a:bodyPr>
            <a:normAutofit/>
          </a:bodyPr>
          <a:lstStyle/>
          <a:p>
            <a:pPr algn="ctr">
              <a:lnSpc>
                <a:spcPct val="200000"/>
              </a:lnSpc>
            </a:pPr>
            <a:r>
              <a:rPr lang="cs-CZ" sz="4000" b="1" dirty="0" smtClean="0">
                <a:solidFill>
                  <a:schemeClr val="accent1"/>
                </a:solidFill>
                <a:latin typeface="+mn-lt"/>
              </a:rPr>
              <a:t>POKUS PŘIŘADIT K VLAJKÁM SPRÁVNÉ STÁTY</a:t>
            </a:r>
            <a:endParaRPr lang="cs-CZ" sz="4000" b="1" dirty="0">
              <a:solidFill>
                <a:schemeClr val="accent1"/>
              </a:solidFill>
              <a:latin typeface="+mn-lt"/>
            </a:endParaRPr>
          </a:p>
        </p:txBody>
      </p:sp>
      <p:pic>
        <p:nvPicPr>
          <p:cNvPr id="3075" name="Picture 3" descr="C:\Users\Já\Desktop\asdasdasd.png"/>
          <p:cNvPicPr>
            <a:picLocks noChangeAspect="1" noChangeArrowheads="1"/>
          </p:cNvPicPr>
          <p:nvPr/>
        </p:nvPicPr>
        <p:blipFill>
          <a:blip r:embed="rId3"/>
          <a:srcRect t="17396" r="43591" b="25547"/>
          <a:stretch>
            <a:fillRect/>
          </a:stretch>
        </p:blipFill>
        <p:spPr bwMode="auto">
          <a:xfrm>
            <a:off x="1" y="1"/>
            <a:ext cx="9144000" cy="6857999"/>
          </a:xfrm>
          <a:prstGeom prst="rect">
            <a:avLst/>
          </a:prstGeom>
          <a:noFill/>
        </p:spPr>
      </p:pic>
      <p:pic>
        <p:nvPicPr>
          <p:cNvPr id="2050" name="Picture 2" descr="File:Flag of Iceland.sv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1472" y="571480"/>
            <a:ext cx="2643206" cy="1571636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pic>
        <p:nvPicPr>
          <p:cNvPr id="8" name="Obrázek 7" descr="File:Flag of Denmark.svg"/>
          <p:cNvPicPr/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929322" y="4643446"/>
            <a:ext cx="2643206" cy="1571636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074" name="Picture 2" descr="File:Flag of Norway.sv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71472" y="4643446"/>
            <a:ext cx="2643206" cy="1571636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pic>
        <p:nvPicPr>
          <p:cNvPr id="5" name="Picture 2" descr="File:Flag of Sweden.sv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286116" y="2571744"/>
            <a:ext cx="2571768" cy="1571636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pic>
        <p:nvPicPr>
          <p:cNvPr id="6" name="Picture 2" descr="File:Flag of Finland.sv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929322" y="571481"/>
            <a:ext cx="2643205" cy="1571635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sp>
        <p:nvSpPr>
          <p:cNvPr id="12" name="TextovéPole 11"/>
          <p:cNvSpPr txBox="1"/>
          <p:nvPr/>
        </p:nvSpPr>
        <p:spPr>
          <a:xfrm>
            <a:off x="571472" y="2160622"/>
            <a:ext cx="264320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Island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929322" y="6232588"/>
            <a:ext cx="264320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Dánsko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1472" y="6232588"/>
            <a:ext cx="264320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Norsko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86116" y="4160886"/>
            <a:ext cx="257176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Švédsko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929322" y="2160622"/>
            <a:ext cx="264320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Finsko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714612" y="500042"/>
            <a:ext cx="64294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1.</a:t>
            </a:r>
            <a:endParaRPr lang="cs-CZ" sz="3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072462" y="4572008"/>
            <a:ext cx="64294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5.</a:t>
            </a:r>
            <a:endParaRPr lang="cs-CZ" sz="3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714612" y="4572008"/>
            <a:ext cx="64294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4.</a:t>
            </a:r>
            <a:endParaRPr lang="cs-CZ" sz="3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357818" y="2500306"/>
            <a:ext cx="64294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3.</a:t>
            </a:r>
            <a:endParaRPr lang="cs-CZ" sz="3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072462" y="500042"/>
            <a:ext cx="64294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2.</a:t>
            </a:r>
            <a:endParaRPr lang="cs-CZ" sz="30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2" grpId="0"/>
      <p:bldP spid="13" grpId="0"/>
      <p:bldP spid="14" grpId="0"/>
      <p:bldP spid="15" grpId="0"/>
      <p:bldP spid="16" grpId="0"/>
      <p:bldP spid="20" grpId="0"/>
      <p:bldP spid="21" grpId="0"/>
      <p:bldP spid="22" grpId="0"/>
      <p:bldP spid="23" grpId="0"/>
      <p:bldP spid="2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1"/>
          <p:cNvSpPr>
            <a:spLocks noGrp="1"/>
          </p:cNvSpPr>
          <p:nvPr>
            <p:ph type="title"/>
          </p:nvPr>
        </p:nvSpPr>
        <p:spPr>
          <a:xfrm>
            <a:off x="500034" y="928670"/>
            <a:ext cx="8215370" cy="4714908"/>
          </a:xfrm>
        </p:spPr>
        <p:txBody>
          <a:bodyPr>
            <a:noAutofit/>
          </a:bodyPr>
          <a:lstStyle/>
          <a:p>
            <a:pPr algn="ctr">
              <a:lnSpc>
                <a:spcPct val="200000"/>
              </a:lnSpc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! ! ! PRÁCE S MAPOU ! ! !</a:t>
            </a:r>
            <a:br>
              <a:rPr lang="cs-CZ" b="1" dirty="0" smtClean="0">
                <a:solidFill>
                  <a:schemeClr val="tx1"/>
                </a:solidFill>
                <a:latin typeface="+mn-lt"/>
              </a:rPr>
            </a:br>
            <a:r>
              <a:rPr lang="cs-CZ" sz="4000" b="1" dirty="0" smtClean="0">
                <a:solidFill>
                  <a:schemeClr val="accent1"/>
                </a:solidFill>
                <a:latin typeface="+mn-lt"/>
              </a:rPr>
              <a:t>VYZNAČTE NÁSLEDUJÍCÍ PŘÍRODNÍ ÚTVARY</a:t>
            </a:r>
            <a:endParaRPr lang="cs-CZ" sz="4000" b="1" dirty="0">
              <a:solidFill>
                <a:schemeClr val="accent1"/>
              </a:solidFill>
              <a:latin typeface="+mn-lt"/>
            </a:endParaRPr>
          </a:p>
        </p:txBody>
      </p:sp>
      <p:pic>
        <p:nvPicPr>
          <p:cNvPr id="5" name="Zástupný symbol pro obsah 3" descr="Soubor:Europe topography map.png"/>
          <p:cNvPicPr>
            <a:picLocks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31" name="Obdélník 30"/>
          <p:cNvSpPr/>
          <p:nvPr/>
        </p:nvSpPr>
        <p:spPr>
          <a:xfrm>
            <a:off x="642910" y="142852"/>
            <a:ext cx="4929222" cy="33575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Zástupný symbol pro obsah 3" descr="Soubor:Europe topography map.png"/>
          <p:cNvPicPr>
            <a:picLocks/>
          </p:cNvPicPr>
          <p:nvPr/>
        </p:nvPicPr>
        <p:blipFill>
          <a:blip r:embed="rId3" cstate="print"/>
          <a:srcRect l="7812" r="29687" b="44792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5929322" y="2506800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1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72396" y="0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7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57488" y="4929198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</a:t>
            </a:r>
            <a:r>
              <a:rPr lang="cs-CZ" sz="4000" b="1" dirty="0" smtClean="0">
                <a:solidFill>
                  <a:schemeClr val="accent1"/>
                </a:solidFill>
              </a:rPr>
              <a:t>6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43306" y="1500174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5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86446" y="4500570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4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42976" y="2649676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3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928926" y="149346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2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14348" y="1142984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8</a:t>
            </a:r>
            <a:endParaRPr lang="cs-CZ" sz="4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000496" y="4935692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9</a:t>
            </a:r>
            <a:endParaRPr lang="cs-CZ" sz="4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010152" y="2357430"/>
            <a:ext cx="7048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10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 rot="17812313">
            <a:off x="5204280" y="2509462"/>
            <a:ext cx="1980945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b="1" dirty="0" smtClean="0">
                <a:solidFill>
                  <a:schemeClr val="accent1"/>
                </a:solidFill>
              </a:rPr>
              <a:t>Botnický záliv</a:t>
            </a:r>
            <a:endParaRPr lang="cs-CZ" sz="1500" b="1" dirty="0">
              <a:solidFill>
                <a:schemeClr val="accent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142976" y="285728"/>
            <a:ext cx="400052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accent1"/>
                </a:solidFill>
              </a:rPr>
              <a:t>Severní ledový oceán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 rot="18202802">
            <a:off x="-278084" y="2747609"/>
            <a:ext cx="328614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accent1"/>
                </a:solidFill>
              </a:rPr>
              <a:t>Atlantský oceán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 rot="17414121">
            <a:off x="5061332" y="4715958"/>
            <a:ext cx="18601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Baltské moře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928926" y="1495656"/>
            <a:ext cx="178595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Norské moře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214546" y="4853242"/>
            <a:ext cx="178595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Severní moře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858016" y="71414"/>
            <a:ext cx="18573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Barentsovo moře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85720" y="1285860"/>
            <a:ext cx="1285884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/>
              <a:t>                 </a:t>
            </a:r>
            <a:r>
              <a:rPr lang="cs-CZ" sz="2500" b="1" dirty="0" smtClean="0"/>
              <a:t>Island</a:t>
            </a:r>
            <a:endParaRPr lang="cs-CZ" sz="25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571868" y="5143512"/>
            <a:ext cx="135732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500" b="1" dirty="0" smtClean="0"/>
              <a:t>Jutský poloostrov</a:t>
            </a:r>
            <a:endParaRPr lang="cs-CZ" sz="1500" b="1" dirty="0"/>
          </a:p>
        </p:txBody>
      </p:sp>
      <p:sp>
        <p:nvSpPr>
          <p:cNvPr id="28" name="TextovéPole 27"/>
          <p:cNvSpPr txBox="1"/>
          <p:nvPr/>
        </p:nvSpPr>
        <p:spPr>
          <a:xfrm rot="18129416">
            <a:off x="3708906" y="2203087"/>
            <a:ext cx="308305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rgbClr val="C00000"/>
                </a:solidFill>
              </a:rPr>
              <a:t>Skandinávské pohoří</a:t>
            </a:r>
            <a:endParaRPr lang="cs-CZ" sz="30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5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4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31" grpId="0" animBg="1"/>
      <p:bldP spid="8" grpId="0"/>
      <p:bldP spid="8" grpId="1"/>
      <p:bldP spid="9" grpId="0"/>
      <p:bldP spid="9" grpId="1"/>
      <p:bldP spid="10" grpId="0"/>
      <p:bldP spid="10" grpId="1"/>
      <p:bldP spid="11" grpId="0"/>
      <p:bldP spid="11" grpId="1"/>
      <p:bldP spid="12" grpId="0"/>
      <p:bldP spid="12" grpId="1"/>
      <p:bldP spid="13" grpId="0"/>
      <p:bldP spid="13" grpId="1"/>
      <p:bldP spid="14" grpId="0"/>
      <p:bldP spid="14" grpId="1"/>
      <p:bldP spid="15" grpId="0"/>
      <p:bldP spid="15" grpId="1"/>
      <p:bldP spid="16" grpId="0"/>
      <p:bldP spid="16" grpId="1"/>
      <p:bldP spid="17" grpId="0"/>
      <p:bldP spid="17" grpId="1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"/>
          <p:cNvSpPr>
            <a:spLocks noGrp="1"/>
          </p:cNvSpPr>
          <p:nvPr>
            <p:ph type="title"/>
          </p:nvPr>
        </p:nvSpPr>
        <p:spPr>
          <a:xfrm>
            <a:off x="0" y="500042"/>
            <a:ext cx="9144000" cy="4000504"/>
          </a:xfrm>
        </p:spPr>
        <p:txBody>
          <a:bodyPr>
            <a:normAutofit/>
          </a:bodyPr>
          <a:lstStyle/>
          <a:p>
            <a:pPr algn="ctr">
              <a:lnSpc>
                <a:spcPct val="200000"/>
              </a:lnSpc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! ! ! PRÁCE S ATLASEM ! ! ! </a:t>
            </a:r>
            <a:br>
              <a:rPr lang="cs-CZ" b="1" dirty="0" smtClean="0">
                <a:solidFill>
                  <a:schemeClr val="tx1"/>
                </a:solidFill>
                <a:latin typeface="+mn-lt"/>
              </a:rPr>
            </a:br>
            <a:r>
              <a:rPr lang="cs-CZ" sz="4000" b="1" dirty="0" smtClean="0">
                <a:solidFill>
                  <a:schemeClr val="accent1"/>
                </a:solidFill>
                <a:latin typeface="+mn-lt"/>
              </a:rPr>
              <a:t>DOPLŇTE CHYBEJÍCÍ ÚDAJE</a:t>
            </a:r>
            <a:endParaRPr lang="cs-CZ" sz="4000" b="1" dirty="0">
              <a:solidFill>
                <a:schemeClr val="accent1"/>
              </a:solidFill>
              <a:latin typeface="+mn-lt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0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  <a:gridCol w="1524000"/>
                <a:gridCol w="1524000"/>
              </a:tblGrid>
              <a:tr h="114300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STÁT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HLAVNÍ</a:t>
                      </a:r>
                      <a:r>
                        <a:rPr lang="cs-CZ" sz="2000" baseline="0" dirty="0" smtClean="0"/>
                        <a:t> MĚSTO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ROZLOHA</a:t>
                      </a:r>
                    </a:p>
                    <a:p>
                      <a:pPr algn="ctr"/>
                      <a:r>
                        <a:rPr kumimoji="0" lang="cs-CZ" sz="2000" b="1" i="0" u="none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 km²</a:t>
                      </a:r>
                      <a:endParaRPr lang="cs-CZ" sz="2000" b="1" u="none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POČET OBYVATEL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STÁTNÍ</a:t>
                      </a:r>
                    </a:p>
                    <a:p>
                      <a:pPr algn="ctr"/>
                      <a:r>
                        <a:rPr lang="cs-CZ" sz="2000" dirty="0" smtClean="0"/>
                        <a:t>ZŘÍZENÍ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MĚNA</a:t>
                      </a:r>
                      <a:endParaRPr lang="cs-CZ" sz="2000" dirty="0"/>
                    </a:p>
                  </a:txBody>
                  <a:tcPr anchor="ctr"/>
                </a:tc>
              </a:tr>
              <a:tr h="114300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Švédsko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143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Reykjavík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143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norská</a:t>
                      </a:r>
                      <a:r>
                        <a:rPr lang="cs-CZ" sz="2000" b="1" baseline="0" dirty="0" smtClean="0"/>
                        <a:t> koruna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 anchor="ctr"/>
                </a:tc>
              </a:tr>
              <a:tr h="1143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baseline="0" dirty="0" smtClean="0"/>
                        <a:t>338 000</a:t>
                      </a:r>
                      <a:r>
                        <a:rPr lang="cs-CZ" sz="2000" b="1" dirty="0" smtClean="0"/>
                        <a:t> 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143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monarchie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500198" y="1285860"/>
            <a:ext cx="7643834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 Stockholm       450 000             9 mil.        monarchie        koruna                      </a:t>
            </a: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-32" y="2428868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     Island		         103 000	     278 000         republika       koruna</a:t>
            </a:r>
            <a:endParaRPr lang="cs-CZ" sz="2000" dirty="0">
              <a:solidFill>
                <a:schemeClr val="accent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0" y="3786190"/>
            <a:ext cx="77867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     Norsko             Oslo	         324 000 	     4,5 mil.      monarchie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" y="4857760"/>
            <a:ext cx="9144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rgbClr val="C00000"/>
                </a:solidFill>
              </a:rPr>
              <a:t>     </a:t>
            </a:r>
            <a:r>
              <a:rPr lang="cs-CZ" sz="2000" b="1" dirty="0" smtClean="0">
                <a:solidFill>
                  <a:schemeClr val="accent1"/>
                </a:solidFill>
              </a:rPr>
              <a:t>Finsko          Helsinky                                   5,8 mil.       republika            euro</a:t>
            </a:r>
            <a:r>
              <a:rPr lang="cs-CZ" sz="2000" b="1" dirty="0" smtClean="0">
                <a:solidFill>
                  <a:srgbClr val="C00000"/>
                </a:solidFill>
              </a:rPr>
              <a:t>		  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" y="6072206"/>
            <a:ext cx="9144000" cy="4101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600"/>
              </a:lnSpc>
            </a:pPr>
            <a:r>
              <a:rPr lang="cs-CZ" sz="2000" b="1" dirty="0" smtClean="0">
                <a:solidFill>
                  <a:srgbClr val="C00000"/>
                </a:solidFill>
              </a:rPr>
              <a:t>    </a:t>
            </a:r>
            <a:r>
              <a:rPr lang="cs-CZ" sz="2000" b="1" dirty="0" smtClean="0">
                <a:solidFill>
                  <a:schemeClr val="accent1"/>
                </a:solidFill>
              </a:rPr>
              <a:t>Dánsko           Kodaň             43 000	     5,5 mil.                                       euro </a:t>
            </a:r>
            <a:endParaRPr lang="cs-CZ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6" grpId="0"/>
      <p:bldP spid="8" grpId="0"/>
      <p:bldP spid="11" grpId="0"/>
      <p:bldP spid="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Obdélník 175"/>
          <p:cNvSpPr/>
          <p:nvPr/>
        </p:nvSpPr>
        <p:spPr>
          <a:xfrm>
            <a:off x="1000100" y="1500174"/>
            <a:ext cx="7143800" cy="500066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0" y="642918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/>
              <a:t>Najdi v osmisměrce 10 slov</a:t>
            </a:r>
            <a:endParaRPr lang="cs-CZ" sz="4000" b="1" u="sng" dirty="0"/>
          </a:p>
        </p:txBody>
      </p:sp>
      <p:sp>
        <p:nvSpPr>
          <p:cNvPr id="4" name="Obdélník 3"/>
          <p:cNvSpPr/>
          <p:nvPr/>
        </p:nvSpPr>
        <p:spPr>
          <a:xfrm>
            <a:off x="1714480" y="200024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000100" y="150017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714480" y="150017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428860" y="150017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43240" y="150017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857620" y="150017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000100" y="200024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000100" y="250030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000100" y="300037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000100" y="400050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000100" y="350043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000100" y="450057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000100" y="500063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000100" y="550070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000100" y="600076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1714480" y="600076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428860" y="600076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143240" y="600076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1714480" y="250030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572000" y="600076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857620" y="600076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286380" y="600076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000760" y="600076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715140" y="600076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7429520" y="600076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7429520" y="550070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429520" y="500063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7429520" y="450057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7429520" y="400050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7429520" y="350043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7429520" y="300037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7429520" y="250030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7429520" y="200024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7429520" y="150017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6715140" y="150017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43" name="Obdélník 42"/>
          <p:cNvSpPr/>
          <p:nvPr/>
        </p:nvSpPr>
        <p:spPr>
          <a:xfrm>
            <a:off x="6000760" y="150017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5286380" y="150017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4572000" y="150017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000760" y="200024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715140" y="200024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6715140" y="300037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6715140" y="250030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6715140" y="350043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6715140" y="400050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6000760" y="500063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6000760" y="450057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6715140" y="450057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6715140" y="550070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6000760" y="550070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6715140" y="500063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1714480" y="350043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1714480" y="300037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2428860" y="250030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2428860" y="200024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3857620" y="550070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4572000" y="550070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5286380" y="550070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2428860" y="300037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3143240" y="550070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2428860" y="550070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1714480" y="550070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1714480" y="500063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1714480" y="400050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1714480" y="450057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3143240" y="350043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3143240" y="400050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3143240" y="450057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3857620" y="500063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3143240" y="500063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2428860" y="350043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2428860" y="400050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2428860" y="450057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2428860" y="500063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5286380" y="500063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4572000" y="500063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3857620" y="250030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3857620" y="200024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3143240" y="200024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3143240" y="250030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3143240" y="300037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5286380" y="450057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5286380" y="400050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bdélník 89"/>
          <p:cNvSpPr/>
          <p:nvPr/>
        </p:nvSpPr>
        <p:spPr>
          <a:xfrm>
            <a:off x="4572000" y="400050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bdélník 90"/>
          <p:cNvSpPr/>
          <p:nvPr/>
        </p:nvSpPr>
        <p:spPr>
          <a:xfrm>
            <a:off x="3857620" y="300037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bdélník 91"/>
          <p:cNvSpPr/>
          <p:nvPr/>
        </p:nvSpPr>
        <p:spPr>
          <a:xfrm>
            <a:off x="3857620" y="350043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bdélník 92"/>
          <p:cNvSpPr/>
          <p:nvPr/>
        </p:nvSpPr>
        <p:spPr>
          <a:xfrm>
            <a:off x="3857620" y="400050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bdélník 93"/>
          <p:cNvSpPr/>
          <p:nvPr/>
        </p:nvSpPr>
        <p:spPr>
          <a:xfrm>
            <a:off x="4572000" y="450057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bdélník 94"/>
          <p:cNvSpPr/>
          <p:nvPr/>
        </p:nvSpPr>
        <p:spPr>
          <a:xfrm>
            <a:off x="3857620" y="450057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bdélník 95"/>
          <p:cNvSpPr/>
          <p:nvPr/>
        </p:nvSpPr>
        <p:spPr>
          <a:xfrm>
            <a:off x="5286380" y="350043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bdélník 96"/>
          <p:cNvSpPr/>
          <p:nvPr/>
        </p:nvSpPr>
        <p:spPr>
          <a:xfrm>
            <a:off x="4572000" y="300037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bdélník 97"/>
          <p:cNvSpPr/>
          <p:nvPr/>
        </p:nvSpPr>
        <p:spPr>
          <a:xfrm>
            <a:off x="5286380" y="200024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bdélník 98"/>
          <p:cNvSpPr/>
          <p:nvPr/>
        </p:nvSpPr>
        <p:spPr>
          <a:xfrm>
            <a:off x="4572000" y="250030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bdélník 99"/>
          <p:cNvSpPr/>
          <p:nvPr/>
        </p:nvSpPr>
        <p:spPr>
          <a:xfrm>
            <a:off x="5286380" y="300037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Obdélník 100"/>
          <p:cNvSpPr/>
          <p:nvPr/>
        </p:nvSpPr>
        <p:spPr>
          <a:xfrm>
            <a:off x="6000760" y="300037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bdélník 101"/>
          <p:cNvSpPr/>
          <p:nvPr/>
        </p:nvSpPr>
        <p:spPr>
          <a:xfrm>
            <a:off x="6000760" y="350043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bdélník 102"/>
          <p:cNvSpPr/>
          <p:nvPr/>
        </p:nvSpPr>
        <p:spPr>
          <a:xfrm>
            <a:off x="6000760" y="400050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Obdélník 103"/>
          <p:cNvSpPr/>
          <p:nvPr/>
        </p:nvSpPr>
        <p:spPr>
          <a:xfrm>
            <a:off x="6000760" y="250030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TextovéPole 104"/>
          <p:cNvSpPr txBox="1"/>
          <p:nvPr/>
        </p:nvSpPr>
        <p:spPr>
          <a:xfrm>
            <a:off x="1714480" y="1492409"/>
            <a:ext cx="500066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b="1" dirty="0" smtClean="0"/>
              <a:t>  </a:t>
            </a:r>
            <a:r>
              <a:rPr lang="cs-CZ" sz="100" b="1" dirty="0" smtClean="0"/>
              <a:t>    </a:t>
            </a:r>
            <a:r>
              <a:rPr lang="cs-CZ" sz="2700" b="1" dirty="0" smtClean="0"/>
              <a:t>L     </a:t>
            </a:r>
            <a:r>
              <a:rPr lang="cs-CZ" sz="100" b="1" dirty="0" smtClean="0"/>
              <a:t>                               </a:t>
            </a:r>
            <a:r>
              <a:rPr lang="cs-CZ" sz="2700" b="1" dirty="0" smtClean="0"/>
              <a:t>A     </a:t>
            </a:r>
            <a:r>
              <a:rPr lang="cs-CZ" sz="100" b="1" dirty="0" smtClean="0"/>
              <a:t>                              </a:t>
            </a:r>
            <a:r>
              <a:rPr lang="cs-CZ" sz="2700" b="1" dirty="0" smtClean="0"/>
              <a:t>P     </a:t>
            </a:r>
            <a:r>
              <a:rPr lang="cs-CZ" sz="100" b="1" dirty="0" smtClean="0"/>
              <a:t>             </a:t>
            </a:r>
            <a:r>
              <a:rPr lang="cs-CZ" sz="2700" b="1" dirty="0" smtClean="0"/>
              <a:t>O     </a:t>
            </a:r>
            <a:r>
              <a:rPr lang="cs-CZ" sz="100" b="1" dirty="0" smtClean="0"/>
              <a:t>          </a:t>
            </a:r>
            <a:r>
              <a:rPr lang="cs-CZ" sz="2700" b="1" dirty="0" smtClean="0"/>
              <a:t>N     </a:t>
            </a:r>
            <a:r>
              <a:rPr lang="cs-CZ" sz="100" b="1" dirty="0" smtClean="0"/>
              <a:t>                    </a:t>
            </a:r>
            <a:r>
              <a:rPr lang="cs-CZ" sz="2700" b="1" dirty="0" smtClean="0"/>
              <a:t>C      </a:t>
            </a:r>
            <a:r>
              <a:rPr lang="cs-CZ" sz="100" b="1" dirty="0" smtClean="0"/>
              <a:t>                </a:t>
            </a:r>
            <a:r>
              <a:rPr lang="cs-CZ" sz="2700" b="1" dirty="0" smtClean="0"/>
              <a:t>I</a:t>
            </a:r>
            <a:endParaRPr lang="cs-CZ" sz="2700" b="1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1714480" y="5993003"/>
            <a:ext cx="642942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b="1" dirty="0" smtClean="0"/>
              <a:t>      </a:t>
            </a:r>
            <a:r>
              <a:rPr lang="cs-CZ" sz="100" b="1" dirty="0" smtClean="0"/>
              <a:t>                                                                                                                              </a:t>
            </a:r>
            <a:r>
              <a:rPr lang="cs-CZ" sz="2700" b="1" dirty="0" smtClean="0"/>
              <a:t>A     </a:t>
            </a:r>
            <a:r>
              <a:rPr lang="cs-CZ" sz="100" b="1" dirty="0" smtClean="0"/>
              <a:t>                     </a:t>
            </a:r>
            <a:r>
              <a:rPr lang="cs-CZ" sz="2700" b="1" dirty="0" smtClean="0"/>
              <a:t>N     </a:t>
            </a:r>
            <a:r>
              <a:rPr lang="cs-CZ" sz="100" b="1" dirty="0" smtClean="0"/>
              <a:t>    </a:t>
            </a:r>
            <a:r>
              <a:rPr lang="cs-CZ" sz="2700" b="1" dirty="0" smtClean="0"/>
              <a:t>M     </a:t>
            </a:r>
            <a:r>
              <a:rPr lang="cs-CZ" sz="100" b="1" dirty="0" smtClean="0"/>
              <a:t>       </a:t>
            </a:r>
            <a:r>
              <a:rPr lang="cs-CZ" sz="2700" b="1" dirty="0" smtClean="0"/>
              <a:t>A     </a:t>
            </a:r>
            <a:r>
              <a:rPr lang="cs-CZ" sz="100" b="1" dirty="0" smtClean="0"/>
              <a:t>                            </a:t>
            </a:r>
            <a:r>
              <a:rPr lang="cs-CZ" sz="2700" b="1" dirty="0" smtClean="0"/>
              <a:t>Y     </a:t>
            </a:r>
            <a:r>
              <a:rPr lang="cs-CZ" sz="100" b="1" dirty="0" smtClean="0"/>
              <a:t>                                </a:t>
            </a:r>
            <a:r>
              <a:rPr lang="cs-CZ" sz="2700" b="1" dirty="0" smtClean="0"/>
              <a:t>E     </a:t>
            </a:r>
            <a:r>
              <a:rPr lang="cs-CZ" sz="100" b="1" dirty="0" smtClean="0"/>
              <a:t>                      </a:t>
            </a:r>
            <a:r>
              <a:rPr lang="cs-CZ" sz="2700" b="1" dirty="0" smtClean="0"/>
              <a:t>N</a:t>
            </a:r>
            <a:endParaRPr lang="cs-CZ" sz="2700" b="1" dirty="0"/>
          </a:p>
        </p:txBody>
      </p:sp>
      <p:sp>
        <p:nvSpPr>
          <p:cNvPr id="114" name="TextovéPole 113"/>
          <p:cNvSpPr txBox="1"/>
          <p:nvPr/>
        </p:nvSpPr>
        <p:spPr>
          <a:xfrm>
            <a:off x="1000100" y="5929330"/>
            <a:ext cx="714380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cs-CZ" sz="100" b="1" dirty="0" smtClean="0"/>
              <a:t>                                             </a:t>
            </a:r>
            <a:r>
              <a:rPr lang="cs-CZ" sz="2700" b="1" dirty="0" smtClean="0"/>
              <a:t>G</a:t>
            </a:r>
            <a:endParaRPr lang="cs-CZ" sz="2700" b="1" dirty="0"/>
          </a:p>
        </p:txBody>
      </p:sp>
      <p:sp>
        <p:nvSpPr>
          <p:cNvPr id="115" name="TextovéPole 114"/>
          <p:cNvSpPr txBox="1"/>
          <p:nvPr/>
        </p:nvSpPr>
        <p:spPr>
          <a:xfrm>
            <a:off x="1714480" y="5429264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</a:t>
            </a:r>
            <a:r>
              <a:rPr lang="cs-CZ" sz="2700" b="1" dirty="0" smtClean="0"/>
              <a:t>R</a:t>
            </a:r>
            <a:endParaRPr lang="cs-CZ" sz="2700" b="1" dirty="0"/>
          </a:p>
        </p:txBody>
      </p:sp>
      <p:sp>
        <p:nvSpPr>
          <p:cNvPr id="116" name="TextovéPole 115"/>
          <p:cNvSpPr txBox="1"/>
          <p:nvPr/>
        </p:nvSpPr>
        <p:spPr>
          <a:xfrm>
            <a:off x="2428860" y="4929198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</a:t>
            </a:r>
            <a:r>
              <a:rPr lang="cs-CZ" sz="2700" b="1" dirty="0" smtClean="0">
                <a:cs typeface="Times New Roman"/>
              </a:rPr>
              <a:t>Ó</a:t>
            </a:r>
            <a:endParaRPr lang="cs-CZ" sz="2700" b="1" dirty="0"/>
          </a:p>
        </p:txBody>
      </p:sp>
      <p:sp>
        <p:nvSpPr>
          <p:cNvPr id="117" name="TextovéPole 116"/>
          <p:cNvSpPr txBox="1"/>
          <p:nvPr/>
        </p:nvSpPr>
        <p:spPr>
          <a:xfrm>
            <a:off x="3143240" y="4429132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</a:t>
            </a:r>
            <a:r>
              <a:rPr lang="cs-CZ" sz="2700" b="1" dirty="0" smtClean="0"/>
              <a:t>N</a:t>
            </a:r>
            <a:endParaRPr lang="cs-CZ" sz="2700" b="1" dirty="0"/>
          </a:p>
        </p:txBody>
      </p:sp>
      <p:sp>
        <p:nvSpPr>
          <p:cNvPr id="118" name="TextovéPole 117"/>
          <p:cNvSpPr txBox="1"/>
          <p:nvPr/>
        </p:nvSpPr>
        <p:spPr>
          <a:xfrm>
            <a:off x="3857620" y="3929066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   </a:t>
            </a:r>
            <a:r>
              <a:rPr lang="cs-CZ" sz="2700" b="1" dirty="0" smtClean="0"/>
              <a:t>S</a:t>
            </a:r>
            <a:endParaRPr lang="cs-CZ" sz="2700" b="1" dirty="0"/>
          </a:p>
        </p:txBody>
      </p:sp>
      <p:sp>
        <p:nvSpPr>
          <p:cNvPr id="119" name="TextovéPole 118"/>
          <p:cNvSpPr txBox="1"/>
          <p:nvPr/>
        </p:nvSpPr>
        <p:spPr>
          <a:xfrm>
            <a:off x="1000100" y="1928802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     </a:t>
            </a:r>
            <a:r>
              <a:rPr lang="cs-CZ" sz="2700" b="1" dirty="0" smtClean="0"/>
              <a:t>F</a:t>
            </a:r>
            <a:endParaRPr lang="cs-CZ" sz="2700" b="1" dirty="0"/>
          </a:p>
        </p:txBody>
      </p:sp>
      <p:sp>
        <p:nvSpPr>
          <p:cNvPr id="120" name="TextovéPole 119"/>
          <p:cNvSpPr txBox="1"/>
          <p:nvPr/>
        </p:nvSpPr>
        <p:spPr>
          <a:xfrm>
            <a:off x="1000100" y="2428868"/>
            <a:ext cx="714380" cy="5588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700"/>
              </a:lnSpc>
            </a:pPr>
            <a:r>
              <a:rPr lang="cs-CZ" sz="100" b="1" dirty="0" smtClean="0"/>
              <a:t>                                                                     </a:t>
            </a:r>
            <a:r>
              <a:rPr lang="cs-CZ" sz="2700" b="1" dirty="0" smtClean="0"/>
              <a:t>J</a:t>
            </a:r>
            <a:endParaRPr lang="cs-CZ" sz="2700" b="1" dirty="0"/>
          </a:p>
        </p:txBody>
      </p:sp>
      <p:sp>
        <p:nvSpPr>
          <p:cNvPr id="121" name="TextovéPole 120"/>
          <p:cNvSpPr txBox="1"/>
          <p:nvPr/>
        </p:nvSpPr>
        <p:spPr>
          <a:xfrm>
            <a:off x="1000100" y="2928934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</a:t>
            </a:r>
            <a:r>
              <a:rPr lang="cs-CZ" sz="2700" b="1" dirty="0" smtClean="0"/>
              <a:t>O</a:t>
            </a:r>
            <a:endParaRPr lang="cs-CZ" sz="2700" b="1" dirty="0"/>
          </a:p>
        </p:txBody>
      </p:sp>
      <p:sp>
        <p:nvSpPr>
          <p:cNvPr id="122" name="TextovéPole 121"/>
          <p:cNvSpPr txBox="1"/>
          <p:nvPr/>
        </p:nvSpPr>
        <p:spPr>
          <a:xfrm>
            <a:off x="1000100" y="3429000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</a:t>
            </a:r>
            <a:r>
              <a:rPr lang="cs-CZ" sz="2700" b="1" dirty="0" smtClean="0"/>
              <a:t>R</a:t>
            </a:r>
            <a:endParaRPr lang="cs-CZ" sz="2700" b="1" dirty="0"/>
          </a:p>
        </p:txBody>
      </p:sp>
      <p:sp>
        <p:nvSpPr>
          <p:cNvPr id="123" name="TextovéPole 122"/>
          <p:cNvSpPr txBox="1"/>
          <p:nvPr/>
        </p:nvSpPr>
        <p:spPr>
          <a:xfrm>
            <a:off x="1000100" y="3922527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</a:t>
            </a:r>
            <a:r>
              <a:rPr lang="cs-CZ" sz="2700" b="1" dirty="0" smtClean="0"/>
              <a:t>D</a:t>
            </a:r>
            <a:endParaRPr lang="cs-CZ" sz="2700" b="1" dirty="0"/>
          </a:p>
        </p:txBody>
      </p:sp>
      <p:sp>
        <p:nvSpPr>
          <p:cNvPr id="125" name="TextovéPole 124"/>
          <p:cNvSpPr txBox="1"/>
          <p:nvPr/>
        </p:nvSpPr>
        <p:spPr>
          <a:xfrm>
            <a:off x="1714480" y="3429000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           </a:t>
            </a:r>
            <a:r>
              <a:rPr lang="cs-CZ" sz="2700" b="1" dirty="0" smtClean="0"/>
              <a:t>S</a:t>
            </a:r>
            <a:endParaRPr lang="cs-CZ" sz="2700" b="1" dirty="0"/>
          </a:p>
        </p:txBody>
      </p:sp>
      <p:sp>
        <p:nvSpPr>
          <p:cNvPr id="126" name="TextovéPole 125"/>
          <p:cNvSpPr txBox="1"/>
          <p:nvPr/>
        </p:nvSpPr>
        <p:spPr>
          <a:xfrm>
            <a:off x="1714480" y="3929066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</a:t>
            </a:r>
            <a:r>
              <a:rPr lang="cs-CZ" sz="2700" b="1" dirty="0" smtClean="0"/>
              <a:t>O</a:t>
            </a:r>
            <a:endParaRPr lang="cs-CZ" sz="2700" b="1" dirty="0"/>
          </a:p>
        </p:txBody>
      </p:sp>
      <p:sp>
        <p:nvSpPr>
          <p:cNvPr id="127" name="TextovéPole 126"/>
          <p:cNvSpPr txBox="1"/>
          <p:nvPr/>
        </p:nvSpPr>
        <p:spPr>
          <a:xfrm>
            <a:off x="1714480" y="4429132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 </a:t>
            </a:r>
            <a:r>
              <a:rPr lang="cs-CZ" sz="2700" b="1" dirty="0" smtClean="0"/>
              <a:t>B</a:t>
            </a:r>
            <a:endParaRPr lang="cs-CZ" sz="2700" b="1" dirty="0"/>
          </a:p>
        </p:txBody>
      </p:sp>
      <p:sp>
        <p:nvSpPr>
          <p:cNvPr id="130" name="TextovéPole 129"/>
          <p:cNvSpPr txBox="1"/>
          <p:nvPr/>
        </p:nvSpPr>
        <p:spPr>
          <a:xfrm>
            <a:off x="7429520" y="1428736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     </a:t>
            </a:r>
            <a:r>
              <a:rPr lang="cs-CZ" sz="2700" b="1" dirty="0" smtClean="0"/>
              <a:t>I</a:t>
            </a:r>
            <a:endParaRPr lang="cs-CZ" sz="2700" b="1" dirty="0"/>
          </a:p>
        </p:txBody>
      </p:sp>
      <p:sp>
        <p:nvSpPr>
          <p:cNvPr id="131" name="TextovéPole 130"/>
          <p:cNvSpPr txBox="1"/>
          <p:nvPr/>
        </p:nvSpPr>
        <p:spPr>
          <a:xfrm>
            <a:off x="7429520" y="1928802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</a:t>
            </a:r>
            <a:r>
              <a:rPr lang="cs-CZ" sz="2700" b="1" dirty="0" smtClean="0"/>
              <a:t>K</a:t>
            </a:r>
            <a:endParaRPr lang="cs-CZ" sz="2700" b="1" dirty="0"/>
          </a:p>
        </p:txBody>
      </p:sp>
      <p:sp>
        <p:nvSpPr>
          <p:cNvPr id="132" name="TextovéPole 131"/>
          <p:cNvSpPr txBox="1"/>
          <p:nvPr/>
        </p:nvSpPr>
        <p:spPr>
          <a:xfrm>
            <a:off x="7429520" y="2428868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 </a:t>
            </a:r>
            <a:r>
              <a:rPr lang="cs-CZ" sz="2700" b="1" dirty="0" smtClean="0"/>
              <a:t>E</a:t>
            </a:r>
            <a:endParaRPr lang="cs-CZ" sz="2700" b="1" dirty="0"/>
          </a:p>
        </p:txBody>
      </p:sp>
      <p:sp>
        <p:nvSpPr>
          <p:cNvPr id="133" name="TextovéPole 132"/>
          <p:cNvSpPr txBox="1"/>
          <p:nvPr/>
        </p:nvSpPr>
        <p:spPr>
          <a:xfrm>
            <a:off x="7429520" y="2928934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 </a:t>
            </a:r>
            <a:r>
              <a:rPr lang="cs-CZ" sz="2700" b="1" dirty="0" smtClean="0"/>
              <a:t>A</a:t>
            </a:r>
            <a:endParaRPr lang="cs-CZ" sz="2700" b="1" dirty="0"/>
          </a:p>
        </p:txBody>
      </p:sp>
      <p:sp>
        <p:nvSpPr>
          <p:cNvPr id="136" name="TextovéPole 135"/>
          <p:cNvSpPr txBox="1"/>
          <p:nvPr/>
        </p:nvSpPr>
        <p:spPr>
          <a:xfrm>
            <a:off x="4572000" y="3422461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</a:t>
            </a:r>
            <a:r>
              <a:rPr lang="cs-CZ" sz="2700" b="1" dirty="0" smtClean="0"/>
              <a:t>K</a:t>
            </a:r>
            <a:endParaRPr lang="cs-CZ" sz="2700" b="1" dirty="0"/>
          </a:p>
        </p:txBody>
      </p:sp>
      <p:sp>
        <p:nvSpPr>
          <p:cNvPr id="137" name="TextovéPole 136"/>
          <p:cNvSpPr txBox="1"/>
          <p:nvPr/>
        </p:nvSpPr>
        <p:spPr>
          <a:xfrm>
            <a:off x="5286380" y="2928934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</a:t>
            </a:r>
            <a:r>
              <a:rPr lang="cs-CZ" sz="2700" b="1" dirty="0" smtClean="0"/>
              <a:t>O</a:t>
            </a:r>
            <a:endParaRPr lang="cs-CZ" sz="2700" b="1" dirty="0"/>
          </a:p>
        </p:txBody>
      </p:sp>
      <p:sp>
        <p:nvSpPr>
          <p:cNvPr id="138" name="TextovéPole 137"/>
          <p:cNvSpPr txBox="1"/>
          <p:nvPr/>
        </p:nvSpPr>
        <p:spPr>
          <a:xfrm>
            <a:off x="1714480" y="5929330"/>
            <a:ext cx="714380" cy="5588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700"/>
              </a:lnSpc>
            </a:pPr>
            <a:r>
              <a:rPr lang="cs-CZ" sz="100" b="1" dirty="0" smtClean="0"/>
              <a:t>                                                                     </a:t>
            </a:r>
            <a:r>
              <a:rPr lang="cs-CZ" sz="2700" b="1" dirty="0" smtClean="0"/>
              <a:t>J</a:t>
            </a:r>
            <a:endParaRPr lang="cs-CZ" sz="2700" b="1" dirty="0"/>
          </a:p>
        </p:txBody>
      </p:sp>
      <p:sp>
        <p:nvSpPr>
          <p:cNvPr id="139" name="TextovéPole 138"/>
          <p:cNvSpPr txBox="1"/>
          <p:nvPr/>
        </p:nvSpPr>
        <p:spPr>
          <a:xfrm>
            <a:off x="1000100" y="1428736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</a:t>
            </a:r>
            <a:r>
              <a:rPr lang="cs-CZ" sz="2700" b="1" dirty="0" smtClean="0"/>
              <a:t>V</a:t>
            </a:r>
            <a:endParaRPr lang="cs-CZ" sz="2700" b="1" dirty="0"/>
          </a:p>
        </p:txBody>
      </p:sp>
      <p:sp>
        <p:nvSpPr>
          <p:cNvPr id="140" name="TextovéPole 139"/>
          <p:cNvSpPr txBox="1"/>
          <p:nvPr/>
        </p:nvSpPr>
        <p:spPr>
          <a:xfrm>
            <a:off x="1714480" y="1928802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  </a:t>
            </a:r>
            <a:r>
              <a:rPr lang="cs-CZ" sz="2700" b="1" dirty="0" smtClean="0"/>
              <a:t>A</a:t>
            </a:r>
            <a:endParaRPr lang="cs-CZ" sz="2700" b="1" dirty="0"/>
          </a:p>
        </p:txBody>
      </p:sp>
      <p:sp>
        <p:nvSpPr>
          <p:cNvPr id="142" name="TextovéPole 141"/>
          <p:cNvSpPr txBox="1"/>
          <p:nvPr/>
        </p:nvSpPr>
        <p:spPr>
          <a:xfrm>
            <a:off x="2428860" y="2428868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 </a:t>
            </a:r>
            <a:r>
              <a:rPr lang="cs-CZ" sz="2700" b="1" dirty="0" smtClean="0"/>
              <a:t>T</a:t>
            </a:r>
            <a:endParaRPr lang="cs-CZ" sz="2700" b="1" dirty="0"/>
          </a:p>
        </p:txBody>
      </p:sp>
      <p:sp>
        <p:nvSpPr>
          <p:cNvPr id="143" name="TextovéPole 142"/>
          <p:cNvSpPr txBox="1"/>
          <p:nvPr/>
        </p:nvSpPr>
        <p:spPr>
          <a:xfrm>
            <a:off x="3143240" y="2928934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</a:t>
            </a:r>
            <a:r>
              <a:rPr lang="cs-CZ" sz="2700" b="1" dirty="0" smtClean="0"/>
              <a:t>N</a:t>
            </a:r>
            <a:endParaRPr lang="cs-CZ" sz="2700" b="1" dirty="0"/>
          </a:p>
        </p:txBody>
      </p:sp>
      <p:sp>
        <p:nvSpPr>
          <p:cNvPr id="144" name="TextovéPole 143"/>
          <p:cNvSpPr txBox="1"/>
          <p:nvPr/>
        </p:nvSpPr>
        <p:spPr>
          <a:xfrm>
            <a:off x="3857620" y="3429000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</a:t>
            </a:r>
            <a:r>
              <a:rPr lang="cs-CZ" sz="2700" b="1" dirty="0" smtClean="0"/>
              <a:t>A</a:t>
            </a:r>
            <a:endParaRPr lang="cs-CZ" sz="2700" b="1" dirty="0"/>
          </a:p>
        </p:txBody>
      </p:sp>
      <p:sp>
        <p:nvSpPr>
          <p:cNvPr id="145" name="TextovéPole 144"/>
          <p:cNvSpPr txBox="1"/>
          <p:nvPr/>
        </p:nvSpPr>
        <p:spPr>
          <a:xfrm>
            <a:off x="4572000" y="3857628"/>
            <a:ext cx="714380" cy="6694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500"/>
              </a:lnSpc>
            </a:pPr>
            <a:r>
              <a:rPr lang="cs-CZ" sz="100" b="1" dirty="0" smtClean="0"/>
              <a:t>                                                                     </a:t>
            </a:r>
            <a:r>
              <a:rPr lang="cs-CZ" sz="2700" b="1" dirty="0" smtClean="0"/>
              <a:t>J</a:t>
            </a:r>
            <a:endParaRPr lang="cs-CZ" sz="2700" b="1" dirty="0"/>
          </a:p>
        </p:txBody>
      </p:sp>
      <p:sp>
        <p:nvSpPr>
          <p:cNvPr id="146" name="TextovéPole 145"/>
          <p:cNvSpPr txBox="1"/>
          <p:nvPr/>
        </p:nvSpPr>
        <p:spPr>
          <a:xfrm>
            <a:off x="5286380" y="4429132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</a:t>
            </a:r>
            <a:r>
              <a:rPr lang="cs-CZ" sz="2700" b="1" dirty="0" smtClean="0">
                <a:cs typeface="Times New Roman"/>
              </a:rPr>
              <a:t>Ö</a:t>
            </a:r>
            <a:endParaRPr lang="cs-CZ" sz="2700" b="1" dirty="0"/>
          </a:p>
        </p:txBody>
      </p:sp>
      <p:sp>
        <p:nvSpPr>
          <p:cNvPr id="147" name="TextovéPole 146"/>
          <p:cNvSpPr txBox="1"/>
          <p:nvPr/>
        </p:nvSpPr>
        <p:spPr>
          <a:xfrm>
            <a:off x="6000760" y="4929198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</a:t>
            </a:r>
            <a:r>
              <a:rPr lang="cs-CZ" sz="2700" b="1" dirty="0" smtClean="0"/>
              <a:t>K</a:t>
            </a:r>
            <a:endParaRPr lang="cs-CZ" sz="2700" b="1" dirty="0"/>
          </a:p>
        </p:txBody>
      </p:sp>
      <p:sp>
        <p:nvSpPr>
          <p:cNvPr id="148" name="TextovéPole 147"/>
          <p:cNvSpPr txBox="1"/>
          <p:nvPr/>
        </p:nvSpPr>
        <p:spPr>
          <a:xfrm>
            <a:off x="6715140" y="5429264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</a:t>
            </a:r>
            <a:r>
              <a:rPr lang="cs-CZ" sz="2700" b="1" dirty="0" smtClean="0"/>
              <a:t>U</a:t>
            </a:r>
            <a:endParaRPr lang="cs-CZ" sz="2700" b="1" dirty="0"/>
          </a:p>
        </p:txBody>
      </p:sp>
      <p:sp>
        <p:nvSpPr>
          <p:cNvPr id="149" name="TextovéPole 148"/>
          <p:cNvSpPr txBox="1"/>
          <p:nvPr/>
        </p:nvSpPr>
        <p:spPr>
          <a:xfrm>
            <a:off x="7429520" y="5929330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smtClean="0"/>
              <a:t>                                                      </a:t>
            </a:r>
            <a:r>
              <a:rPr lang="cs-CZ" sz="2700" b="1" smtClean="0"/>
              <a:t>L</a:t>
            </a:r>
            <a:endParaRPr lang="cs-CZ" sz="2700" b="1" dirty="0"/>
          </a:p>
        </p:txBody>
      </p:sp>
      <p:sp>
        <p:nvSpPr>
          <p:cNvPr id="151" name="TextovéPole 150"/>
          <p:cNvSpPr txBox="1"/>
          <p:nvPr/>
        </p:nvSpPr>
        <p:spPr>
          <a:xfrm>
            <a:off x="4572000" y="1928802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</a:t>
            </a:r>
            <a:r>
              <a:rPr lang="cs-CZ" sz="2700" b="1" dirty="0" smtClean="0"/>
              <a:t>N</a:t>
            </a:r>
            <a:endParaRPr lang="cs-CZ" sz="2700" b="1" dirty="0"/>
          </a:p>
        </p:txBody>
      </p:sp>
      <p:sp>
        <p:nvSpPr>
          <p:cNvPr id="152" name="TextovéPole 151"/>
          <p:cNvSpPr txBox="1"/>
          <p:nvPr/>
        </p:nvSpPr>
        <p:spPr>
          <a:xfrm>
            <a:off x="5286380" y="2428868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</a:t>
            </a:r>
            <a:r>
              <a:rPr lang="cs-CZ" sz="2700" b="1" dirty="0" smtClean="0"/>
              <a:t>O</a:t>
            </a:r>
            <a:endParaRPr lang="cs-CZ" sz="2700" b="1" dirty="0"/>
          </a:p>
        </p:txBody>
      </p:sp>
      <p:sp>
        <p:nvSpPr>
          <p:cNvPr id="153" name="TextovéPole 152"/>
          <p:cNvSpPr txBox="1"/>
          <p:nvPr/>
        </p:nvSpPr>
        <p:spPr>
          <a:xfrm>
            <a:off x="6000760" y="2928934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</a:t>
            </a:r>
            <a:r>
              <a:rPr lang="cs-CZ" sz="2700" b="1" dirty="0" smtClean="0"/>
              <a:t>B</a:t>
            </a:r>
            <a:endParaRPr lang="cs-CZ" sz="2700" b="1" dirty="0"/>
          </a:p>
        </p:txBody>
      </p:sp>
      <p:sp>
        <p:nvSpPr>
          <p:cNvPr id="154" name="TextovéPole 153"/>
          <p:cNvSpPr txBox="1"/>
          <p:nvPr/>
        </p:nvSpPr>
        <p:spPr>
          <a:xfrm>
            <a:off x="6715140" y="3429000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</a:t>
            </a:r>
            <a:r>
              <a:rPr lang="cs-CZ" sz="2700" b="1" dirty="0" smtClean="0"/>
              <a:t>E</a:t>
            </a:r>
            <a:endParaRPr lang="cs-CZ" sz="2700" b="1" dirty="0"/>
          </a:p>
        </p:txBody>
      </p:sp>
      <p:sp>
        <p:nvSpPr>
          <p:cNvPr id="155" name="TextovéPole 154"/>
          <p:cNvSpPr txBox="1"/>
          <p:nvPr/>
        </p:nvSpPr>
        <p:spPr>
          <a:xfrm>
            <a:off x="7429520" y="3929066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  </a:t>
            </a:r>
            <a:r>
              <a:rPr lang="cs-CZ" sz="2700" b="1" dirty="0" smtClean="0"/>
              <a:t>L</a:t>
            </a:r>
            <a:endParaRPr lang="cs-CZ" sz="2700" b="1" dirty="0"/>
          </a:p>
        </p:txBody>
      </p:sp>
      <p:sp>
        <p:nvSpPr>
          <p:cNvPr id="156" name="TextovéPole 155"/>
          <p:cNvSpPr txBox="1"/>
          <p:nvPr/>
        </p:nvSpPr>
        <p:spPr>
          <a:xfrm>
            <a:off x="3143240" y="2422329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</a:t>
            </a:r>
            <a:r>
              <a:rPr lang="cs-CZ" sz="2700" b="1" dirty="0" smtClean="0"/>
              <a:t>V</a:t>
            </a:r>
            <a:endParaRPr lang="cs-CZ" sz="2700" b="1" dirty="0"/>
          </a:p>
        </p:txBody>
      </p:sp>
      <p:sp>
        <p:nvSpPr>
          <p:cNvPr id="157" name="TextovéPole 156"/>
          <p:cNvSpPr txBox="1"/>
          <p:nvPr/>
        </p:nvSpPr>
        <p:spPr>
          <a:xfrm>
            <a:off x="3857620" y="2928934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           </a:t>
            </a:r>
            <a:r>
              <a:rPr lang="cs-CZ" sz="2700" b="1" dirty="0" smtClean="0"/>
              <a:t>I</a:t>
            </a:r>
            <a:endParaRPr lang="cs-CZ" sz="2700" b="1" dirty="0"/>
          </a:p>
        </p:txBody>
      </p:sp>
      <p:sp>
        <p:nvSpPr>
          <p:cNvPr id="158" name="TextovéPole 157"/>
          <p:cNvSpPr txBox="1"/>
          <p:nvPr/>
        </p:nvSpPr>
        <p:spPr>
          <a:xfrm>
            <a:off x="5286380" y="3929066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              </a:t>
            </a:r>
            <a:r>
              <a:rPr lang="cs-CZ" sz="2700" b="1" dirty="0" smtClean="0"/>
              <a:t>I</a:t>
            </a:r>
            <a:endParaRPr lang="cs-CZ" sz="2700" b="1" dirty="0"/>
          </a:p>
        </p:txBody>
      </p:sp>
      <p:sp>
        <p:nvSpPr>
          <p:cNvPr id="159" name="TextovéPole 158"/>
          <p:cNvSpPr txBox="1"/>
          <p:nvPr/>
        </p:nvSpPr>
        <p:spPr>
          <a:xfrm>
            <a:off x="6000760" y="4429132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</a:t>
            </a:r>
            <a:r>
              <a:rPr lang="cs-CZ" sz="2700" b="1" dirty="0" smtClean="0"/>
              <a:t>N</a:t>
            </a:r>
            <a:endParaRPr lang="cs-CZ" sz="2700" b="1" dirty="0"/>
          </a:p>
        </p:txBody>
      </p:sp>
      <p:sp>
        <p:nvSpPr>
          <p:cNvPr id="160" name="TextovéPole 159"/>
          <p:cNvSpPr txBox="1"/>
          <p:nvPr/>
        </p:nvSpPr>
        <p:spPr>
          <a:xfrm>
            <a:off x="6715140" y="4929198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</a:t>
            </a:r>
            <a:r>
              <a:rPr lang="cs-CZ" sz="2700" b="1" dirty="0" smtClean="0"/>
              <a:t>G</a:t>
            </a:r>
            <a:endParaRPr lang="cs-CZ" sz="2700" b="1" dirty="0"/>
          </a:p>
        </p:txBody>
      </p:sp>
      <p:sp>
        <p:nvSpPr>
          <p:cNvPr id="161" name="TextovéPole 160"/>
          <p:cNvSpPr txBox="1"/>
          <p:nvPr/>
        </p:nvSpPr>
        <p:spPr>
          <a:xfrm>
            <a:off x="1714480" y="2428868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</a:t>
            </a:r>
            <a:r>
              <a:rPr lang="cs-CZ" sz="2700" b="1" dirty="0" smtClean="0">
                <a:cs typeface="Times New Roman"/>
              </a:rPr>
              <a:t>Ö</a:t>
            </a:r>
            <a:endParaRPr lang="cs-CZ" sz="2700" b="1" dirty="0"/>
          </a:p>
        </p:txBody>
      </p:sp>
      <p:sp>
        <p:nvSpPr>
          <p:cNvPr id="162" name="TextovéPole 161"/>
          <p:cNvSpPr txBox="1"/>
          <p:nvPr/>
        </p:nvSpPr>
        <p:spPr>
          <a:xfrm>
            <a:off x="2428860" y="2928934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</a:t>
            </a:r>
            <a:r>
              <a:rPr lang="cs-CZ" sz="2700" b="1" dirty="0" smtClean="0"/>
              <a:t>R</a:t>
            </a:r>
            <a:endParaRPr lang="cs-CZ" sz="2700" b="1" dirty="0"/>
          </a:p>
        </p:txBody>
      </p:sp>
      <p:sp>
        <p:nvSpPr>
          <p:cNvPr id="163" name="TextovéPole 162"/>
          <p:cNvSpPr txBox="1"/>
          <p:nvPr/>
        </p:nvSpPr>
        <p:spPr>
          <a:xfrm>
            <a:off x="3143240" y="3429000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</a:t>
            </a:r>
            <a:r>
              <a:rPr lang="cs-CZ" sz="2700" b="1" dirty="0" smtClean="0"/>
              <a:t>E</a:t>
            </a:r>
            <a:endParaRPr lang="cs-CZ" sz="2700" b="1" dirty="0"/>
          </a:p>
        </p:txBody>
      </p:sp>
      <p:sp>
        <p:nvSpPr>
          <p:cNvPr id="164" name="TextovéPole 163"/>
          <p:cNvSpPr txBox="1"/>
          <p:nvPr/>
        </p:nvSpPr>
        <p:spPr>
          <a:xfrm>
            <a:off x="4572000" y="4429132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</a:t>
            </a:r>
            <a:r>
              <a:rPr lang="cs-CZ" sz="2700" b="1" dirty="0" smtClean="0"/>
              <a:t>U</a:t>
            </a:r>
            <a:endParaRPr lang="cs-CZ" sz="2700" b="1" dirty="0"/>
          </a:p>
        </p:txBody>
      </p:sp>
      <p:sp>
        <p:nvSpPr>
          <p:cNvPr id="165" name="TextovéPole 164"/>
          <p:cNvSpPr txBox="1"/>
          <p:nvPr/>
        </p:nvSpPr>
        <p:spPr>
          <a:xfrm>
            <a:off x="5286380" y="4929198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</a:t>
            </a:r>
            <a:r>
              <a:rPr lang="cs-CZ" sz="2700" b="1" dirty="0" smtClean="0"/>
              <a:t>N</a:t>
            </a:r>
            <a:endParaRPr lang="cs-CZ" sz="2700" b="1" dirty="0"/>
          </a:p>
        </p:txBody>
      </p:sp>
      <p:sp>
        <p:nvSpPr>
          <p:cNvPr id="166" name="TextovéPole 165"/>
          <p:cNvSpPr txBox="1"/>
          <p:nvPr/>
        </p:nvSpPr>
        <p:spPr>
          <a:xfrm>
            <a:off x="6000760" y="5429264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</a:t>
            </a:r>
            <a:r>
              <a:rPr lang="cs-CZ" sz="2700" b="1" dirty="0" smtClean="0"/>
              <a:t>D</a:t>
            </a:r>
            <a:endParaRPr lang="cs-CZ" sz="2700" b="1" dirty="0"/>
          </a:p>
        </p:txBody>
      </p:sp>
      <p:sp>
        <p:nvSpPr>
          <p:cNvPr id="167" name="TextovéPole 166"/>
          <p:cNvSpPr txBox="1"/>
          <p:nvPr/>
        </p:nvSpPr>
        <p:spPr>
          <a:xfrm>
            <a:off x="2428860" y="2000240"/>
            <a:ext cx="500066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/>
              <a:t>                                               </a:t>
            </a:r>
            <a:r>
              <a:rPr lang="cs-CZ" sz="2700" b="1" dirty="0" smtClean="0"/>
              <a:t>D   </a:t>
            </a:r>
            <a:r>
              <a:rPr lang="cs-CZ" sz="100" b="1" dirty="0" smtClean="0"/>
              <a:t>                                                                       </a:t>
            </a:r>
            <a:r>
              <a:rPr lang="cs-CZ" sz="2700" b="1" dirty="0" smtClean="0"/>
              <a:t>F   </a:t>
            </a:r>
            <a:r>
              <a:rPr lang="cs-CZ" sz="100" b="1" dirty="0" smtClean="0"/>
              <a:t>                                                                             </a:t>
            </a:r>
            <a:r>
              <a:rPr lang="cs-CZ" sz="2700" b="1" dirty="0" smtClean="0"/>
              <a:t>G  </a:t>
            </a:r>
            <a:r>
              <a:rPr lang="cs-CZ" sz="100" b="1" dirty="0" smtClean="0"/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cs-CZ" sz="2700" b="1" dirty="0" smtClean="0"/>
              <a:t>P    </a:t>
            </a:r>
            <a:r>
              <a:rPr lang="cs-CZ" sz="100" b="1" dirty="0" smtClean="0"/>
              <a:t>                                                        </a:t>
            </a:r>
            <a:r>
              <a:rPr lang="cs-CZ" sz="2700" b="1" dirty="0" smtClean="0"/>
              <a:t>L      </a:t>
            </a:r>
            <a:r>
              <a:rPr lang="cs-CZ" sz="100" b="1" dirty="0" smtClean="0"/>
              <a:t>     </a:t>
            </a:r>
            <a:r>
              <a:rPr lang="cs-CZ" sz="2700" b="1" dirty="0" smtClean="0"/>
              <a:t>P   </a:t>
            </a:r>
            <a:endParaRPr lang="cs-CZ" sz="2700" b="1" dirty="0"/>
          </a:p>
        </p:txBody>
      </p:sp>
      <p:sp>
        <p:nvSpPr>
          <p:cNvPr id="168" name="TextovéPole 167"/>
          <p:cNvSpPr txBox="1"/>
          <p:nvPr/>
        </p:nvSpPr>
        <p:spPr>
          <a:xfrm>
            <a:off x="3857620" y="2492541"/>
            <a:ext cx="428628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/>
              <a:t>                                                 </a:t>
            </a:r>
            <a:r>
              <a:rPr lang="cs-CZ" sz="2700" b="1" dirty="0" smtClean="0"/>
              <a:t>D   </a:t>
            </a:r>
            <a:r>
              <a:rPr lang="cs-CZ" sz="100" b="1" dirty="0" smtClean="0"/>
              <a:t>                                                                     </a:t>
            </a:r>
            <a:r>
              <a:rPr lang="cs-CZ" sz="2700" b="1" dirty="0" smtClean="0"/>
              <a:t>F              </a:t>
            </a:r>
            <a:r>
              <a:rPr lang="cs-CZ" sz="100" b="1" dirty="0" smtClean="0"/>
              <a:t>                             </a:t>
            </a:r>
            <a:r>
              <a:rPr lang="cs-CZ" sz="2700" b="1" dirty="0" smtClean="0"/>
              <a:t>P    </a:t>
            </a:r>
            <a:r>
              <a:rPr lang="cs-CZ" sz="100" b="1" dirty="0" smtClean="0"/>
              <a:t>                                                   </a:t>
            </a:r>
            <a:r>
              <a:rPr lang="cs-CZ" sz="2700" b="1" dirty="0" smtClean="0"/>
              <a:t>L</a:t>
            </a:r>
            <a:endParaRPr lang="cs-CZ" sz="2700" b="1" dirty="0"/>
          </a:p>
        </p:txBody>
      </p:sp>
      <p:sp>
        <p:nvSpPr>
          <p:cNvPr id="169" name="TextovéPole 168"/>
          <p:cNvSpPr txBox="1"/>
          <p:nvPr/>
        </p:nvSpPr>
        <p:spPr>
          <a:xfrm>
            <a:off x="1714480" y="2992607"/>
            <a:ext cx="571504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/>
              <a:t>                                                     </a:t>
            </a:r>
            <a:r>
              <a:rPr lang="cs-CZ" sz="2700" b="1" dirty="0" smtClean="0"/>
              <a:t>D   </a:t>
            </a:r>
            <a:r>
              <a:rPr lang="cs-CZ" sz="100" b="1" dirty="0" smtClean="0"/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cs-CZ" sz="2700" b="1" dirty="0" smtClean="0"/>
              <a:t>F                       </a:t>
            </a:r>
            <a:r>
              <a:rPr lang="cs-CZ" sz="100" b="1" dirty="0" smtClean="0"/>
              <a:t>                  </a:t>
            </a:r>
            <a:r>
              <a:rPr lang="cs-CZ" sz="2700" b="1" dirty="0" smtClean="0"/>
              <a:t>P</a:t>
            </a:r>
            <a:endParaRPr lang="cs-CZ" sz="2700" b="1" dirty="0"/>
          </a:p>
        </p:txBody>
      </p:sp>
      <p:sp>
        <p:nvSpPr>
          <p:cNvPr id="170" name="TextovéPole 169"/>
          <p:cNvSpPr txBox="1"/>
          <p:nvPr/>
        </p:nvSpPr>
        <p:spPr>
          <a:xfrm>
            <a:off x="2428860" y="3492673"/>
            <a:ext cx="571504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/>
              <a:t>                                               </a:t>
            </a:r>
            <a:r>
              <a:rPr lang="cs-CZ" sz="2700" b="1" dirty="0" smtClean="0"/>
              <a:t>D   </a:t>
            </a:r>
            <a:r>
              <a:rPr lang="cs-CZ" sz="100" b="1" dirty="0" smtClean="0"/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cs-CZ" sz="2700" b="1" dirty="0" smtClean="0"/>
              <a:t>P    </a:t>
            </a:r>
            <a:r>
              <a:rPr lang="cs-CZ" sz="100" b="1" dirty="0" smtClean="0"/>
              <a:t>                                                        </a:t>
            </a:r>
            <a:r>
              <a:rPr lang="cs-CZ" sz="2700" b="1" dirty="0" smtClean="0"/>
              <a:t>L               P   </a:t>
            </a:r>
            <a:endParaRPr lang="cs-CZ" sz="2700" b="1" dirty="0"/>
          </a:p>
        </p:txBody>
      </p:sp>
      <p:sp>
        <p:nvSpPr>
          <p:cNvPr id="171" name="TextovéPole 170"/>
          <p:cNvSpPr txBox="1"/>
          <p:nvPr/>
        </p:nvSpPr>
        <p:spPr>
          <a:xfrm>
            <a:off x="1000100" y="5492937"/>
            <a:ext cx="714380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/>
              <a:t>                                               </a:t>
            </a:r>
            <a:r>
              <a:rPr lang="cs-CZ" sz="2700" b="1" dirty="0" smtClean="0"/>
              <a:t>D   </a:t>
            </a:r>
            <a:r>
              <a:rPr lang="cs-CZ" sz="100" b="1" dirty="0" smtClean="0"/>
              <a:t>                                                                   </a:t>
            </a:r>
            <a:r>
              <a:rPr lang="cs-CZ" sz="2700" b="1" dirty="0" smtClean="0"/>
              <a:t>   </a:t>
            </a:r>
            <a:r>
              <a:rPr lang="cs-CZ" sz="100" b="1" dirty="0" smtClean="0"/>
              <a:t>                                                                                                                                           </a:t>
            </a:r>
            <a:r>
              <a:rPr lang="cs-CZ" sz="2700" b="1" dirty="0" smtClean="0"/>
              <a:t>G  </a:t>
            </a:r>
            <a:r>
              <a:rPr lang="cs-CZ" sz="100" b="1" dirty="0" smtClean="0"/>
              <a:t>                                                                                                           </a:t>
            </a:r>
            <a:r>
              <a:rPr lang="cs-CZ" sz="2700" b="1" dirty="0" smtClean="0"/>
              <a:t>P    </a:t>
            </a:r>
            <a:r>
              <a:rPr lang="cs-CZ" sz="100" b="1" dirty="0" smtClean="0"/>
              <a:t>                                                        </a:t>
            </a:r>
            <a:r>
              <a:rPr lang="cs-CZ" sz="2700" b="1" dirty="0" smtClean="0"/>
              <a:t>L      </a:t>
            </a:r>
            <a:r>
              <a:rPr lang="cs-CZ" sz="100" b="1" dirty="0" smtClean="0"/>
              <a:t>      </a:t>
            </a:r>
            <a:r>
              <a:rPr lang="cs-CZ" sz="2700" b="1" dirty="0" smtClean="0"/>
              <a:t>P     </a:t>
            </a:r>
            <a:r>
              <a:rPr lang="cs-CZ" sz="100" b="1" dirty="0" smtClean="0"/>
              <a:t>                    </a:t>
            </a:r>
            <a:r>
              <a:rPr lang="cs-CZ" sz="2700" b="1" dirty="0" smtClean="0"/>
              <a:t>O                      W   </a:t>
            </a:r>
            <a:endParaRPr lang="cs-CZ" sz="2700" b="1" dirty="0"/>
          </a:p>
        </p:txBody>
      </p:sp>
      <p:sp>
        <p:nvSpPr>
          <p:cNvPr id="172" name="TextovéPole 171"/>
          <p:cNvSpPr txBox="1"/>
          <p:nvPr/>
        </p:nvSpPr>
        <p:spPr>
          <a:xfrm>
            <a:off x="1000100" y="4992871"/>
            <a:ext cx="714380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/>
              <a:t>                                               </a:t>
            </a:r>
            <a:r>
              <a:rPr lang="cs-CZ" sz="2700" b="1" dirty="0" smtClean="0"/>
              <a:t>D   </a:t>
            </a:r>
            <a:r>
              <a:rPr lang="cs-CZ" sz="100" b="1" dirty="0" smtClean="0"/>
              <a:t>                                                                       </a:t>
            </a:r>
            <a:r>
              <a:rPr lang="cs-CZ" sz="2700" b="1" dirty="0" smtClean="0"/>
              <a:t>F   </a:t>
            </a:r>
            <a:r>
              <a:rPr lang="cs-CZ" sz="100" b="1" dirty="0" smtClean="0"/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cs-CZ" sz="2700" b="1" dirty="0" smtClean="0"/>
              <a:t>G  </a:t>
            </a:r>
            <a:r>
              <a:rPr lang="cs-CZ" sz="100" b="1" dirty="0" smtClean="0"/>
              <a:t>                                                                                                      </a:t>
            </a:r>
            <a:r>
              <a:rPr lang="cs-CZ" sz="2700" b="1" dirty="0" smtClean="0"/>
              <a:t>P    </a:t>
            </a:r>
            <a:r>
              <a:rPr lang="cs-CZ" sz="100" b="1" dirty="0" smtClean="0"/>
              <a:t>                                                        </a:t>
            </a:r>
            <a:r>
              <a:rPr lang="cs-CZ" sz="2700" b="1" dirty="0" smtClean="0"/>
              <a:t>L                                </a:t>
            </a:r>
            <a:r>
              <a:rPr lang="cs-CZ" sz="100" b="1" dirty="0" smtClean="0"/>
              <a:t>      </a:t>
            </a:r>
            <a:r>
              <a:rPr lang="cs-CZ" sz="2700" b="1" dirty="0" smtClean="0"/>
              <a:t>P   </a:t>
            </a:r>
            <a:endParaRPr lang="cs-CZ" sz="2700" b="1" dirty="0"/>
          </a:p>
        </p:txBody>
      </p:sp>
      <p:sp>
        <p:nvSpPr>
          <p:cNvPr id="173" name="TextovéPole 172"/>
          <p:cNvSpPr txBox="1"/>
          <p:nvPr/>
        </p:nvSpPr>
        <p:spPr>
          <a:xfrm>
            <a:off x="2428860" y="3992739"/>
            <a:ext cx="500066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b="1" dirty="0" smtClean="0"/>
              <a:t> </a:t>
            </a:r>
            <a:r>
              <a:rPr lang="cs-CZ" sz="100" b="1" dirty="0" smtClean="0"/>
              <a:t>                  </a:t>
            </a:r>
            <a:r>
              <a:rPr lang="cs-CZ" sz="2700" b="1" dirty="0" smtClean="0"/>
              <a:t>O     </a:t>
            </a:r>
            <a:r>
              <a:rPr lang="cs-CZ" sz="100" b="1" dirty="0" smtClean="0"/>
              <a:t>            </a:t>
            </a:r>
            <a:r>
              <a:rPr lang="cs-CZ" sz="2700" b="1" dirty="0" smtClean="0"/>
              <a:t>U                               </a:t>
            </a:r>
            <a:r>
              <a:rPr lang="cs-CZ" sz="100" b="1" dirty="0" smtClean="0"/>
              <a:t>             </a:t>
            </a:r>
            <a:r>
              <a:rPr lang="cs-CZ" sz="2700" b="1" dirty="0" smtClean="0"/>
              <a:t>K     </a:t>
            </a:r>
            <a:r>
              <a:rPr lang="cs-CZ" sz="100" b="1" dirty="0" smtClean="0"/>
              <a:t>         </a:t>
            </a:r>
            <a:r>
              <a:rPr lang="cs-CZ" sz="2700" b="1" dirty="0" smtClean="0"/>
              <a:t>Q </a:t>
            </a:r>
            <a:endParaRPr lang="cs-CZ" sz="2700" b="1" dirty="0"/>
          </a:p>
        </p:txBody>
      </p:sp>
      <p:sp>
        <p:nvSpPr>
          <p:cNvPr id="174" name="TextovéPole 173"/>
          <p:cNvSpPr txBox="1"/>
          <p:nvPr/>
        </p:nvSpPr>
        <p:spPr>
          <a:xfrm>
            <a:off x="1000100" y="4492805"/>
            <a:ext cx="714380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b="1" dirty="0" smtClean="0"/>
              <a:t> </a:t>
            </a:r>
            <a:r>
              <a:rPr lang="cs-CZ" sz="100" b="1" dirty="0" smtClean="0"/>
              <a:t>                     </a:t>
            </a:r>
            <a:r>
              <a:rPr lang="cs-CZ" sz="2700" b="1" dirty="0" smtClean="0"/>
              <a:t>D              </a:t>
            </a:r>
            <a:r>
              <a:rPr lang="cs-CZ" sz="100" b="1" dirty="0" smtClean="0"/>
              <a:t>            </a:t>
            </a:r>
            <a:r>
              <a:rPr lang="cs-CZ" sz="2700" b="1" dirty="0" smtClean="0"/>
              <a:t>F              </a:t>
            </a:r>
            <a:r>
              <a:rPr lang="cs-CZ" sz="100" b="1" dirty="0" smtClean="0"/>
              <a:t>                 </a:t>
            </a:r>
            <a:r>
              <a:rPr lang="cs-CZ" sz="2700" b="1" dirty="0" smtClean="0"/>
              <a:t>C                                </a:t>
            </a:r>
            <a:r>
              <a:rPr lang="cs-CZ" sz="100" b="1" dirty="0" smtClean="0"/>
              <a:t>    </a:t>
            </a:r>
            <a:r>
              <a:rPr lang="cs-CZ" sz="2700" b="1" dirty="0" smtClean="0"/>
              <a:t>N     </a:t>
            </a:r>
            <a:r>
              <a:rPr lang="cs-CZ" sz="100" b="1" dirty="0" smtClean="0"/>
              <a:t>          </a:t>
            </a:r>
            <a:r>
              <a:rPr lang="cs-CZ" sz="2700" b="1" dirty="0" smtClean="0"/>
              <a:t>U </a:t>
            </a:r>
            <a:endParaRPr lang="cs-CZ" sz="2700" b="1" dirty="0"/>
          </a:p>
        </p:txBody>
      </p:sp>
      <p:sp>
        <p:nvSpPr>
          <p:cNvPr id="175" name="TextovéPole 174"/>
          <p:cNvSpPr txBox="1"/>
          <p:nvPr/>
        </p:nvSpPr>
        <p:spPr>
          <a:xfrm>
            <a:off x="6715140" y="1500174"/>
            <a:ext cx="71438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b="1" dirty="0" smtClean="0"/>
              <a:t>  </a:t>
            </a:r>
            <a:r>
              <a:rPr lang="cs-CZ" sz="100" b="1" dirty="0" smtClean="0"/>
              <a:t>     </a:t>
            </a:r>
            <a:r>
              <a:rPr lang="cs-CZ" sz="2700" b="1" dirty="0" smtClean="0"/>
              <a:t>P   </a:t>
            </a:r>
            <a:endParaRPr lang="cs-CZ" sz="27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3" dur="500" fill="hold"/>
                                        <p:tgtEl>
                                          <p:spTgt spid="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4" dur="500" fill="hold"/>
                                        <p:tgtEl>
                                          <p:spTgt spid="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0" dur="500" fill="hold"/>
                                        <p:tgtEl>
                                          <p:spTgt spid="1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1" dur="500" fill="hold"/>
                                        <p:tgtEl>
                                          <p:spTgt spid="1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1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5" dur="500" fill="hold"/>
                                        <p:tgtEl>
                                          <p:spTgt spid="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6" dur="500" fill="hold"/>
                                        <p:tgtEl>
                                          <p:spTgt spid="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2" dur="500" fill="hold"/>
                                        <p:tgtEl>
                                          <p:spTgt spid="1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33" dur="500" fill="hold"/>
                                        <p:tgtEl>
                                          <p:spTgt spid="1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1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7" dur="500" fill="hold"/>
                                        <p:tgtEl>
                                          <p:spTgt spid="1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38" dur="500" fill="hold"/>
                                        <p:tgtEl>
                                          <p:spTgt spid="1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1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1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42" dur="500" fill="hold"/>
                                        <p:tgtEl>
                                          <p:spTgt spid="1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43" dur="500" fill="hold"/>
                                        <p:tgtEl>
                                          <p:spTgt spid="1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1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1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47" dur="500" fill="hold"/>
                                        <p:tgtEl>
                                          <p:spTgt spid="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48" dur="500" fill="hold"/>
                                        <p:tgtEl>
                                          <p:spTgt spid="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52" dur="500" fill="hold"/>
                                        <p:tgtEl>
                                          <p:spTgt spid="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53" dur="500" fill="hold"/>
                                        <p:tgtEl>
                                          <p:spTgt spid="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59" dur="500" fill="hold"/>
                                        <p:tgtEl>
                                          <p:spTgt spid="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60" dur="500" fill="hold"/>
                                        <p:tgtEl>
                                          <p:spTgt spid="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4" dur="500" fill="hold"/>
                                        <p:tgtEl>
                                          <p:spTgt spid="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65" dur="500" fill="hold"/>
                                        <p:tgtEl>
                                          <p:spTgt spid="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9" dur="500" fill="hold"/>
                                        <p:tgtEl>
                                          <p:spTgt spid="1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70" dur="500" fill="hold"/>
                                        <p:tgtEl>
                                          <p:spTgt spid="1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1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76" dur="500" fill="hold"/>
                                        <p:tgtEl>
                                          <p:spTgt spid="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77" dur="500" fill="hold"/>
                                        <p:tgtEl>
                                          <p:spTgt spid="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81" dur="5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82" dur="5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83" dur="5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86" dur="500" fill="hold"/>
                                        <p:tgtEl>
                                          <p:spTgt spid="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87" dur="500" fill="hold"/>
                                        <p:tgtEl>
                                          <p:spTgt spid="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91" dur="500" fill="hold"/>
                                        <p:tgtEl>
                                          <p:spTgt spid="1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92" dur="500" fill="hold"/>
                                        <p:tgtEl>
                                          <p:spTgt spid="1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1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96" dur="500" fill="hold"/>
                                        <p:tgtEl>
                                          <p:spTgt spid="1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97" dur="500" fill="hold"/>
                                        <p:tgtEl>
                                          <p:spTgt spid="1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1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1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01" dur="500" fill="hold"/>
                                        <p:tgtEl>
                                          <p:spTgt spid="1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02" dur="500" fill="hold"/>
                                        <p:tgtEl>
                                          <p:spTgt spid="1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1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1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06" dur="500" fill="hold"/>
                                        <p:tgtEl>
                                          <p:spTgt spid="1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07" dur="500" fill="hold"/>
                                        <p:tgtEl>
                                          <p:spTgt spid="1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1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1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13" dur="500" fill="hold"/>
                                        <p:tgtEl>
                                          <p:spTgt spid="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14" dur="500" fill="hold"/>
                                        <p:tgtEl>
                                          <p:spTgt spid="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18" dur="500" fill="hold"/>
                                        <p:tgtEl>
                                          <p:spTgt spid="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19" dur="500" fill="hold"/>
                                        <p:tgtEl>
                                          <p:spTgt spid="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1" dur="500" fill="hold"/>
                                        <p:tgtEl>
                                          <p:spTgt spid="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23" dur="500" fill="hold"/>
                                        <p:tgtEl>
                                          <p:spTgt spid="1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24" dur="500" fill="hold"/>
                                        <p:tgtEl>
                                          <p:spTgt spid="1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25" dur="500" fill="hold"/>
                                        <p:tgtEl>
                                          <p:spTgt spid="1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1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28" dur="500" fill="hold"/>
                                        <p:tgtEl>
                                          <p:spTgt spid="1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29" dur="500" fill="hold"/>
                                        <p:tgtEl>
                                          <p:spTgt spid="1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1" dur="500" fill="hold"/>
                                        <p:tgtEl>
                                          <p:spTgt spid="1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35" dur="500" fill="hold"/>
                                        <p:tgtEl>
                                          <p:spTgt spid="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36" dur="500" fill="hold"/>
                                        <p:tgtEl>
                                          <p:spTgt spid="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37" dur="500" fill="hold"/>
                                        <p:tgtEl>
                                          <p:spTgt spid="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8" dur="500" fill="hold"/>
                                        <p:tgtEl>
                                          <p:spTgt spid="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40" dur="500" fill="hold"/>
                                        <p:tgtEl>
                                          <p:spTgt spid="1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41" dur="500" fill="hold"/>
                                        <p:tgtEl>
                                          <p:spTgt spid="1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42" dur="500" fill="hold"/>
                                        <p:tgtEl>
                                          <p:spTgt spid="1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3" dur="500" fill="hold"/>
                                        <p:tgtEl>
                                          <p:spTgt spid="1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4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45" dur="500" fill="hold"/>
                                        <p:tgtEl>
                                          <p:spTgt spid="1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46" dur="500" fill="hold"/>
                                        <p:tgtEl>
                                          <p:spTgt spid="1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47" dur="500" fill="hold"/>
                                        <p:tgtEl>
                                          <p:spTgt spid="1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500" fill="hold"/>
                                        <p:tgtEl>
                                          <p:spTgt spid="1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50" dur="500" fill="hold"/>
                                        <p:tgtEl>
                                          <p:spTgt spid="1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51" dur="500" fill="hold"/>
                                        <p:tgtEl>
                                          <p:spTgt spid="1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1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3" dur="500" fill="hold"/>
                                        <p:tgtEl>
                                          <p:spTgt spid="1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55" dur="500" fill="hold"/>
                                        <p:tgtEl>
                                          <p:spTgt spid="1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56" dur="500" fill="hold"/>
                                        <p:tgtEl>
                                          <p:spTgt spid="1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57" dur="500" fill="hold"/>
                                        <p:tgtEl>
                                          <p:spTgt spid="1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8" dur="500" fill="hold"/>
                                        <p:tgtEl>
                                          <p:spTgt spid="1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60" dur="500" fill="hold"/>
                                        <p:tgtEl>
                                          <p:spTgt spid="1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61" dur="500" fill="hold"/>
                                        <p:tgtEl>
                                          <p:spTgt spid="1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62" dur="500" fill="hold"/>
                                        <p:tgtEl>
                                          <p:spTgt spid="1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3" dur="500" fill="hold"/>
                                        <p:tgtEl>
                                          <p:spTgt spid="1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4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65" dur="500" fill="hold"/>
                                        <p:tgtEl>
                                          <p:spTgt spid="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66" dur="500" fill="hold"/>
                                        <p:tgtEl>
                                          <p:spTgt spid="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67" dur="500" fill="hold"/>
                                        <p:tgtEl>
                                          <p:spTgt spid="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9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70" dur="500" fill="hold"/>
                                        <p:tgtEl>
                                          <p:spTgt spid="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71" dur="500" fill="hold"/>
                                        <p:tgtEl>
                                          <p:spTgt spid="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72" dur="500" fill="hold"/>
                                        <p:tgtEl>
                                          <p:spTgt spid="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3" dur="500" fill="hold"/>
                                        <p:tgtEl>
                                          <p:spTgt spid="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4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75" dur="500" fill="hold"/>
                                        <p:tgtEl>
                                          <p:spTgt spid="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76" dur="500" fill="hold"/>
                                        <p:tgtEl>
                                          <p:spTgt spid="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77" dur="500" fill="hold"/>
                                        <p:tgtEl>
                                          <p:spTgt spid="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8" dur="500" fill="hold"/>
                                        <p:tgtEl>
                                          <p:spTgt spid="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9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80" dur="500" fill="hold"/>
                                        <p:tgtEl>
                                          <p:spTgt spid="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81" dur="500" fill="hold"/>
                                        <p:tgtEl>
                                          <p:spTgt spid="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82" dur="500" fill="hold"/>
                                        <p:tgtEl>
                                          <p:spTgt spid="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500" fill="hold"/>
                                        <p:tgtEl>
                                          <p:spTgt spid="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87" dur="500" fill="hold"/>
                                        <p:tgtEl>
                                          <p:spTgt spid="1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88" dur="500" fill="hold"/>
                                        <p:tgtEl>
                                          <p:spTgt spid="1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89" dur="500" fill="hold"/>
                                        <p:tgtEl>
                                          <p:spTgt spid="1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0" dur="500" fill="hold"/>
                                        <p:tgtEl>
                                          <p:spTgt spid="1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1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92" dur="500" fill="hold"/>
                                        <p:tgtEl>
                                          <p:spTgt spid="1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93" dur="500" fill="hold"/>
                                        <p:tgtEl>
                                          <p:spTgt spid="1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94" dur="500" fill="hold"/>
                                        <p:tgtEl>
                                          <p:spTgt spid="1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5" dur="500" fill="hold"/>
                                        <p:tgtEl>
                                          <p:spTgt spid="1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97" dur="500" fill="hold"/>
                                        <p:tgtEl>
                                          <p:spTgt spid="1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98" dur="500" fill="hold"/>
                                        <p:tgtEl>
                                          <p:spTgt spid="1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99" dur="500" fill="hold"/>
                                        <p:tgtEl>
                                          <p:spTgt spid="1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1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1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02" dur="500" fill="hold"/>
                                        <p:tgtEl>
                                          <p:spTgt spid="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03" dur="500" fill="hold"/>
                                        <p:tgtEl>
                                          <p:spTgt spid="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04" dur="500" fill="hold"/>
                                        <p:tgtEl>
                                          <p:spTgt spid="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5" dur="500" fill="hold"/>
                                        <p:tgtEl>
                                          <p:spTgt spid="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6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07" dur="500" fill="hold"/>
                                        <p:tgtEl>
                                          <p:spTgt spid="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08" dur="500" fill="hold"/>
                                        <p:tgtEl>
                                          <p:spTgt spid="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09" dur="500" fill="hold"/>
                                        <p:tgtEl>
                                          <p:spTgt spid="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0" dur="500" fill="hold"/>
                                        <p:tgtEl>
                                          <p:spTgt spid="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14" dur="500" fill="hold"/>
                                        <p:tgtEl>
                                          <p:spTgt spid="1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15" dur="500" fill="hold"/>
                                        <p:tgtEl>
                                          <p:spTgt spid="1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16" dur="500" fill="hold"/>
                                        <p:tgtEl>
                                          <p:spTgt spid="1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7" dur="500" fill="hold"/>
                                        <p:tgtEl>
                                          <p:spTgt spid="1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8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19" dur="500" fill="hold"/>
                                        <p:tgtEl>
                                          <p:spTgt spid="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20" dur="500" fill="hold"/>
                                        <p:tgtEl>
                                          <p:spTgt spid="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21" dur="500" fill="hold"/>
                                        <p:tgtEl>
                                          <p:spTgt spid="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2" dur="500" fill="hold"/>
                                        <p:tgtEl>
                                          <p:spTgt spid="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3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24" dur="500" fill="hold"/>
                                        <p:tgtEl>
                                          <p:spTgt spid="1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25" dur="500" fill="hold"/>
                                        <p:tgtEl>
                                          <p:spTgt spid="1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26" dur="500" fill="hold"/>
                                        <p:tgtEl>
                                          <p:spTgt spid="1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7" dur="500" fill="hold"/>
                                        <p:tgtEl>
                                          <p:spTgt spid="1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8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29" dur="500" fill="hold"/>
                                        <p:tgtEl>
                                          <p:spTgt spid="1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30" dur="500" fill="hold"/>
                                        <p:tgtEl>
                                          <p:spTgt spid="1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31" dur="500" fill="hold"/>
                                        <p:tgtEl>
                                          <p:spTgt spid="1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2" dur="500" fill="hold"/>
                                        <p:tgtEl>
                                          <p:spTgt spid="1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3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34" dur="500" fill="hold"/>
                                        <p:tgtEl>
                                          <p:spTgt spid="1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35" dur="500" fill="hold"/>
                                        <p:tgtEl>
                                          <p:spTgt spid="1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36" dur="500" fill="hold"/>
                                        <p:tgtEl>
                                          <p:spTgt spid="1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7" dur="500" fill="hold"/>
                                        <p:tgtEl>
                                          <p:spTgt spid="1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8" fill="hold">
                      <p:stCondLst>
                        <p:cond delay="indefinite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41" dur="500" fill="hold"/>
                                        <p:tgtEl>
                                          <p:spTgt spid="1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42" dur="500" fill="hold"/>
                                        <p:tgtEl>
                                          <p:spTgt spid="1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43" dur="500" fill="hold"/>
                                        <p:tgtEl>
                                          <p:spTgt spid="1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4" dur="500" fill="hold"/>
                                        <p:tgtEl>
                                          <p:spTgt spid="1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5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46" dur="500" fill="hold"/>
                                        <p:tgtEl>
                                          <p:spTgt spid="1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47" dur="500" fill="hold"/>
                                        <p:tgtEl>
                                          <p:spTgt spid="1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48" dur="500" fill="hold"/>
                                        <p:tgtEl>
                                          <p:spTgt spid="1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9" dur="500" fill="hold"/>
                                        <p:tgtEl>
                                          <p:spTgt spid="1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0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51" dur="500" fill="hold"/>
                                        <p:tgtEl>
                                          <p:spTgt spid="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52" dur="500" fill="hold"/>
                                        <p:tgtEl>
                                          <p:spTgt spid="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53" dur="500" fill="hold"/>
                                        <p:tgtEl>
                                          <p:spTgt spid="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4" dur="500" fill="hold"/>
                                        <p:tgtEl>
                                          <p:spTgt spid="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5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56" dur="500" fill="hold"/>
                                        <p:tgtEl>
                                          <p:spTgt spid="1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57" dur="500" fill="hold"/>
                                        <p:tgtEl>
                                          <p:spTgt spid="1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58" dur="500" fill="hold"/>
                                        <p:tgtEl>
                                          <p:spTgt spid="1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9" dur="500" fill="hold"/>
                                        <p:tgtEl>
                                          <p:spTgt spid="1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0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61" dur="500" fill="hold"/>
                                        <p:tgtEl>
                                          <p:spTgt spid="1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62" dur="500" fill="hold"/>
                                        <p:tgtEl>
                                          <p:spTgt spid="1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63" dur="500" fill="hold"/>
                                        <p:tgtEl>
                                          <p:spTgt spid="1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4" dur="500" fill="hold"/>
                                        <p:tgtEl>
                                          <p:spTgt spid="1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5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66" dur="500" fill="hold"/>
                                        <p:tgtEl>
                                          <p:spTgt spid="1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67" dur="500" fill="hold"/>
                                        <p:tgtEl>
                                          <p:spTgt spid="1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68" dur="500" fill="hold"/>
                                        <p:tgtEl>
                                          <p:spTgt spid="1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9" dur="500" fill="hold"/>
                                        <p:tgtEl>
                                          <p:spTgt spid="1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Spojte správě následující pojmy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26" name="Zástupný symbol pro obsah 2"/>
          <p:cNvSpPr>
            <a:spLocks noGrp="1"/>
          </p:cNvSpPr>
          <p:nvPr>
            <p:ph idx="1"/>
          </p:nvPr>
        </p:nvSpPr>
        <p:spPr>
          <a:xfrm>
            <a:off x="214282" y="1285860"/>
            <a:ext cx="5929354" cy="5500702"/>
          </a:xfrm>
        </p:spPr>
        <p:txBody>
          <a:bodyPr>
            <a:normAutofit/>
          </a:bodyPr>
          <a:lstStyle/>
          <a:p>
            <a:pPr>
              <a:lnSpc>
                <a:spcPts val="3700"/>
              </a:lnSpc>
              <a:buNone/>
            </a:pPr>
            <a:r>
              <a:rPr lang="cs-CZ" sz="2000" b="1" dirty="0" smtClean="0"/>
              <a:t>1) LAPONCI		......	</a:t>
            </a:r>
          </a:p>
          <a:p>
            <a:pPr>
              <a:lnSpc>
                <a:spcPts val="3700"/>
              </a:lnSpc>
              <a:buNone/>
            </a:pPr>
            <a:r>
              <a:rPr lang="cs-CZ" sz="2000" b="1" dirty="0" smtClean="0"/>
              <a:t>2) FJORD		...... 	</a:t>
            </a:r>
          </a:p>
          <a:p>
            <a:pPr>
              <a:lnSpc>
                <a:spcPts val="3700"/>
              </a:lnSpc>
              <a:buNone/>
            </a:pPr>
            <a:r>
              <a:rPr lang="cs-CZ" sz="2000" b="1" dirty="0" smtClean="0"/>
              <a:t>3) SOB			......	</a:t>
            </a:r>
          </a:p>
          <a:p>
            <a:pPr>
              <a:lnSpc>
                <a:spcPts val="3700"/>
              </a:lnSpc>
              <a:buNone/>
            </a:pPr>
            <a:r>
              <a:rPr lang="cs-CZ" sz="2000" b="1" dirty="0" smtClean="0"/>
              <a:t>4) JAN MAYEN 		......	</a:t>
            </a:r>
          </a:p>
          <a:p>
            <a:pPr>
              <a:lnSpc>
                <a:spcPts val="3700"/>
              </a:lnSpc>
              <a:buNone/>
            </a:pPr>
            <a:r>
              <a:rPr lang="cs-CZ" sz="2000" b="1" dirty="0" smtClean="0"/>
              <a:t>5) VATNAJ</a:t>
            </a:r>
            <a:r>
              <a:rPr lang="cs-CZ" sz="2000" b="1" dirty="0" smtClean="0">
                <a:cs typeface="Times New Roman"/>
              </a:rPr>
              <a:t>Ö</a:t>
            </a:r>
            <a:r>
              <a:rPr lang="cs-CZ" sz="2000" b="1" dirty="0" smtClean="0"/>
              <a:t>KUL	......	</a:t>
            </a:r>
          </a:p>
          <a:p>
            <a:pPr>
              <a:lnSpc>
                <a:spcPts val="3700"/>
              </a:lnSpc>
              <a:buNone/>
            </a:pPr>
            <a:r>
              <a:rPr lang="cs-CZ" sz="2000" b="1" dirty="0" smtClean="0"/>
              <a:t>6) NOBEL 		......	</a:t>
            </a:r>
          </a:p>
          <a:p>
            <a:pPr>
              <a:lnSpc>
                <a:spcPts val="3700"/>
              </a:lnSpc>
              <a:buNone/>
            </a:pPr>
            <a:r>
              <a:rPr lang="cs-CZ" sz="2000" b="1" dirty="0" smtClean="0"/>
              <a:t>7) IKEA			......	</a:t>
            </a:r>
          </a:p>
          <a:p>
            <a:pPr>
              <a:lnSpc>
                <a:spcPts val="3700"/>
              </a:lnSpc>
              <a:buNone/>
            </a:pPr>
            <a:r>
              <a:rPr lang="cs-CZ" sz="2000" b="1" dirty="0" smtClean="0"/>
              <a:t>8) VIKING 		......	</a:t>
            </a:r>
          </a:p>
          <a:p>
            <a:pPr>
              <a:lnSpc>
                <a:spcPts val="3700"/>
              </a:lnSpc>
              <a:buNone/>
            </a:pPr>
            <a:r>
              <a:rPr lang="cs-CZ" sz="2000" b="1" dirty="0" smtClean="0"/>
              <a:t>9) </a:t>
            </a:r>
            <a:r>
              <a:rPr lang="cs-CZ" sz="2000" b="1" dirty="0" smtClean="0">
                <a:cs typeface="Times New Roman"/>
              </a:rPr>
              <a:t>Ö</a:t>
            </a:r>
            <a:r>
              <a:rPr lang="cs-CZ" sz="2000" b="1" dirty="0" smtClean="0"/>
              <a:t>RESUND		......	</a:t>
            </a:r>
          </a:p>
          <a:p>
            <a:pPr>
              <a:lnSpc>
                <a:spcPts val="3700"/>
              </a:lnSpc>
              <a:buNone/>
            </a:pPr>
            <a:r>
              <a:rPr lang="cs-CZ" sz="2000" b="1" dirty="0" smtClean="0"/>
              <a:t>10) GR</a:t>
            </a:r>
            <a:r>
              <a:rPr lang="cs-CZ" sz="2000" b="1" dirty="0" smtClean="0">
                <a:cs typeface="Times New Roman"/>
              </a:rPr>
              <a:t>Ó</a:t>
            </a:r>
            <a:r>
              <a:rPr lang="cs-CZ" sz="2000" b="1" dirty="0" smtClean="0"/>
              <a:t>NSKO		......	          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3000364" y="1314378"/>
            <a:ext cx="500066" cy="4293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8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B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000364" y="1857364"/>
            <a:ext cx="500066" cy="4101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6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F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000364" y="2385948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" b="1" dirty="0" smtClean="0">
                <a:solidFill>
                  <a:schemeClr val="accent1"/>
                </a:solidFill>
              </a:rPr>
              <a:t>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C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000364" y="2928934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" b="1" dirty="0" smtClean="0">
                <a:solidFill>
                  <a:schemeClr val="accent1"/>
                </a:solidFill>
              </a:rPr>
              <a:t>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I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071802" y="3457518"/>
            <a:ext cx="4286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D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000364" y="3957584"/>
            <a:ext cx="500066" cy="4293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8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H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000364" y="4457650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" b="1" dirty="0" smtClean="0">
                <a:solidFill>
                  <a:schemeClr val="accent1"/>
                </a:solidFill>
              </a:rPr>
              <a:t>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J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000364" y="5029154"/>
            <a:ext cx="500066" cy="4101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6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E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000364" y="5572140"/>
            <a:ext cx="500066" cy="3872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3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</a:t>
            </a:r>
            <a:r>
              <a:rPr lang="cs-CZ" sz="2000" b="1" dirty="0" smtClean="0">
                <a:solidFill>
                  <a:schemeClr val="accent1"/>
                </a:solidFill>
              </a:rPr>
              <a:t>G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3000364" y="6100724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" b="1" dirty="0" smtClean="0">
                <a:solidFill>
                  <a:schemeClr val="accent1"/>
                </a:solidFill>
              </a:rPr>
              <a:t>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A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4429124" y="1285860"/>
            <a:ext cx="4714876" cy="550070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ts val="37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A) největší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ostrov světa - Dánsko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</a:p>
          <a:p>
            <a:pPr marL="274320" marR="0" lvl="0" indent="-274320" algn="l" defTabSz="914400" rtl="0" eaLnBrk="1" fontAlgn="auto" latinLnBrk="0" hangingPunct="1">
              <a:lnSpc>
                <a:spcPts val="37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B) obyvatelé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žijící na severu Norska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</a:p>
          <a:p>
            <a:pPr marL="274320" marR="0" lvl="0" indent="-274320" algn="l" defTabSz="914400" rtl="0" eaLnBrk="1" fontAlgn="auto" latinLnBrk="0" hangingPunct="1">
              <a:lnSpc>
                <a:spcPts val="37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C) hospodářské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zvíře ve Skandinávii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</a:p>
          <a:p>
            <a:pPr marL="274320" marR="0" lvl="0" indent="-274320" algn="l" defTabSz="914400" rtl="0" eaLnBrk="1" fontAlgn="auto" latinLnBrk="0" hangingPunct="1">
              <a:lnSpc>
                <a:spcPts val="37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D) pevninský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ledovec na Islandu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</a:p>
          <a:p>
            <a:pPr marL="274320" marR="0" lvl="0" indent="-274320" algn="l" defTabSz="914400" rtl="0" eaLnBrk="1" fontAlgn="auto" latinLnBrk="0" hangingPunct="1">
              <a:lnSpc>
                <a:spcPts val="37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E) předkové Skandinávců  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ts val="37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F) záliv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ledovcového původu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</a:p>
          <a:p>
            <a:pPr marL="274320" marR="0" lvl="0" indent="-274320" algn="l" defTabSz="914400" rtl="0" eaLnBrk="1" fontAlgn="auto" latinLnBrk="0" hangingPunct="1">
              <a:lnSpc>
                <a:spcPts val="37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G) most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spojující Dánsko a Švédsko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</a:p>
          <a:p>
            <a:pPr marL="274320" marR="0" lvl="0" indent="-274320" algn="l" defTabSz="914400" rtl="0" eaLnBrk="1" fontAlgn="auto" latinLnBrk="0" hangingPunct="1">
              <a:lnSpc>
                <a:spcPts val="37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H) Švédský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chemik – dynamit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</a:p>
          <a:p>
            <a:pPr marL="274320" marR="0" lvl="0" indent="-274320" algn="l" defTabSz="914400" rtl="0" eaLnBrk="1" fontAlgn="auto" latinLnBrk="0" hangingPunct="1">
              <a:lnSpc>
                <a:spcPts val="37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I) </a:t>
            </a:r>
            <a:r>
              <a:rPr lang="cs-CZ" sz="2000" b="1" dirty="0" smtClean="0"/>
              <a:t>ostrov patřící Norsku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</a:p>
          <a:p>
            <a:pPr marL="274320" marR="0" lvl="0" indent="-274320" algn="l" defTabSz="914400" rtl="0" eaLnBrk="1" fontAlgn="auto" latinLnBrk="0" hangingPunct="1">
              <a:lnSpc>
                <a:spcPts val="37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J) Švédská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firma na nábytek  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0" dur="500"/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8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6" dur="500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4" dur="500"/>
                                        <p:tgtEl>
                                          <p:spTgt spid="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2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0" dur="500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8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42844" y="1357298"/>
            <a:ext cx="8858312" cy="535785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42844" y="116632"/>
            <a:ext cx="8858312" cy="109779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71546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800000"/>
                </a:solidFill>
                <a:latin typeface="+mn-lt"/>
              </a:rPr>
              <a:t>Citace</a:t>
            </a:r>
            <a:endParaRPr lang="cs-CZ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28736"/>
            <a:ext cx="9144000" cy="5429264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[1] ALEXKR2.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www:&lt;http://commons.wikimedia.org/wiki/File:Europe_blank_laea_location_map.svg&gt;.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[2] JOSE, San.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www:&lt;http://cs.wikipedia.org/wiki/Soubor:Europe_topography_map.png&gt;.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[3] ALFON 34.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www:&lt;http://commons.wikimedia.org/wiki/File:Fiordos-noruegos-geiraiger.JPG&gt;.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[4]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www:&lt;http://commons.wikimedia.org/wiki/File:Polarlicht_2.jpg&gt;.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[5]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www:&lt;http://commons.wikimedia.org/wiki/File:Satellite_image_of_Iceland_in_September.jpeg&gt;.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[6] MAGNUS MANSKE.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www:&lt;http://commons.wikimedia.org/wiki/File:Saaristokatu_from_air.jpg?uselang=cs&gt;.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[7]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www:&lt;http://commons.wikimedia.org/wiki/File:Flag_of_Iceland.svg&gt;.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[8]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www:&lt;http://commons.wikimedia.org/wiki/File:Flag_of_Denmark.svg?uselang=cs&gt;.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[9]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www:&lt;http://commons.wikimedia.org/wiki/File:Flag_of_Norway.svg&gt;.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[10]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www:&lt;http://commons.wikimedia.org/wiki/File:Flag_of_Sweden.svg?uselang=cs&gt;.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[11]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www:&lt;http://commons.wikimedia.org/wiki/File:Flag_of_Finland.svg&gt;.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[12] BORECKÝ Daniel, CHALUPA Petr, NOVÁK Svatopluk, Zeměpis pro 8. ročník, 2. díl Česká republika, nakladatelství Nová Škola, Brno 2009, 95 s.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endParaRPr lang="cs-CZ" sz="700" dirty="0" smtClean="0"/>
          </a:p>
          <a:p>
            <a:pPr>
              <a:buNone/>
            </a:pPr>
            <a:endParaRPr lang="cs-CZ" sz="9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1992</TotalTime>
  <Words>580</Words>
  <Application>Microsoft Office PowerPoint</Application>
  <PresentationFormat>Předvádění na obrazovce (4:3)</PresentationFormat>
  <Paragraphs>262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Tok</vt:lpstr>
      <vt:lpstr>Snímek 1</vt:lpstr>
      <vt:lpstr>Snímek 2</vt:lpstr>
      <vt:lpstr>Základní informace</vt:lpstr>
      <vt:lpstr>Doplňte vhodná slova do textu</vt:lpstr>
      <vt:lpstr>! ! ! PRÁCE S MAPOU ! ! ! UKAŽ PŘIBLIŽNOU HRANICI SEVERNÍ EVROPY   </vt:lpstr>
      <vt:lpstr>Spoj správně následující pojmy</vt:lpstr>
      <vt:lpstr>Charakteristika států</vt:lpstr>
      <vt:lpstr>Urči následující obrázky</vt:lpstr>
      <vt:lpstr>POKUS PŘIŘADIT K VLAJKÁM SPRÁVNÉ STÁTY</vt:lpstr>
      <vt:lpstr>! ! ! PRÁCE S MAPOU ! ! ! VYZNAČTE NÁSLEDUJÍCÍ PŘÍRODNÍ ÚTVARY</vt:lpstr>
      <vt:lpstr>! ! ! PRÁCE S ATLASEM ! ! !  DOPLŇTE CHYBEJÍCÍ ÚDAJE</vt:lpstr>
      <vt:lpstr>Snímek 12</vt:lpstr>
      <vt:lpstr>Spojte správě následující pojmy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Já</dc:creator>
  <cp:lastModifiedBy>Já</cp:lastModifiedBy>
  <cp:revision>183</cp:revision>
  <dcterms:created xsi:type="dcterms:W3CDTF">2012-12-15T10:48:58Z</dcterms:created>
  <dcterms:modified xsi:type="dcterms:W3CDTF">2013-06-13T07:34:20Z</dcterms:modified>
</cp:coreProperties>
</file>