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3" r:id="rId2"/>
    <p:sldId id="295" r:id="rId3"/>
    <p:sldId id="260" r:id="rId4"/>
    <p:sldId id="297" r:id="rId5"/>
    <p:sldId id="269" r:id="rId6"/>
    <p:sldId id="270" r:id="rId7"/>
    <p:sldId id="298" r:id="rId8"/>
    <p:sldId id="299" r:id="rId9"/>
    <p:sldId id="274" r:id="rId10"/>
    <p:sldId id="272" r:id="rId11"/>
    <p:sldId id="273" r:id="rId12"/>
    <p:sldId id="301" r:id="rId13"/>
    <p:sldId id="302" r:id="rId14"/>
    <p:sldId id="30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5E0C-7D63-4B67-81DD-CDF8443066E5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C479-6A4A-4F4D-AA72-A2B5B1A91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5E0C-7D63-4B67-81DD-CDF8443066E5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C479-6A4A-4F4D-AA72-A2B5B1A91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5E0C-7D63-4B67-81DD-CDF8443066E5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C479-6A4A-4F4D-AA72-A2B5B1A91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5E0C-7D63-4B67-81DD-CDF8443066E5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C479-6A4A-4F4D-AA72-A2B5B1A91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5E0C-7D63-4B67-81DD-CDF8443066E5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C479-6A4A-4F4D-AA72-A2B5B1A91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5E0C-7D63-4B67-81DD-CDF8443066E5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C479-6A4A-4F4D-AA72-A2B5B1A91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5E0C-7D63-4B67-81DD-CDF8443066E5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C479-6A4A-4F4D-AA72-A2B5B1A91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5E0C-7D63-4B67-81DD-CDF8443066E5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C479-6A4A-4F4D-AA72-A2B5B1A91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5E0C-7D63-4B67-81DD-CDF8443066E5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43FC479-6A4A-4F4D-AA72-A2B5B1A91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5E0C-7D63-4B67-81DD-CDF8443066E5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C479-6A4A-4F4D-AA72-A2B5B1A91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5E0C-7D63-4B67-81DD-CDF8443066E5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C479-6A4A-4F4D-AA72-A2B5B1A91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0205E0C-7D63-4B67-81DD-CDF8443066E5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3FC479-6A4A-4F4D-AA72-A2B5B1A9123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 thruBlk="1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42844" y="116632"/>
            <a:ext cx="8858312" cy="2455112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-71462"/>
            <a:ext cx="9144000" cy="707233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					          </a:t>
            </a:r>
            <a:endParaRPr lang="cs-CZ" sz="30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30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Registrační číslo projektu: </a:t>
            </a:r>
            <a:r>
              <a:rPr lang="cs-CZ" sz="2200" dirty="0" smtClean="0"/>
              <a:t>CZ 1.07/1.4.00/21.1886</a:t>
            </a:r>
            <a:endParaRPr lang="cs-CZ" sz="22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Šablona: </a:t>
            </a:r>
            <a:r>
              <a:rPr lang="cs-CZ" sz="2200" dirty="0" smtClean="0">
                <a:cs typeface="Times New Roman" pitchFamily="18" charset="0"/>
              </a:rPr>
              <a:t>32</a:t>
            </a: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Předmět: </a:t>
            </a:r>
            <a:r>
              <a:rPr lang="cs-CZ" sz="2200" dirty="0" smtClean="0">
                <a:cs typeface="Times New Roman" pitchFamily="18" charset="0"/>
              </a:rPr>
              <a:t>Zeměpis</a:t>
            </a: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Sada: </a:t>
            </a:r>
            <a:r>
              <a:rPr lang="cs-CZ" sz="2200" dirty="0" smtClean="0">
                <a:cs typeface="Times New Roman" pitchFamily="18" charset="0"/>
              </a:rPr>
              <a:t>Z 8/14</a:t>
            </a:r>
            <a:r>
              <a:rPr lang="cs-CZ" sz="2200" b="1" dirty="0" smtClean="0"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Ročník: </a:t>
            </a:r>
            <a:r>
              <a:rPr lang="cs-CZ" sz="2200" dirty="0" smtClean="0">
                <a:cs typeface="Times New Roman" pitchFamily="18" charset="0"/>
              </a:rPr>
              <a:t>8. ročník</a:t>
            </a: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Jméno autora (vč. titul): </a:t>
            </a:r>
            <a:r>
              <a:rPr lang="cs-CZ" sz="2200" dirty="0" smtClean="0">
                <a:cs typeface="Times New Roman" pitchFamily="18" charset="0"/>
              </a:rPr>
              <a:t>Tomáš Szabo (Bc.)</a:t>
            </a:r>
          </a:p>
          <a:p>
            <a:pPr>
              <a:lnSpc>
                <a:spcPct val="150000"/>
              </a:lnSpc>
              <a:buNone/>
            </a:pPr>
            <a:r>
              <a:rPr lang="cs-CZ" sz="2200" b="1" dirty="0" smtClean="0">
                <a:cs typeface="Times New Roman" pitchFamily="18" charset="0"/>
              </a:rPr>
              <a:t>			Škola – adresa: </a:t>
            </a:r>
            <a:r>
              <a:rPr lang="cs-CZ" sz="2200" dirty="0" smtClean="0">
                <a:cs typeface="Times New Roman" pitchFamily="18" charset="0"/>
              </a:rPr>
              <a:t>ZŠ Ústí nad Labem – Hluboká 150 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l="5133" t="21875" r="10173" b="12500"/>
          <a:stretch>
            <a:fillRect/>
          </a:stretch>
        </p:blipFill>
        <p:spPr bwMode="auto">
          <a:xfrm>
            <a:off x="285720" y="214290"/>
            <a:ext cx="3214711" cy="2243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3491880" y="548680"/>
            <a:ext cx="55446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3000" b="1" dirty="0" smtClean="0"/>
              <a:t>Výukový materiál </a:t>
            </a:r>
          </a:p>
          <a:p>
            <a:pPr algn="ctr">
              <a:lnSpc>
                <a:spcPct val="150000"/>
              </a:lnSpc>
            </a:pPr>
            <a:r>
              <a:rPr lang="cs-CZ" sz="3000" b="1" dirty="0" smtClean="0"/>
              <a:t>zpracovaný v rámci projektu</a:t>
            </a:r>
            <a:endParaRPr lang="cs-CZ" sz="3000" b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00166" y="2643183"/>
            <a:ext cx="6357982" cy="928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42844" y="116632"/>
            <a:ext cx="8858312" cy="1740732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42844" y="2000240"/>
            <a:ext cx="8858312" cy="4714908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8929718" cy="6858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7000" b="1" dirty="0" smtClean="0"/>
              <a:t>   Evropa</a:t>
            </a:r>
          </a:p>
          <a:p>
            <a:pPr algn="ctr">
              <a:buNone/>
            </a:pPr>
            <a:r>
              <a:rPr lang="cs-CZ" sz="4000" b="1" dirty="0" smtClean="0">
                <a:solidFill>
                  <a:srgbClr val="800000"/>
                </a:solidFill>
              </a:rPr>
              <a:t>   14. jižní Evropa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3000" b="1" dirty="0" smtClean="0"/>
              <a:t>	Klíčová slova: </a:t>
            </a:r>
            <a:r>
              <a:rPr lang="cs-CZ" sz="2500" dirty="0" smtClean="0"/>
              <a:t>Jižní Evropa, Portugalsko, Španělsko, Itálie, Řecko, Kypr, Malta, Monako, Andora, San Marino, Vatikán, hlavní města, přírodní podmínky, státní vlajky, průmysl, zemědělství, obyvatelstvo</a:t>
            </a:r>
            <a:endParaRPr lang="cs-CZ" sz="2500" b="1" dirty="0" smtClean="0"/>
          </a:p>
          <a:p>
            <a:pPr algn="just">
              <a:lnSpc>
                <a:spcPct val="150000"/>
              </a:lnSpc>
              <a:buNone/>
            </a:pPr>
            <a:r>
              <a:rPr lang="cs-CZ" sz="2500" b="1" dirty="0" smtClean="0"/>
              <a:t>	</a:t>
            </a:r>
            <a:r>
              <a:rPr lang="cs-CZ" sz="3000" b="1" dirty="0" smtClean="0"/>
              <a:t>Anotace: </a:t>
            </a:r>
            <a:r>
              <a:rPr lang="cs-CZ" sz="2500" dirty="0" smtClean="0"/>
              <a:t>Slouží k získání a osvojení základních znalostí     v oblasti jižní Evropy. Prezentace umožňuje učiteli srozumitelný výklad látky s aktivní účastí žáků. Prezentace se spouští F5 a enter. </a:t>
            </a:r>
          </a:p>
          <a:p>
            <a:pPr>
              <a:buNone/>
            </a:pPr>
            <a:endParaRPr lang="cs-CZ" sz="25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Základní informace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714488"/>
            <a:ext cx="8329642" cy="714380"/>
          </a:xfrm>
        </p:spPr>
        <p:txBody>
          <a:bodyPr>
            <a:normAutofit/>
          </a:bodyPr>
          <a:lstStyle/>
          <a:p>
            <a:pPr>
              <a:buClr>
                <a:schemeClr val="accent1"/>
              </a:buClr>
              <a:buFont typeface="Wingdings" pitchFamily="2" charset="2"/>
              <a:buChar char="q"/>
            </a:pPr>
            <a:r>
              <a:rPr lang="cs-CZ" sz="3500" b="1" dirty="0" smtClean="0">
                <a:solidFill>
                  <a:schemeClr val="accent1"/>
                </a:solidFill>
              </a:rPr>
              <a:t> jaké státy patří do jižní Evropy:</a:t>
            </a:r>
            <a:endParaRPr lang="cs-CZ" sz="3500" b="1" dirty="0">
              <a:solidFill>
                <a:schemeClr val="accent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286380" y="2135433"/>
            <a:ext cx="378621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3000" b="1" dirty="0"/>
              <a:t>6</a:t>
            </a:r>
            <a:r>
              <a:rPr lang="cs-CZ" sz="3000" b="1" dirty="0" smtClean="0"/>
              <a:t>) Andorra</a:t>
            </a:r>
          </a:p>
          <a:p>
            <a:pPr>
              <a:lnSpc>
                <a:spcPct val="200000"/>
              </a:lnSpc>
            </a:pPr>
            <a:r>
              <a:rPr lang="cs-CZ" sz="3000" b="1" dirty="0"/>
              <a:t>7</a:t>
            </a:r>
            <a:r>
              <a:rPr lang="cs-CZ" sz="3000" b="1" dirty="0" smtClean="0"/>
              <a:t>) Monako</a:t>
            </a:r>
          </a:p>
          <a:p>
            <a:pPr>
              <a:lnSpc>
                <a:spcPct val="200000"/>
              </a:lnSpc>
            </a:pPr>
            <a:r>
              <a:rPr lang="cs-CZ" sz="3000" b="1" dirty="0"/>
              <a:t>8</a:t>
            </a:r>
            <a:r>
              <a:rPr lang="cs-CZ" sz="3000" b="1" dirty="0" smtClean="0"/>
              <a:t>) San Marino</a:t>
            </a:r>
          </a:p>
          <a:p>
            <a:pPr>
              <a:lnSpc>
                <a:spcPct val="200000"/>
              </a:lnSpc>
            </a:pPr>
            <a:r>
              <a:rPr lang="cs-CZ" sz="3000" b="1" dirty="0"/>
              <a:t>9</a:t>
            </a:r>
            <a:r>
              <a:rPr lang="cs-CZ" sz="3000" b="1" dirty="0" smtClean="0"/>
              <a:t>) Vatikán</a:t>
            </a:r>
          </a:p>
          <a:p>
            <a:pPr>
              <a:lnSpc>
                <a:spcPct val="200000"/>
              </a:lnSpc>
            </a:pPr>
            <a:r>
              <a:rPr lang="cs-CZ" sz="3000" b="1" dirty="0" smtClean="0"/>
              <a:t>10) Malta</a:t>
            </a:r>
            <a:endParaRPr lang="cs-CZ" sz="3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214414" y="2135433"/>
            <a:ext cx="3786214" cy="4579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3000" b="1" dirty="0" smtClean="0"/>
              <a:t>1) Portugalsko</a:t>
            </a:r>
          </a:p>
          <a:p>
            <a:pPr>
              <a:lnSpc>
                <a:spcPct val="200000"/>
              </a:lnSpc>
            </a:pPr>
            <a:r>
              <a:rPr lang="cs-CZ" sz="3000" b="1" dirty="0" smtClean="0"/>
              <a:t>2) Španělsko</a:t>
            </a:r>
          </a:p>
          <a:p>
            <a:pPr>
              <a:lnSpc>
                <a:spcPct val="200000"/>
              </a:lnSpc>
            </a:pPr>
            <a:r>
              <a:rPr lang="cs-CZ" sz="3000" b="1" dirty="0" smtClean="0"/>
              <a:t>3) Itálie</a:t>
            </a:r>
          </a:p>
          <a:p>
            <a:pPr>
              <a:lnSpc>
                <a:spcPct val="200000"/>
              </a:lnSpc>
            </a:pPr>
            <a:r>
              <a:rPr lang="cs-CZ" sz="3000" b="1" dirty="0" smtClean="0"/>
              <a:t>4) Řecko</a:t>
            </a:r>
          </a:p>
          <a:p>
            <a:pPr>
              <a:lnSpc>
                <a:spcPct val="200000"/>
              </a:lnSpc>
            </a:pPr>
            <a:r>
              <a:rPr lang="cs-CZ" sz="3000" b="1" dirty="0" smtClean="0"/>
              <a:t>5) Kypr</a:t>
            </a:r>
            <a:endParaRPr lang="cs-CZ" sz="3000" b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357298"/>
            <a:ext cx="8858280" cy="542926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500" dirty="0" smtClean="0"/>
              <a:t>	Většina států jižní Evropy se rozkládá na </a:t>
            </a:r>
            <a:r>
              <a:rPr lang="cs-CZ" sz="2500" b="1" dirty="0" smtClean="0">
                <a:solidFill>
                  <a:schemeClr val="accent1"/>
                </a:solidFill>
              </a:rPr>
              <a:t>poloostrovech</a:t>
            </a:r>
            <a:r>
              <a:rPr lang="cs-CZ" sz="2500" dirty="0" smtClean="0"/>
              <a:t> nebo ostrovech. Všichni z nich kromě Andorry, </a:t>
            </a:r>
            <a:r>
              <a:rPr lang="cs-CZ" sz="2500" b="1" dirty="0" smtClean="0">
                <a:solidFill>
                  <a:schemeClr val="accent1"/>
                </a:solidFill>
              </a:rPr>
              <a:t>Vatikánu</a:t>
            </a:r>
            <a:r>
              <a:rPr lang="cs-CZ" sz="2500" dirty="0" smtClean="0"/>
              <a:t> a </a:t>
            </a:r>
            <a:r>
              <a:rPr lang="cs-CZ" sz="2500" b="1" dirty="0" smtClean="0">
                <a:solidFill>
                  <a:schemeClr val="accent1"/>
                </a:solidFill>
              </a:rPr>
              <a:t>San Marina </a:t>
            </a:r>
            <a:r>
              <a:rPr lang="cs-CZ" sz="2500" dirty="0" smtClean="0"/>
              <a:t>mají přístup k </a:t>
            </a:r>
            <a:r>
              <a:rPr lang="cs-CZ" sz="2500" b="1" dirty="0" smtClean="0">
                <a:solidFill>
                  <a:schemeClr val="accent1"/>
                </a:solidFill>
              </a:rPr>
              <a:t>moři</a:t>
            </a:r>
            <a:r>
              <a:rPr lang="cs-CZ" sz="2500" dirty="0" smtClean="0"/>
              <a:t>. Převažuje zde </a:t>
            </a:r>
            <a:r>
              <a:rPr lang="cs-CZ" sz="2500" b="1" dirty="0" smtClean="0">
                <a:solidFill>
                  <a:schemeClr val="accent1"/>
                </a:solidFill>
              </a:rPr>
              <a:t>subtropické</a:t>
            </a:r>
            <a:r>
              <a:rPr lang="cs-CZ" sz="2500" dirty="0" smtClean="0"/>
              <a:t> podnebí. Díky tomu tato část Evropy patří mezi turisticky </a:t>
            </a:r>
            <a:r>
              <a:rPr lang="cs-CZ" sz="2500" b="1" dirty="0" smtClean="0">
                <a:solidFill>
                  <a:schemeClr val="accent1"/>
                </a:solidFill>
              </a:rPr>
              <a:t>nejvyhledávanější</a:t>
            </a:r>
            <a:r>
              <a:rPr lang="cs-CZ" sz="2500" dirty="0" smtClean="0"/>
              <a:t>. Jižní Evropa je považována za takzvanou </a:t>
            </a:r>
            <a:r>
              <a:rPr lang="cs-CZ" sz="2500" b="1" dirty="0" smtClean="0">
                <a:solidFill>
                  <a:schemeClr val="accent1"/>
                </a:solidFill>
              </a:rPr>
              <a:t>kolébku</a:t>
            </a:r>
            <a:r>
              <a:rPr lang="cs-CZ" sz="2500" dirty="0" smtClean="0"/>
              <a:t> evropské civilizace díky odkazu </a:t>
            </a:r>
            <a:r>
              <a:rPr lang="cs-CZ" sz="2500" b="1" dirty="0" smtClean="0">
                <a:solidFill>
                  <a:schemeClr val="accent1"/>
                </a:solidFill>
              </a:rPr>
              <a:t>antických</a:t>
            </a:r>
            <a:r>
              <a:rPr lang="cs-CZ" sz="2500" dirty="0" smtClean="0"/>
              <a:t> říší. Většina obyvatel hovoří </a:t>
            </a:r>
            <a:r>
              <a:rPr lang="cs-CZ" sz="2500" b="1" dirty="0" smtClean="0">
                <a:solidFill>
                  <a:schemeClr val="accent1"/>
                </a:solidFill>
              </a:rPr>
              <a:t>románskými jazyky</a:t>
            </a:r>
            <a:r>
              <a:rPr lang="cs-CZ" sz="2500" dirty="0" smtClean="0"/>
              <a:t>. Převažuje zde katolictví, výjimkou je samozřejmě stát </a:t>
            </a:r>
            <a:r>
              <a:rPr lang="cs-CZ" sz="2500" dirty="0" smtClean="0"/>
              <a:t>Řecka, </a:t>
            </a:r>
            <a:r>
              <a:rPr lang="cs-CZ" sz="2500" dirty="0" smtClean="0"/>
              <a:t>kde převládá </a:t>
            </a:r>
            <a:r>
              <a:rPr lang="cs-CZ" sz="2500" b="1" dirty="0" smtClean="0">
                <a:solidFill>
                  <a:schemeClr val="accent1"/>
                </a:solidFill>
              </a:rPr>
              <a:t>pravoslavná víra</a:t>
            </a:r>
            <a:r>
              <a:rPr lang="cs-CZ" sz="2500" dirty="0" smtClean="0"/>
              <a:t>.   </a:t>
            </a:r>
            <a:endParaRPr lang="cs-CZ" sz="2500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1429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Doplňte vhodná slova do textu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6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572264" y="1428736"/>
            <a:ext cx="2286016" cy="57150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357950" y="1671568"/>
            <a:ext cx="27146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17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357158" y="2428868"/>
            <a:ext cx="1785950" cy="64294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42844" y="2786058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18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4071934" y="2500306"/>
            <a:ext cx="928694" cy="642942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3857620" y="2786058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19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929454" y="2571744"/>
            <a:ext cx="1928826" cy="57150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6715140" y="2814576"/>
            <a:ext cx="23574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20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7072330" y="2071678"/>
            <a:ext cx="1500198" cy="50006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929454" y="2214554"/>
            <a:ext cx="1928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21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285720" y="3643314"/>
            <a:ext cx="2928958" cy="571504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214282" y="3957584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22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285720" y="4357694"/>
            <a:ext cx="1428760" cy="571504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214282" y="4500570"/>
            <a:ext cx="2071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23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500826" y="4286256"/>
            <a:ext cx="1643074" cy="571504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6357950" y="4529088"/>
            <a:ext cx="2286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24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3714744" y="4857760"/>
            <a:ext cx="3071834" cy="571504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3500430" y="5100592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...........................................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pic>
        <p:nvPicPr>
          <p:cNvPr id="25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285720" y="6000768"/>
            <a:ext cx="2714644" cy="571504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214282" y="6243600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....................................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500826" y="1363792"/>
            <a:ext cx="23574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1"/>
                </a:solidFill>
              </a:rPr>
              <a:t>1.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000892" y="1857364"/>
            <a:ext cx="1643074" cy="772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300"/>
              </a:lnSpc>
            </a:pPr>
            <a:r>
              <a:rPr lang="cs-CZ" sz="4000" b="1" dirty="0" smtClean="0">
                <a:solidFill>
                  <a:schemeClr val="accent1"/>
                </a:solidFill>
              </a:rPr>
              <a:t>2.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85720" y="2357430"/>
            <a:ext cx="1928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1"/>
                </a:solidFill>
              </a:rPr>
              <a:t>3.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000496" y="2357430"/>
            <a:ext cx="10001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1"/>
                </a:solidFill>
              </a:rPr>
              <a:t>4.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858016" y="2857496"/>
            <a:ext cx="2000264" cy="2373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20"/>
              </a:lnSpc>
            </a:pPr>
            <a:r>
              <a:rPr lang="cs-CZ" sz="4000" b="1" dirty="0" smtClean="0">
                <a:solidFill>
                  <a:schemeClr val="accent1"/>
                </a:solidFill>
              </a:rPr>
              <a:t>5.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57158" y="3571876"/>
            <a:ext cx="2857520" cy="737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300"/>
              </a:lnSpc>
            </a:pPr>
            <a:r>
              <a:rPr lang="cs-CZ" sz="4000" b="1" dirty="0" smtClean="0">
                <a:solidFill>
                  <a:schemeClr val="accent1"/>
                </a:solidFill>
              </a:rPr>
              <a:t>6.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57158" y="4572008"/>
            <a:ext cx="1357322" cy="105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20"/>
              </a:lnSpc>
            </a:pPr>
            <a:r>
              <a:rPr lang="cs-CZ" sz="4000" b="1" dirty="0" smtClean="0">
                <a:solidFill>
                  <a:schemeClr val="accent1"/>
                </a:solidFill>
              </a:rPr>
              <a:t>7.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6500826" y="4221312"/>
            <a:ext cx="1714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1"/>
                </a:solidFill>
              </a:rPr>
              <a:t>8.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3643306" y="4643446"/>
            <a:ext cx="32147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1"/>
                </a:solidFill>
              </a:rPr>
              <a:t>9.</a:t>
            </a:r>
            <a:endParaRPr lang="cs-CZ" sz="4000" b="1" dirty="0">
              <a:solidFill>
                <a:schemeClr val="accent1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357158" y="5857892"/>
            <a:ext cx="26432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accent1"/>
                </a:solidFill>
              </a:rPr>
              <a:t>10.</a:t>
            </a:r>
            <a:endParaRPr lang="cs-CZ" sz="40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Nadpis 1"/>
          <p:cNvSpPr>
            <a:spLocks noGrp="1"/>
          </p:cNvSpPr>
          <p:nvPr>
            <p:ph type="title"/>
          </p:nvPr>
        </p:nvSpPr>
        <p:spPr>
          <a:xfrm>
            <a:off x="285720" y="1857364"/>
            <a:ext cx="8572560" cy="5643602"/>
          </a:xfrm>
        </p:spPr>
        <p:txBody>
          <a:bodyPr>
            <a:normAutofit fontScale="90000"/>
          </a:bodyPr>
          <a:lstStyle/>
          <a:p>
            <a:pPr algn="ctr">
              <a:lnSpc>
                <a:spcPct val="200000"/>
              </a:lnSpc>
            </a:pPr>
            <a:r>
              <a:rPr lang="cs-CZ" sz="5600" b="1" dirty="0" smtClean="0">
                <a:solidFill>
                  <a:schemeClr val="tx1"/>
                </a:solidFill>
                <a:latin typeface="+mn-lt"/>
              </a:rPr>
              <a:t>! ! ! PRÁCE S MAPOU ! ! !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cs-CZ" b="1" dirty="0" smtClean="0">
                <a:solidFill>
                  <a:schemeClr val="tx1"/>
                </a:solidFill>
                <a:latin typeface="+mn-lt"/>
              </a:rPr>
            </a:br>
            <a:r>
              <a:rPr lang="cs-CZ" sz="4400" b="1" dirty="0" smtClean="0">
                <a:solidFill>
                  <a:schemeClr val="accent1"/>
                </a:solidFill>
                <a:latin typeface="+mn-lt"/>
              </a:rPr>
              <a:t>UKAŽ PŘIBLIŽNOU HRANICI  JIŽNÍ EVROPY</a:t>
            </a:r>
            <a:br>
              <a:rPr lang="cs-CZ" sz="4400" b="1" dirty="0" smtClean="0">
                <a:solidFill>
                  <a:schemeClr val="accent1"/>
                </a:solidFill>
                <a:latin typeface="+mn-lt"/>
              </a:rPr>
            </a:br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cs-CZ" sz="4000" b="1" u="sng" dirty="0" smtClean="0">
                <a:solidFill>
                  <a:schemeClr val="tx1"/>
                </a:solidFill>
                <a:latin typeface="+mn-lt"/>
              </a:rPr>
            </a:br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 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9" name="Zástupný symbol pro obsah 3" descr="File:Europe blank laea location map.sv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" name="Picture 2" descr="C:\Users\Já\Desktop\+6985.png"/>
          <p:cNvPicPr>
            <a:picLocks noChangeAspect="1" noChangeArrowheads="1"/>
          </p:cNvPicPr>
          <p:nvPr/>
        </p:nvPicPr>
        <p:blipFill>
          <a:blip r:embed="rId4" cstate="print"/>
          <a:srcRect l="1343" t="1786" r="653" b="17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13" name="Zástupný symbol pro obsah 3" descr="File:Europe blank laea location map.svg"/>
          <p:cNvPicPr>
            <a:picLocks/>
          </p:cNvPicPr>
          <p:nvPr/>
        </p:nvPicPr>
        <p:blipFill>
          <a:blip r:embed="rId3" cstate="print"/>
          <a:srcRect t="29167" r="171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6" name="TextovéPole 15"/>
          <p:cNvSpPr txBox="1"/>
          <p:nvPr/>
        </p:nvSpPr>
        <p:spPr>
          <a:xfrm>
            <a:off x="8643966" y="5643578"/>
            <a:ext cx="571504" cy="727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200"/>
              </a:lnSpc>
            </a:pPr>
            <a:r>
              <a:rPr lang="cs-CZ" sz="4000" b="1" dirty="0" smtClean="0"/>
              <a:t>5</a:t>
            </a:r>
            <a:endParaRPr lang="cs-CZ" sz="4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072198" y="5000636"/>
            <a:ext cx="571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4</a:t>
            </a:r>
            <a:endParaRPr lang="cs-CZ" sz="4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929058" y="3786190"/>
            <a:ext cx="571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3</a:t>
            </a:r>
            <a:endParaRPr lang="cs-CZ" sz="40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85720" y="5000636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1</a:t>
            </a:r>
            <a:endParaRPr lang="cs-CZ" sz="4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285852" y="4714884"/>
            <a:ext cx="571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2</a:t>
            </a:r>
            <a:endParaRPr lang="cs-CZ" sz="4000" b="1" dirty="0"/>
          </a:p>
        </p:txBody>
      </p:sp>
      <p:sp>
        <p:nvSpPr>
          <p:cNvPr id="21" name="Elipsa 20"/>
          <p:cNvSpPr/>
          <p:nvPr/>
        </p:nvSpPr>
        <p:spPr>
          <a:xfrm>
            <a:off x="4500562" y="5000636"/>
            <a:ext cx="214314" cy="21431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4286248" y="4572008"/>
            <a:ext cx="214314" cy="21431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2357422" y="4786322"/>
            <a:ext cx="214314" cy="21431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4786314" y="6500834"/>
            <a:ext cx="214314" cy="21431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Zaoblený obdélníkový popisek 48"/>
          <p:cNvSpPr/>
          <p:nvPr/>
        </p:nvSpPr>
        <p:spPr>
          <a:xfrm>
            <a:off x="214282" y="214290"/>
            <a:ext cx="3214710" cy="714380"/>
          </a:xfrm>
          <a:prstGeom prst="wedgeRoundRectCallout">
            <a:avLst>
              <a:gd name="adj1" fmla="val -41141"/>
              <a:gd name="adj2" fmla="val 649505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214282" y="214290"/>
            <a:ext cx="32147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Portugalsko</a:t>
            </a:r>
            <a:endParaRPr lang="cs-CZ" sz="4000" b="1" dirty="0"/>
          </a:p>
        </p:txBody>
      </p:sp>
      <p:sp>
        <p:nvSpPr>
          <p:cNvPr id="50" name="Zaoblený obdélníkový popisek 49"/>
          <p:cNvSpPr/>
          <p:nvPr/>
        </p:nvSpPr>
        <p:spPr>
          <a:xfrm>
            <a:off x="1643042" y="1142984"/>
            <a:ext cx="2857520" cy="714380"/>
          </a:xfrm>
          <a:prstGeom prst="wedgeRoundRectCallout">
            <a:avLst>
              <a:gd name="adj1" fmla="val -51943"/>
              <a:gd name="adj2" fmla="val 482122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TextovéPole 36"/>
          <p:cNvSpPr txBox="1"/>
          <p:nvPr/>
        </p:nvSpPr>
        <p:spPr>
          <a:xfrm>
            <a:off x="1643042" y="1142984"/>
            <a:ext cx="2857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Španělsko</a:t>
            </a:r>
            <a:endParaRPr lang="cs-CZ" sz="4000" b="1" dirty="0"/>
          </a:p>
        </p:txBody>
      </p:sp>
      <p:sp>
        <p:nvSpPr>
          <p:cNvPr id="51" name="Zaoblený obdélníkový popisek 50"/>
          <p:cNvSpPr/>
          <p:nvPr/>
        </p:nvSpPr>
        <p:spPr>
          <a:xfrm>
            <a:off x="4071934" y="2857496"/>
            <a:ext cx="1785950" cy="714380"/>
          </a:xfrm>
          <a:prstGeom prst="wedgeRoundRectCallout">
            <a:avLst>
              <a:gd name="adj1" fmla="val -38340"/>
              <a:gd name="adj2" fmla="val 137508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extovéPole 38"/>
          <p:cNvSpPr txBox="1"/>
          <p:nvPr/>
        </p:nvSpPr>
        <p:spPr>
          <a:xfrm>
            <a:off x="4071934" y="2857496"/>
            <a:ext cx="1785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Itálie</a:t>
            </a:r>
            <a:endParaRPr lang="cs-CZ" sz="4000" b="1" dirty="0"/>
          </a:p>
        </p:txBody>
      </p:sp>
      <p:sp>
        <p:nvSpPr>
          <p:cNvPr id="52" name="Zaoblený obdélníkový popisek 51"/>
          <p:cNvSpPr/>
          <p:nvPr/>
        </p:nvSpPr>
        <p:spPr>
          <a:xfrm>
            <a:off x="5357818" y="6000768"/>
            <a:ext cx="1928826" cy="714380"/>
          </a:xfrm>
          <a:prstGeom prst="wedgeRoundRectCallout">
            <a:avLst>
              <a:gd name="adj1" fmla="val 1744"/>
              <a:gd name="adj2" fmla="val -120459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/>
          <p:cNvSpPr txBox="1"/>
          <p:nvPr/>
        </p:nvSpPr>
        <p:spPr>
          <a:xfrm>
            <a:off x="5357818" y="6000768"/>
            <a:ext cx="1928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Řecko</a:t>
            </a:r>
            <a:endParaRPr lang="cs-CZ" sz="4000" b="1" dirty="0"/>
          </a:p>
        </p:txBody>
      </p:sp>
      <p:sp>
        <p:nvSpPr>
          <p:cNvPr id="53" name="Zaoblený obdélníkový popisek 52"/>
          <p:cNvSpPr/>
          <p:nvPr/>
        </p:nvSpPr>
        <p:spPr>
          <a:xfrm>
            <a:off x="7358082" y="2857496"/>
            <a:ext cx="1500198" cy="714380"/>
          </a:xfrm>
          <a:prstGeom prst="wedgeRoundRectCallout">
            <a:avLst>
              <a:gd name="adj1" fmla="val 48005"/>
              <a:gd name="adj2" fmla="val 403353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7358082" y="2857496"/>
            <a:ext cx="1500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Kypr</a:t>
            </a:r>
            <a:endParaRPr lang="cs-CZ" sz="4000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2000232" y="4589514"/>
            <a:ext cx="571504" cy="5882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3000" b="1" dirty="0" smtClean="0"/>
              <a:t>A</a:t>
            </a:r>
            <a:endParaRPr lang="cs-CZ" sz="3000" b="1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4429124" y="6357958"/>
            <a:ext cx="571504" cy="541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cs-CZ" sz="3000" b="1" dirty="0" smtClean="0"/>
              <a:t>E</a:t>
            </a:r>
            <a:endParaRPr lang="cs-CZ" sz="3000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4643438" y="4803828"/>
            <a:ext cx="571504" cy="578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cs-CZ" sz="100" b="1" dirty="0" smtClean="0"/>
              <a:t>            </a:t>
            </a:r>
            <a:r>
              <a:rPr lang="cs-CZ" sz="3000" b="1" dirty="0" smtClean="0"/>
              <a:t>D</a:t>
            </a:r>
            <a:endParaRPr lang="cs-CZ" sz="3000" b="1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3857620" y="4429132"/>
            <a:ext cx="5715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cs-CZ" sz="100" b="1" dirty="0" smtClean="0"/>
              <a:t>                 </a:t>
            </a:r>
            <a:r>
              <a:rPr lang="cs-CZ" sz="3000" b="1" dirty="0" smtClean="0"/>
              <a:t>C</a:t>
            </a:r>
            <a:endParaRPr lang="cs-CZ" sz="3000" b="1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3000364" y="4357694"/>
            <a:ext cx="5715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cs-CZ" sz="100" b="1" dirty="0" smtClean="0"/>
              <a:t>                 </a:t>
            </a:r>
            <a:r>
              <a:rPr lang="cs-CZ" sz="3000" b="1" dirty="0" smtClean="0"/>
              <a:t>B</a:t>
            </a:r>
            <a:endParaRPr lang="cs-CZ" sz="3000" b="1" dirty="0"/>
          </a:p>
        </p:txBody>
      </p:sp>
      <p:sp>
        <p:nvSpPr>
          <p:cNvPr id="59" name="Zaoblený obdélníkový popisek 58"/>
          <p:cNvSpPr/>
          <p:nvPr/>
        </p:nvSpPr>
        <p:spPr>
          <a:xfrm>
            <a:off x="2928926" y="2000240"/>
            <a:ext cx="2357454" cy="714380"/>
          </a:xfrm>
          <a:prstGeom prst="wedgeRoundRectCallout">
            <a:avLst>
              <a:gd name="adj1" fmla="val -69864"/>
              <a:gd name="adj2" fmla="val 348215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/>
          <p:cNvSpPr txBox="1"/>
          <p:nvPr/>
        </p:nvSpPr>
        <p:spPr>
          <a:xfrm>
            <a:off x="2928926" y="2000240"/>
            <a:ext cx="23574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Andorra</a:t>
            </a:r>
            <a:endParaRPr lang="cs-CZ" sz="4000" b="1" dirty="0"/>
          </a:p>
        </p:txBody>
      </p:sp>
      <p:sp>
        <p:nvSpPr>
          <p:cNvPr id="60" name="Zaoblený obdélníkový popisek 59"/>
          <p:cNvSpPr/>
          <p:nvPr/>
        </p:nvSpPr>
        <p:spPr>
          <a:xfrm>
            <a:off x="2285984" y="5286388"/>
            <a:ext cx="2286016" cy="714380"/>
          </a:xfrm>
          <a:prstGeom prst="wedgeRoundRectCallout">
            <a:avLst>
              <a:gd name="adj1" fmla="val 2379"/>
              <a:gd name="adj2" fmla="val -153936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TextovéPole 43"/>
          <p:cNvSpPr txBox="1"/>
          <p:nvPr/>
        </p:nvSpPr>
        <p:spPr>
          <a:xfrm>
            <a:off x="2285984" y="5286388"/>
            <a:ext cx="22860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Monako</a:t>
            </a:r>
            <a:endParaRPr lang="cs-CZ" sz="4000" b="1" dirty="0"/>
          </a:p>
        </p:txBody>
      </p:sp>
      <p:sp>
        <p:nvSpPr>
          <p:cNvPr id="25" name="Elipsa 24"/>
          <p:cNvSpPr/>
          <p:nvPr/>
        </p:nvSpPr>
        <p:spPr>
          <a:xfrm>
            <a:off x="3428992" y="4500570"/>
            <a:ext cx="214314" cy="21431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Zaoblený obdélníkový popisek 60"/>
          <p:cNvSpPr/>
          <p:nvPr/>
        </p:nvSpPr>
        <p:spPr>
          <a:xfrm>
            <a:off x="4857752" y="3714752"/>
            <a:ext cx="3000396" cy="714380"/>
          </a:xfrm>
          <a:prstGeom prst="wedgeRoundRectCallout">
            <a:avLst>
              <a:gd name="adj1" fmla="val -65772"/>
              <a:gd name="adj2" fmla="val 8040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TextovéPole 39"/>
          <p:cNvSpPr txBox="1"/>
          <p:nvPr/>
        </p:nvSpPr>
        <p:spPr>
          <a:xfrm>
            <a:off x="4857752" y="3714752"/>
            <a:ext cx="30003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San Marino</a:t>
            </a:r>
            <a:endParaRPr lang="cs-CZ" sz="4000" b="1" dirty="0"/>
          </a:p>
        </p:txBody>
      </p:sp>
      <p:sp>
        <p:nvSpPr>
          <p:cNvPr id="62" name="Zaoblený obdélníkový popisek 61"/>
          <p:cNvSpPr/>
          <p:nvPr/>
        </p:nvSpPr>
        <p:spPr>
          <a:xfrm>
            <a:off x="5715008" y="4572008"/>
            <a:ext cx="2214578" cy="714380"/>
          </a:xfrm>
          <a:prstGeom prst="wedgeRoundRectCallout">
            <a:avLst>
              <a:gd name="adj1" fmla="val -99893"/>
              <a:gd name="adj2" fmla="val 21325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TextovéPole 40"/>
          <p:cNvSpPr txBox="1"/>
          <p:nvPr/>
        </p:nvSpPr>
        <p:spPr>
          <a:xfrm>
            <a:off x="5715008" y="4572008"/>
            <a:ext cx="21431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Vatikán</a:t>
            </a:r>
            <a:endParaRPr lang="cs-CZ" sz="4000" b="1" dirty="0"/>
          </a:p>
        </p:txBody>
      </p:sp>
      <p:sp>
        <p:nvSpPr>
          <p:cNvPr id="63" name="Zaoblený obdélníkový popisek 62"/>
          <p:cNvSpPr/>
          <p:nvPr/>
        </p:nvSpPr>
        <p:spPr>
          <a:xfrm>
            <a:off x="2143108" y="6072206"/>
            <a:ext cx="1928826" cy="714380"/>
          </a:xfrm>
          <a:prstGeom prst="wedgeRoundRectCallout">
            <a:avLst>
              <a:gd name="adj1" fmla="val 92912"/>
              <a:gd name="adj2" fmla="val 23294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TextovéPole 42"/>
          <p:cNvSpPr txBox="1"/>
          <p:nvPr/>
        </p:nvSpPr>
        <p:spPr>
          <a:xfrm>
            <a:off x="2143108" y="6072206"/>
            <a:ext cx="1928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Malta</a:t>
            </a:r>
            <a:endParaRPr lang="cs-CZ" sz="4000" b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 animBg="1"/>
      <p:bldP spid="22" grpId="0" animBg="1"/>
      <p:bldP spid="23" grpId="0" animBg="1"/>
      <p:bldP spid="24" grpId="0" animBg="1"/>
      <p:bldP spid="49" grpId="0" animBg="1"/>
      <p:bldP spid="27" grpId="0"/>
      <p:bldP spid="50" grpId="0" animBg="1"/>
      <p:bldP spid="37" grpId="0"/>
      <p:bldP spid="51" grpId="0" animBg="1"/>
      <p:bldP spid="39" grpId="0"/>
      <p:bldP spid="52" grpId="0" animBg="1"/>
      <p:bldP spid="42" grpId="0"/>
      <p:bldP spid="53" grpId="0" animBg="1"/>
      <p:bldP spid="45" grpId="0"/>
      <p:bldP spid="54" grpId="0"/>
      <p:bldP spid="54" grpId="1"/>
      <p:bldP spid="55" grpId="0"/>
      <p:bldP spid="55" grpId="1"/>
      <p:bldP spid="56" grpId="0"/>
      <p:bldP spid="56" grpId="1"/>
      <p:bldP spid="57" grpId="0"/>
      <p:bldP spid="57" grpId="1"/>
      <p:bldP spid="58" grpId="0"/>
      <p:bldP spid="58" grpId="1"/>
      <p:bldP spid="59" grpId="0" animBg="1"/>
      <p:bldP spid="38" grpId="0"/>
      <p:bldP spid="60" grpId="0" animBg="1"/>
      <p:bldP spid="44" grpId="0"/>
      <p:bldP spid="25" grpId="0" animBg="1"/>
      <p:bldP spid="61" grpId="0" animBg="1"/>
      <p:bldP spid="40" grpId="0"/>
      <p:bldP spid="62" grpId="0" animBg="1"/>
      <p:bldP spid="41" grpId="0"/>
      <p:bldP spid="63" grpId="0" animBg="1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85720" y="1214422"/>
            <a:ext cx="4352956" cy="5214950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3000" b="1" dirty="0" smtClean="0"/>
              <a:t>Itálie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3000" b="1" dirty="0" smtClean="0"/>
              <a:t>Španělsko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3000" b="1" dirty="0" smtClean="0"/>
              <a:t>Řecko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3000" b="1" dirty="0" smtClean="0"/>
              <a:t>Malta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3000" b="1" dirty="0" smtClean="0"/>
              <a:t>Kypr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3000" b="1" dirty="0" smtClean="0"/>
              <a:t>Portugalsko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29124" y="1214446"/>
            <a:ext cx="4352956" cy="5643578"/>
          </a:xfrm>
        </p:spPr>
        <p:txBody>
          <a:bodyPr>
            <a:normAutofit/>
          </a:bodyPr>
          <a:lstStyle/>
          <a:p>
            <a:pPr algn="r"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3000" b="1" dirty="0" smtClean="0">
                <a:solidFill>
                  <a:schemeClr val="accent1"/>
                </a:solidFill>
              </a:rPr>
              <a:t>Valletta</a:t>
            </a:r>
          </a:p>
          <a:p>
            <a:pPr algn="r"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3000" b="1" dirty="0" smtClean="0">
                <a:solidFill>
                  <a:schemeClr val="accent1"/>
                </a:solidFill>
              </a:rPr>
              <a:t>Řím</a:t>
            </a:r>
          </a:p>
          <a:p>
            <a:pPr algn="r"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3000" b="1" dirty="0" smtClean="0">
                <a:solidFill>
                  <a:schemeClr val="accent1"/>
                </a:solidFill>
              </a:rPr>
              <a:t>Madrid</a:t>
            </a:r>
          </a:p>
          <a:p>
            <a:pPr algn="r"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3000" b="1" dirty="0" smtClean="0">
                <a:solidFill>
                  <a:schemeClr val="accent1"/>
                </a:solidFill>
              </a:rPr>
              <a:t>Lisabon</a:t>
            </a:r>
          </a:p>
          <a:p>
            <a:pPr algn="r"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3000" b="1" dirty="0" smtClean="0">
                <a:solidFill>
                  <a:schemeClr val="accent1"/>
                </a:solidFill>
              </a:rPr>
              <a:t>Athény</a:t>
            </a:r>
          </a:p>
          <a:p>
            <a:pPr algn="r"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3000" b="1" dirty="0" smtClean="0">
                <a:solidFill>
                  <a:schemeClr val="accent1"/>
                </a:solidFill>
              </a:rPr>
              <a:t>Nik</a:t>
            </a:r>
            <a:r>
              <a:rPr lang="cs-CZ" sz="3000" b="1" dirty="0" smtClean="0">
                <a:solidFill>
                  <a:schemeClr val="accent1"/>
                </a:solidFill>
                <a:cs typeface="Times New Roman"/>
              </a:rPr>
              <a:t>ó</a:t>
            </a:r>
            <a:r>
              <a:rPr lang="cs-CZ" sz="3000" b="1" dirty="0" smtClean="0">
                <a:solidFill>
                  <a:schemeClr val="accent1"/>
                </a:solidFill>
              </a:rPr>
              <a:t>sie 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-32" y="4286256"/>
            <a:ext cx="914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/>
              <a:t>Malta - </a:t>
            </a:r>
            <a:r>
              <a:rPr lang="cs-CZ" sz="3000" b="1" dirty="0" smtClean="0">
                <a:solidFill>
                  <a:schemeClr val="accent1"/>
                </a:solidFill>
              </a:rPr>
              <a:t>Valletta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-32" y="5143512"/>
            <a:ext cx="9144000" cy="607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300"/>
              </a:lnSpc>
            </a:pPr>
            <a:r>
              <a:rPr lang="cs-CZ" sz="3000" b="1" dirty="0" smtClean="0"/>
              <a:t>Kypr - </a:t>
            </a:r>
            <a:r>
              <a:rPr lang="cs-CZ" sz="3000" b="1" dirty="0" smtClean="0">
                <a:solidFill>
                  <a:schemeClr val="accent1"/>
                </a:solidFill>
              </a:rPr>
              <a:t>Nik</a:t>
            </a:r>
            <a:r>
              <a:rPr lang="el-GR" sz="3000" b="1" dirty="0" smtClean="0">
                <a:solidFill>
                  <a:schemeClr val="accent1"/>
                </a:solidFill>
                <a:cs typeface="Times New Roman"/>
              </a:rPr>
              <a:t>ó</a:t>
            </a:r>
            <a:r>
              <a:rPr lang="cs-CZ" sz="3000" b="1" dirty="0" smtClean="0">
                <a:solidFill>
                  <a:schemeClr val="accent1"/>
                </a:solidFill>
              </a:rPr>
              <a:t>sie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" y="6072206"/>
            <a:ext cx="9144000" cy="607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300"/>
              </a:lnSpc>
            </a:pPr>
            <a:r>
              <a:rPr lang="cs-CZ" sz="3000" b="1" dirty="0" smtClean="0"/>
              <a:t>Portugalsko - </a:t>
            </a:r>
            <a:r>
              <a:rPr lang="cs-CZ" sz="3000" b="1" dirty="0" smtClean="0">
                <a:solidFill>
                  <a:schemeClr val="accent1"/>
                </a:solidFill>
              </a:rPr>
              <a:t>Lisabon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-32" y="3357562"/>
            <a:ext cx="914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/>
              <a:t>Řecko - </a:t>
            </a:r>
            <a:r>
              <a:rPr lang="cs-CZ" sz="3000" b="1" dirty="0" smtClean="0">
                <a:solidFill>
                  <a:schemeClr val="accent1"/>
                </a:solidFill>
              </a:rPr>
              <a:t>Athény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" y="2446374"/>
            <a:ext cx="9144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/>
              <a:t>Španělsko - </a:t>
            </a:r>
            <a:r>
              <a:rPr lang="cs-CZ" sz="3000" b="1" dirty="0" smtClean="0">
                <a:solidFill>
                  <a:schemeClr val="accent1"/>
                </a:solidFill>
              </a:rPr>
              <a:t>Madrid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-32" y="1517680"/>
            <a:ext cx="9144000" cy="5690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00"/>
              </a:lnSpc>
            </a:pPr>
            <a:r>
              <a:rPr lang="cs-CZ" sz="3000" b="1" dirty="0" smtClean="0"/>
              <a:t>Itálie – </a:t>
            </a:r>
            <a:r>
              <a:rPr lang="cs-CZ" sz="3000" b="1" dirty="0" smtClean="0">
                <a:solidFill>
                  <a:schemeClr val="accent1"/>
                </a:solidFill>
              </a:rPr>
              <a:t>Řím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13" name="Nadpis 1"/>
          <p:cNvSpPr>
            <a:spLocks noGrp="1"/>
          </p:cNvSpPr>
          <p:nvPr>
            <p:ph type="title"/>
          </p:nvPr>
        </p:nvSpPr>
        <p:spPr>
          <a:xfrm>
            <a:off x="0" y="500066"/>
            <a:ext cx="9144000" cy="857232"/>
          </a:xfrm>
        </p:spPr>
        <p:txBody>
          <a:bodyPr>
            <a:normAutofit/>
          </a:bodyPr>
          <a:lstStyle/>
          <a:p>
            <a:pPr algn="ctr"/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Spoj správně následující pojmy</a:t>
            </a:r>
            <a:endParaRPr lang="cs-CZ" sz="4000" dirty="0">
              <a:latin typeface="+mn-lt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14446"/>
            <a:ext cx="9144000" cy="5357826"/>
          </a:xfrm>
        </p:spPr>
        <p:txBody>
          <a:bodyPr>
            <a:normAutofit fontScale="25000" lnSpcReduction="20000"/>
          </a:bodyPr>
          <a:lstStyle/>
          <a:p>
            <a:pPr algn="ctr">
              <a:lnSpc>
                <a:spcPts val="3900"/>
              </a:lnSpc>
              <a:buNone/>
            </a:pPr>
            <a:r>
              <a:rPr lang="cs-CZ" sz="9600" b="1" dirty="0" smtClean="0"/>
              <a:t>Baleáry – mořeplavci – korida – Barcelona </a:t>
            </a:r>
            <a:r>
              <a:rPr lang="cs-CZ" sz="9600" b="1" dirty="0" smtClean="0">
                <a:cs typeface="Times New Roman"/>
              </a:rPr>
              <a:t>= </a:t>
            </a:r>
            <a:r>
              <a:rPr lang="cs-CZ" sz="9600" b="1" dirty="0" smtClean="0">
                <a:solidFill>
                  <a:schemeClr val="accent1"/>
                </a:solidFill>
                <a:cs typeface="Times New Roman"/>
              </a:rPr>
              <a:t>Španělsko</a:t>
            </a:r>
          </a:p>
          <a:p>
            <a:pPr algn="ctr">
              <a:lnSpc>
                <a:spcPts val="3900"/>
              </a:lnSpc>
              <a:buNone/>
            </a:pPr>
            <a:r>
              <a:rPr lang="cs-CZ" sz="9600" b="1" dirty="0" smtClean="0">
                <a:cs typeface="Times New Roman"/>
              </a:rPr>
              <a:t>výroba korku – Madeira – Tejo – vinná réva = </a:t>
            </a:r>
            <a:r>
              <a:rPr lang="cs-CZ" sz="9600" b="1" dirty="0" smtClean="0">
                <a:solidFill>
                  <a:schemeClr val="accent1"/>
                </a:solidFill>
                <a:cs typeface="Times New Roman"/>
              </a:rPr>
              <a:t>Portugalsko</a:t>
            </a:r>
          </a:p>
          <a:p>
            <a:pPr algn="ctr">
              <a:lnSpc>
                <a:spcPts val="3900"/>
              </a:lnSpc>
              <a:buNone/>
            </a:pPr>
            <a:r>
              <a:rPr lang="cs-CZ" sz="9600" b="1" dirty="0" smtClean="0">
                <a:cs typeface="Times New Roman"/>
              </a:rPr>
              <a:t>cestovní ruch – Peloponés – olivy – námořní doprava = </a:t>
            </a:r>
            <a:r>
              <a:rPr lang="cs-CZ" sz="9600" b="1" dirty="0" smtClean="0">
                <a:solidFill>
                  <a:schemeClr val="accent1"/>
                </a:solidFill>
                <a:cs typeface="Times New Roman"/>
              </a:rPr>
              <a:t>Řecko</a:t>
            </a:r>
            <a:r>
              <a:rPr lang="cs-CZ" sz="9600" b="1" dirty="0" smtClean="0">
                <a:cs typeface="Times New Roman"/>
              </a:rPr>
              <a:t> </a:t>
            </a:r>
          </a:p>
          <a:p>
            <a:pPr algn="ctr">
              <a:lnSpc>
                <a:spcPts val="3900"/>
              </a:lnSpc>
              <a:buNone/>
            </a:pPr>
            <a:r>
              <a:rPr lang="cs-CZ" sz="9600" b="1" dirty="0" smtClean="0">
                <a:cs typeface="Times New Roman"/>
              </a:rPr>
              <a:t>Benátky – Alfa Romeo – Etna – móda = </a:t>
            </a:r>
            <a:r>
              <a:rPr lang="cs-CZ" sz="9600" b="1" dirty="0" smtClean="0">
                <a:solidFill>
                  <a:schemeClr val="accent1"/>
                </a:solidFill>
                <a:cs typeface="Times New Roman"/>
              </a:rPr>
              <a:t>Itálie</a:t>
            </a:r>
            <a:r>
              <a:rPr lang="cs-CZ" sz="9600" b="1" dirty="0" smtClean="0">
                <a:cs typeface="Times New Roman"/>
              </a:rPr>
              <a:t> </a:t>
            </a:r>
          </a:p>
          <a:p>
            <a:pPr algn="ctr">
              <a:lnSpc>
                <a:spcPts val="3500"/>
              </a:lnSpc>
              <a:buNone/>
            </a:pPr>
            <a:r>
              <a:rPr lang="cs-CZ" sz="9600" b="1" dirty="0" smtClean="0">
                <a:cs typeface="Times New Roman"/>
              </a:rPr>
              <a:t>formule – kasina – Monte Carlo – banky = </a:t>
            </a:r>
            <a:r>
              <a:rPr lang="cs-CZ" sz="9600" b="1" dirty="0" smtClean="0">
                <a:solidFill>
                  <a:schemeClr val="accent1"/>
                </a:solidFill>
                <a:cs typeface="Times New Roman"/>
              </a:rPr>
              <a:t>Monako</a:t>
            </a:r>
            <a:r>
              <a:rPr lang="cs-CZ" sz="9600" b="1" dirty="0" smtClean="0">
                <a:cs typeface="Times New Roman"/>
              </a:rPr>
              <a:t>  </a:t>
            </a:r>
          </a:p>
          <a:p>
            <a:pPr algn="ctr">
              <a:lnSpc>
                <a:spcPts val="3900"/>
              </a:lnSpc>
              <a:buNone/>
            </a:pPr>
            <a:r>
              <a:rPr lang="cs-CZ" sz="9600" b="1" dirty="0" smtClean="0">
                <a:cs typeface="Times New Roman"/>
              </a:rPr>
              <a:t>Pyreneje – Katalánci – knížectví = </a:t>
            </a:r>
            <a:r>
              <a:rPr lang="cs-CZ" sz="9600" b="1" dirty="0" smtClean="0">
                <a:solidFill>
                  <a:schemeClr val="accent1"/>
                </a:solidFill>
                <a:cs typeface="Times New Roman"/>
              </a:rPr>
              <a:t>Andorra</a:t>
            </a:r>
          </a:p>
          <a:p>
            <a:pPr algn="ctr">
              <a:lnSpc>
                <a:spcPts val="3900"/>
              </a:lnSpc>
              <a:buNone/>
            </a:pPr>
            <a:r>
              <a:rPr lang="cs-CZ" sz="9600" b="1" dirty="0" smtClean="0">
                <a:cs typeface="Times New Roman"/>
              </a:rPr>
              <a:t>poštovní známky – hranice s Itálií = </a:t>
            </a:r>
            <a:r>
              <a:rPr lang="cs-CZ" sz="9600" b="1" dirty="0" smtClean="0">
                <a:solidFill>
                  <a:schemeClr val="accent1"/>
                </a:solidFill>
                <a:cs typeface="Times New Roman"/>
              </a:rPr>
              <a:t>San Marino</a:t>
            </a:r>
          </a:p>
          <a:p>
            <a:pPr algn="ctr">
              <a:lnSpc>
                <a:spcPts val="3900"/>
              </a:lnSpc>
              <a:buNone/>
            </a:pPr>
            <a:r>
              <a:rPr lang="cs-CZ" sz="9600" b="1" dirty="0" smtClean="0">
                <a:cs typeface="Times New Roman"/>
              </a:rPr>
              <a:t>papež – bazilika svatého Petra – konkláve = </a:t>
            </a:r>
            <a:r>
              <a:rPr lang="cs-CZ" sz="9600" b="1" dirty="0" smtClean="0">
                <a:solidFill>
                  <a:schemeClr val="accent1"/>
                </a:solidFill>
                <a:cs typeface="Times New Roman"/>
              </a:rPr>
              <a:t>Vatikán</a:t>
            </a:r>
          </a:p>
          <a:p>
            <a:pPr algn="ctr">
              <a:lnSpc>
                <a:spcPts val="3900"/>
              </a:lnSpc>
              <a:buNone/>
            </a:pPr>
            <a:r>
              <a:rPr lang="cs-CZ" sz="9600" b="1" dirty="0" smtClean="0">
                <a:cs typeface="Times New Roman"/>
              </a:rPr>
              <a:t>ostrov – turistický ruch – neúrodná půda = </a:t>
            </a:r>
            <a:r>
              <a:rPr lang="cs-CZ" sz="9600" b="1" dirty="0" smtClean="0">
                <a:solidFill>
                  <a:schemeClr val="accent1"/>
                </a:solidFill>
                <a:cs typeface="Times New Roman"/>
              </a:rPr>
              <a:t>Malta</a:t>
            </a:r>
          </a:p>
          <a:p>
            <a:pPr algn="ctr">
              <a:lnSpc>
                <a:spcPts val="3900"/>
              </a:lnSpc>
              <a:buNone/>
            </a:pPr>
            <a:r>
              <a:rPr lang="cs-CZ" sz="9600" b="1" dirty="0" smtClean="0">
                <a:cs typeface="Times New Roman"/>
              </a:rPr>
              <a:t>turečtina – řečtina – </a:t>
            </a:r>
            <a:r>
              <a:rPr lang="cs-CZ" sz="9600" b="1" dirty="0" smtClean="0"/>
              <a:t>Lefkósie </a:t>
            </a:r>
            <a:r>
              <a:rPr lang="cs-CZ" sz="9600" b="1" dirty="0" smtClean="0">
                <a:cs typeface="Times New Roman"/>
              </a:rPr>
              <a:t>=</a:t>
            </a:r>
            <a:r>
              <a:rPr lang="cs-CZ" sz="9600" b="1" dirty="0" smtClean="0"/>
              <a:t> </a:t>
            </a:r>
            <a:r>
              <a:rPr lang="cs-CZ" sz="9600" b="1" dirty="0" smtClean="0">
                <a:solidFill>
                  <a:schemeClr val="accent1"/>
                </a:solidFill>
              </a:rPr>
              <a:t>Kypr</a:t>
            </a:r>
            <a:r>
              <a:rPr lang="cs-CZ" sz="9600" b="1" dirty="0" smtClean="0">
                <a:cs typeface="Times New Roman"/>
              </a:rPr>
              <a:t> </a:t>
            </a:r>
          </a:p>
          <a:p>
            <a:pPr algn="ctr">
              <a:buNone/>
            </a:pPr>
            <a:r>
              <a:rPr lang="cs-CZ" sz="2500" b="1" dirty="0" smtClean="0">
                <a:cs typeface="Times New Roman"/>
              </a:rPr>
              <a:t>   </a:t>
            </a:r>
            <a:r>
              <a:rPr lang="cs-CZ" sz="2500" b="1" dirty="0" smtClean="0"/>
              <a:t> </a:t>
            </a:r>
            <a:endParaRPr lang="cs-CZ" sz="2500" b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Charakteristika států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5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929454" y="1214422"/>
            <a:ext cx="1785950" cy="642942"/>
          </a:xfrm>
          <a:prstGeom prst="rect">
            <a:avLst/>
          </a:prstGeom>
          <a:noFill/>
        </p:spPr>
      </p:pic>
      <p:pic>
        <p:nvPicPr>
          <p:cNvPr id="16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786578" y="1785926"/>
            <a:ext cx="2000264" cy="571504"/>
          </a:xfrm>
          <a:prstGeom prst="rect">
            <a:avLst/>
          </a:prstGeom>
          <a:noFill/>
        </p:spPr>
      </p:pic>
      <p:pic>
        <p:nvPicPr>
          <p:cNvPr id="17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7929618" y="2357430"/>
            <a:ext cx="1214382" cy="642942"/>
          </a:xfrm>
          <a:prstGeom prst="rect">
            <a:avLst/>
          </a:prstGeom>
          <a:noFill/>
        </p:spPr>
      </p:pic>
      <p:pic>
        <p:nvPicPr>
          <p:cNvPr id="19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858016" y="3500438"/>
            <a:ext cx="1643074" cy="571504"/>
          </a:xfrm>
          <a:prstGeom prst="rect">
            <a:avLst/>
          </a:prstGeom>
          <a:noFill/>
        </p:spPr>
      </p:pic>
      <p:pic>
        <p:nvPicPr>
          <p:cNvPr id="20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286512" y="4000504"/>
            <a:ext cx="1643074" cy="642942"/>
          </a:xfrm>
          <a:prstGeom prst="rect">
            <a:avLst/>
          </a:prstGeom>
          <a:noFill/>
        </p:spPr>
      </p:pic>
      <p:pic>
        <p:nvPicPr>
          <p:cNvPr id="21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215074" y="4572008"/>
            <a:ext cx="2000264" cy="642942"/>
          </a:xfrm>
          <a:prstGeom prst="rect">
            <a:avLst/>
          </a:prstGeom>
          <a:noFill/>
        </p:spPr>
      </p:pic>
      <p:pic>
        <p:nvPicPr>
          <p:cNvPr id="22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7000892" y="5143512"/>
            <a:ext cx="1643074" cy="642942"/>
          </a:xfrm>
          <a:prstGeom prst="rect">
            <a:avLst/>
          </a:prstGeom>
          <a:noFill/>
        </p:spPr>
      </p:pic>
      <p:pic>
        <p:nvPicPr>
          <p:cNvPr id="23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7143768" y="5715016"/>
            <a:ext cx="1643074" cy="642942"/>
          </a:xfrm>
          <a:prstGeom prst="rect">
            <a:avLst/>
          </a:prstGeom>
          <a:noFill/>
        </p:spPr>
      </p:pic>
      <p:pic>
        <p:nvPicPr>
          <p:cNvPr id="24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429388" y="6215058"/>
            <a:ext cx="1214446" cy="64294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858016" y="1324261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/>
                </a:solidFill>
              </a:rPr>
              <a:t>Španělsko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786578" y="1895765"/>
            <a:ext cx="2000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/>
                </a:solidFill>
              </a:rPr>
              <a:t>Portugalsko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858148" y="2395831"/>
            <a:ext cx="1143008" cy="52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cs-CZ" sz="2400" b="1" dirty="0" smtClean="0">
                <a:solidFill>
                  <a:schemeClr val="accent1"/>
                </a:solidFill>
              </a:rPr>
              <a:t>Řecko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215074" y="4643446"/>
            <a:ext cx="2000264" cy="471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100"/>
              </a:lnSpc>
            </a:pPr>
            <a:r>
              <a:rPr lang="cs-CZ" sz="2400" b="1" dirty="0" smtClean="0">
                <a:solidFill>
                  <a:schemeClr val="accent1"/>
                </a:solidFill>
              </a:rPr>
              <a:t>San Marino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000892" y="5253351"/>
            <a:ext cx="1571636" cy="452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00"/>
              </a:lnSpc>
            </a:pPr>
            <a:r>
              <a:rPr lang="cs-CZ" sz="2400" b="1" dirty="0" smtClean="0">
                <a:solidFill>
                  <a:schemeClr val="accent1"/>
                </a:solidFill>
              </a:rPr>
              <a:t>Vatikán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143768" y="5786454"/>
            <a:ext cx="1428760" cy="489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100"/>
              </a:lnSpc>
            </a:pPr>
            <a:r>
              <a:rPr lang="cs-CZ" sz="2400" b="1" dirty="0" smtClean="0">
                <a:solidFill>
                  <a:schemeClr val="accent1"/>
                </a:solidFill>
              </a:rPr>
              <a:t>Malta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357950" y="6357958"/>
            <a:ext cx="1214446" cy="489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100"/>
              </a:lnSpc>
            </a:pPr>
            <a:r>
              <a:rPr lang="cs-CZ" sz="2400" b="1" dirty="0" smtClean="0">
                <a:solidFill>
                  <a:schemeClr val="accent1"/>
                </a:solidFill>
              </a:rPr>
              <a:t>Kypr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pic>
        <p:nvPicPr>
          <p:cNvPr id="25" name="Picture 2" descr="C:\Users\Já\Desktop\515.png"/>
          <p:cNvPicPr>
            <a:picLocks noChangeAspect="1" noChangeArrowheads="1"/>
          </p:cNvPicPr>
          <p:nvPr/>
        </p:nvPicPr>
        <p:blipFill>
          <a:blip r:embed="rId3" cstate="print"/>
          <a:srcRect l="29856" t="38896" r="49084" b="46432"/>
          <a:stretch>
            <a:fillRect/>
          </a:stretch>
        </p:blipFill>
        <p:spPr bwMode="auto">
          <a:xfrm>
            <a:off x="6858016" y="2928934"/>
            <a:ext cx="1643074" cy="64294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6858016" y="3000372"/>
            <a:ext cx="1214446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200"/>
              </a:lnSpc>
            </a:pPr>
            <a:r>
              <a:rPr lang="cs-CZ" sz="2400" b="1" dirty="0" smtClean="0">
                <a:solidFill>
                  <a:schemeClr val="accent1"/>
                </a:solidFill>
              </a:rPr>
              <a:t>Itálie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58016" y="3538839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/>
                </a:solidFill>
              </a:rPr>
              <a:t>Monako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286512" y="4110343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/>
                </a:solidFill>
              </a:rPr>
              <a:t>Andorra</a:t>
            </a:r>
            <a:endParaRPr lang="cs-CZ" sz="24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1" grpId="0"/>
      <p:bldP spid="12" grpId="0"/>
      <p:bldP spid="13" grpId="0"/>
      <p:bldP spid="14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42852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Urči následující obrázky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00034" y="3643314"/>
            <a:ext cx="364333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Itálie – koloseum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000628" y="6380946"/>
            <a:ext cx="364333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Vatikán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0034" y="6380946"/>
            <a:ext cx="364333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Monako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00628" y="3643314"/>
            <a:ext cx="364333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Itálie - Benátky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pic>
        <p:nvPicPr>
          <p:cNvPr id="1026" name="Picture 2" descr="File:Koloseum Roma fc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357298"/>
            <a:ext cx="3643338" cy="221457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4098" name="Picture 2" descr="File:Venezia veduta aere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1357298"/>
            <a:ext cx="3643338" cy="221457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3" name="Picture 2" descr="File:MonacoView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143380"/>
            <a:ext cx="3643338" cy="221457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4" name="Picture 2" descr="File:Rome-et-Place-Saint-Pierre-vues-de-la-coupol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8" y="4143380"/>
            <a:ext cx="3643338" cy="221457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3643306" y="1285860"/>
            <a:ext cx="8572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1.</a:t>
            </a:r>
            <a:endParaRPr lang="cs-CZ" sz="3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143900" y="1285860"/>
            <a:ext cx="8572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2.</a:t>
            </a:r>
            <a:endParaRPr lang="cs-CZ" sz="3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643306" y="4071942"/>
            <a:ext cx="8572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3.</a:t>
            </a:r>
            <a:endParaRPr lang="cs-CZ" sz="3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8143900" y="4071942"/>
            <a:ext cx="8572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4.</a:t>
            </a:r>
            <a:endParaRPr lang="cs-CZ" sz="3000" b="1" dirty="0"/>
          </a:p>
        </p:txBody>
      </p:sp>
      <p:pic>
        <p:nvPicPr>
          <p:cNvPr id="24" name="Picture 2" descr="File:Koloseum Roma fc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285860"/>
            <a:ext cx="8429684" cy="550072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25" name="Picture 2" descr="File:Venezia veduta aere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285860"/>
            <a:ext cx="8429684" cy="550072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27" name="Picture 2" descr="File:MonacoView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1285860"/>
            <a:ext cx="8429684" cy="550072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28" name="Picture 2" descr="File:Rome-et-Place-Saint-Pierre-vues-de-la-coupol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7" y="1285860"/>
            <a:ext cx="8429685" cy="550072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Nadpis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001056" cy="4286280"/>
          </a:xfrm>
        </p:spPr>
        <p:txBody>
          <a:bodyPr>
            <a:normAutofit/>
          </a:bodyPr>
          <a:lstStyle/>
          <a:p>
            <a:pPr algn="ctr">
              <a:lnSpc>
                <a:spcPct val="200000"/>
              </a:lnSpc>
            </a:pPr>
            <a:r>
              <a:rPr lang="cs-CZ" sz="4000" b="1" dirty="0" smtClean="0">
                <a:solidFill>
                  <a:schemeClr val="accent1"/>
                </a:solidFill>
                <a:latin typeface="+mn-lt"/>
              </a:rPr>
              <a:t>POKUS PŘIŘADIT K VLAJKÁM SPRÁVNÉ STÁTY</a:t>
            </a:r>
            <a:endParaRPr lang="cs-CZ" sz="4000" b="1" dirty="0">
              <a:solidFill>
                <a:schemeClr val="accent1"/>
              </a:solidFill>
              <a:latin typeface="+mn-lt"/>
            </a:endParaRPr>
          </a:p>
        </p:txBody>
      </p:sp>
      <p:pic>
        <p:nvPicPr>
          <p:cNvPr id="8" name="Picture 2" descr="C:\Users\Já\Desktop\+694.png"/>
          <p:cNvPicPr>
            <a:picLocks noChangeAspect="1" noChangeArrowheads="1"/>
          </p:cNvPicPr>
          <p:nvPr/>
        </p:nvPicPr>
        <p:blipFill>
          <a:blip r:embed="rId3" cstate="print"/>
          <a:srcRect l="22531" t="20656" r="45422" b="6793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File:Flag of Portugal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55"/>
            <a:ext cx="2571728" cy="1500171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pic>
        <p:nvPicPr>
          <p:cNvPr id="16" name="Obrázek 15" descr="File:Flag of Spain.sv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285728"/>
            <a:ext cx="2571768" cy="150019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098" name="Picture 2" descr="File:Flag of Andorra.sv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86512" y="285728"/>
            <a:ext cx="2571768" cy="1500198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pic>
        <p:nvPicPr>
          <p:cNvPr id="3" name="Picture 2" descr="File:Flag of Monaco.sv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3438" y="2428868"/>
            <a:ext cx="1714512" cy="1571636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pic>
        <p:nvPicPr>
          <p:cNvPr id="4" name="Picture 2" descr="File:Flag of Ital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86116" y="4714884"/>
            <a:ext cx="2571768" cy="1500198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pic>
        <p:nvPicPr>
          <p:cNvPr id="9" name="Picture 2" descr="File:Flag of San Marino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43768" y="2428868"/>
            <a:ext cx="1714512" cy="1571636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pic>
        <p:nvPicPr>
          <p:cNvPr id="10" name="Picture 2" descr="File:Flag of Vatican City with border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14612" y="2428868"/>
            <a:ext cx="1714512" cy="1571636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pic>
        <p:nvPicPr>
          <p:cNvPr id="11" name="Picture 2" descr="File:Flag of Greece.sv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85720" y="4714884"/>
            <a:ext cx="2571768" cy="1500198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pic>
        <p:nvPicPr>
          <p:cNvPr id="12" name="Picture 2" descr="File:Flag of Malta.sv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85720" y="2428868"/>
            <a:ext cx="1740229" cy="1571636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pic>
        <p:nvPicPr>
          <p:cNvPr id="13" name="Picture 2" descr="File:Flag of Cyprus.sv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286512" y="4714884"/>
            <a:ext cx="2571768" cy="1500198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sp>
        <p:nvSpPr>
          <p:cNvPr id="19" name="TextovéPole 18"/>
          <p:cNvSpPr txBox="1"/>
          <p:nvPr/>
        </p:nvSpPr>
        <p:spPr>
          <a:xfrm>
            <a:off x="2357422" y="214290"/>
            <a:ext cx="5715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1.</a:t>
            </a:r>
            <a:endParaRPr lang="cs-CZ" sz="30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8215338" y="4643446"/>
            <a:ext cx="7858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10.</a:t>
            </a:r>
            <a:endParaRPr lang="cs-CZ" sz="30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357818" y="4643446"/>
            <a:ext cx="5715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9.</a:t>
            </a:r>
            <a:endParaRPr lang="cs-CZ" sz="30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2357422" y="4714884"/>
            <a:ext cx="5715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8.</a:t>
            </a:r>
            <a:endParaRPr lang="cs-CZ" sz="30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8358214" y="2357430"/>
            <a:ext cx="5715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7.</a:t>
            </a:r>
            <a:endParaRPr lang="cs-CZ" sz="30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857884" y="2428868"/>
            <a:ext cx="5715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6.</a:t>
            </a:r>
            <a:endParaRPr lang="cs-CZ" sz="30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929058" y="2357430"/>
            <a:ext cx="5715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5.</a:t>
            </a:r>
            <a:endParaRPr lang="cs-CZ" sz="30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500166" y="2357430"/>
            <a:ext cx="5715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4.</a:t>
            </a:r>
            <a:endParaRPr lang="cs-CZ" sz="30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8358214" y="214290"/>
            <a:ext cx="5715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3.</a:t>
            </a:r>
            <a:endParaRPr lang="cs-CZ" sz="30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5357818" y="214290"/>
            <a:ext cx="5715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2.</a:t>
            </a:r>
            <a:endParaRPr lang="cs-CZ" sz="30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214282" y="1857364"/>
            <a:ext cx="27146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Portugalsko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214282" y="4071942"/>
            <a:ext cx="1857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Malta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6929454" y="4071942"/>
            <a:ext cx="207167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" b="1" dirty="0" smtClean="0">
                <a:solidFill>
                  <a:schemeClr val="accent1"/>
                </a:solidFill>
              </a:rPr>
              <a:t>                            </a:t>
            </a:r>
            <a:r>
              <a:rPr lang="cs-CZ" sz="2500" b="1" dirty="0" smtClean="0">
                <a:solidFill>
                  <a:schemeClr val="accent1"/>
                </a:solidFill>
              </a:rPr>
              <a:t>San Marino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4643438" y="4071942"/>
            <a:ext cx="171451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Monako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2643174" y="4071942"/>
            <a:ext cx="1857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Vatikán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3286116" y="1857364"/>
            <a:ext cx="257176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Španělsko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6286512" y="1857364"/>
            <a:ext cx="257176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Andorra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214282" y="6286520"/>
            <a:ext cx="27146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Řecko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3214678" y="6286520"/>
            <a:ext cx="27146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Itálie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215074" y="6238094"/>
            <a:ext cx="27146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accent1"/>
                </a:solidFill>
              </a:rPr>
              <a:t>Kypr</a:t>
            </a:r>
            <a:endParaRPr lang="cs-CZ" sz="25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Nadpis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15370" cy="4714908"/>
          </a:xfrm>
        </p:spPr>
        <p:txBody>
          <a:bodyPr>
            <a:noAutofit/>
          </a:bodyPr>
          <a:lstStyle/>
          <a:p>
            <a:pPr algn="ctr">
              <a:lnSpc>
                <a:spcPct val="200000"/>
              </a:lnSpc>
            </a:pPr>
            <a:r>
              <a:rPr lang="cs-CZ" b="1" dirty="0" smtClean="0">
                <a:solidFill>
                  <a:schemeClr val="tx1"/>
                </a:solidFill>
                <a:latin typeface="+mn-lt"/>
              </a:rPr>
              <a:t>! ! ! PRÁCE S MAPOU ! ! !</a:t>
            </a:r>
            <a:br>
              <a:rPr lang="cs-CZ" b="1" dirty="0" smtClean="0">
                <a:solidFill>
                  <a:schemeClr val="tx1"/>
                </a:solidFill>
                <a:latin typeface="+mn-lt"/>
              </a:rPr>
            </a:br>
            <a:r>
              <a:rPr lang="cs-CZ" sz="4000" b="1" dirty="0" smtClean="0">
                <a:solidFill>
                  <a:schemeClr val="accent1"/>
                </a:solidFill>
                <a:latin typeface="+mn-lt"/>
              </a:rPr>
              <a:t>VYZNAČTE NÁSLEDUJÍCÍ PŘÍRODNÍ ÚTVARY</a:t>
            </a:r>
            <a:endParaRPr lang="cs-CZ" sz="4000" b="1" dirty="0">
              <a:solidFill>
                <a:schemeClr val="accent1"/>
              </a:solidFill>
              <a:latin typeface="+mn-lt"/>
            </a:endParaRPr>
          </a:p>
        </p:txBody>
      </p:sp>
      <p:pic>
        <p:nvPicPr>
          <p:cNvPr id="9" name="Zástupný symbol pro obsah 3" descr="Soubor:Europe topography map.pn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Obdélník 10"/>
          <p:cNvSpPr/>
          <p:nvPr/>
        </p:nvSpPr>
        <p:spPr>
          <a:xfrm>
            <a:off x="142844" y="4572008"/>
            <a:ext cx="7072362" cy="21431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Zástupný symbol pro obsah 3" descr="Soubor:Europe topography map.png"/>
          <p:cNvPicPr>
            <a:picLocks/>
          </p:cNvPicPr>
          <p:nvPr/>
        </p:nvPicPr>
        <p:blipFill>
          <a:blip r:embed="rId3" cstate="print"/>
          <a:srcRect t="31250" r="2187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4" name="TextovéPole 13"/>
          <p:cNvSpPr txBox="1"/>
          <p:nvPr/>
        </p:nvSpPr>
        <p:spPr>
          <a:xfrm>
            <a:off x="3643306" y="4786322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/>
              <a:t>            </a:t>
            </a:r>
            <a:r>
              <a:rPr lang="cs-CZ" sz="4000" b="1" dirty="0" smtClean="0"/>
              <a:t>9</a:t>
            </a:r>
            <a:endParaRPr lang="cs-CZ" sz="4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500562" y="5572140"/>
            <a:ext cx="785818" cy="759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200"/>
              </a:lnSpc>
            </a:pPr>
            <a:r>
              <a:rPr lang="cs-CZ" sz="100" b="1" dirty="0" smtClean="0"/>
              <a:t>                        </a:t>
            </a:r>
            <a:r>
              <a:rPr lang="cs-CZ" sz="4000" b="1" dirty="0" smtClean="0"/>
              <a:t>10</a:t>
            </a:r>
            <a:endParaRPr lang="cs-CZ" sz="4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58016" y="6143644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8</a:t>
            </a:r>
            <a:endParaRPr lang="cs-CZ" sz="4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071934" y="3649808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5">
                    <a:lumMod val="50000"/>
                  </a:schemeClr>
                </a:solidFill>
              </a:rPr>
              <a:t>              </a:t>
            </a:r>
            <a:r>
              <a:rPr lang="cs-CZ" sz="4000" b="1" dirty="0" smtClean="0">
                <a:solidFill>
                  <a:schemeClr val="accent5">
                    <a:lumMod val="50000"/>
                  </a:schemeClr>
                </a:solidFill>
              </a:rPr>
              <a:t>7</a:t>
            </a:r>
            <a:endParaRPr lang="cs-CZ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572528" y="5786454"/>
            <a:ext cx="4286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6</a:t>
            </a:r>
            <a:endParaRPr lang="cs-CZ" sz="40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215074" y="4935692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5</a:t>
            </a:r>
            <a:endParaRPr lang="cs-CZ" sz="4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071934" y="3000372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4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214546" y="3929066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3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214414" y="4357694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2</a:t>
            </a:r>
            <a:endParaRPr lang="cs-CZ" sz="40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572000" y="4357694"/>
            <a:ext cx="500066" cy="727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200"/>
              </a:lnSpc>
            </a:pPr>
            <a:r>
              <a:rPr lang="cs-CZ" sz="4000" b="1" dirty="0" smtClean="0">
                <a:solidFill>
                  <a:srgbClr val="C00000"/>
                </a:solidFill>
              </a:rPr>
              <a:t>1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357686" y="5303894"/>
            <a:ext cx="5000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accent1"/>
                </a:solidFill>
              </a:rPr>
              <a:t>E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928926" y="5518208"/>
            <a:ext cx="6429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accent1"/>
                </a:solidFill>
              </a:rPr>
              <a:t>D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29454" y="5572140"/>
            <a:ext cx="6429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accent1"/>
                </a:solidFill>
              </a:rPr>
              <a:t>C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28596" y="2071678"/>
            <a:ext cx="6429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accent1"/>
                </a:solidFill>
              </a:rPr>
              <a:t>B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285852" y="3143248"/>
            <a:ext cx="785818" cy="571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accent1"/>
                </a:solidFill>
              </a:rPr>
              <a:t>A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000628" y="4429132"/>
            <a:ext cx="6429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accent1"/>
                </a:solidFill>
              </a:rPr>
              <a:t>F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500694" y="5715016"/>
            <a:ext cx="5715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accent1"/>
                </a:solidFill>
              </a:rPr>
              <a:t>G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071802" y="4518076"/>
            <a:ext cx="7858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    </a:t>
            </a:r>
            <a:r>
              <a:rPr lang="cs-CZ" sz="3000" b="1" dirty="0" smtClean="0">
                <a:solidFill>
                  <a:schemeClr val="accent1"/>
                </a:solidFill>
              </a:rPr>
              <a:t>H</a:t>
            </a:r>
            <a:endParaRPr lang="cs-CZ" sz="3000" b="1" dirty="0">
              <a:solidFill>
                <a:schemeClr val="accent1"/>
              </a:solidFill>
            </a:endParaRPr>
          </a:p>
        </p:txBody>
      </p:sp>
      <p:sp>
        <p:nvSpPr>
          <p:cNvPr id="32" name="Elipsa 31"/>
          <p:cNvSpPr/>
          <p:nvPr/>
        </p:nvSpPr>
        <p:spPr>
          <a:xfrm>
            <a:off x="714348" y="5715016"/>
            <a:ext cx="214314" cy="214314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3" name="Elipsa 32"/>
          <p:cNvSpPr/>
          <p:nvPr/>
        </p:nvSpPr>
        <p:spPr>
          <a:xfrm>
            <a:off x="7500958" y="4714884"/>
            <a:ext cx="214314" cy="214314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7143768" y="5000636"/>
            <a:ext cx="214314" cy="214314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1428728" y="5357826"/>
            <a:ext cx="214314" cy="2143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3428992" y="3857628"/>
            <a:ext cx="214314" cy="2143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TextovéPole 36"/>
          <p:cNvSpPr txBox="1"/>
          <p:nvPr/>
        </p:nvSpPr>
        <p:spPr>
          <a:xfrm rot="2552697">
            <a:off x="4181429" y="4613186"/>
            <a:ext cx="13207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Apeniny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642910" y="4364188"/>
            <a:ext cx="15716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Pyrenejský poloostrov</a:t>
            </a:r>
            <a:endParaRPr lang="cs-CZ" sz="20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1928794" y="4214818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b="1" dirty="0" smtClean="0">
                <a:solidFill>
                  <a:srgbClr val="C00000"/>
                </a:solidFill>
              </a:rPr>
              <a:t>Pyreneje</a:t>
            </a:r>
            <a:endParaRPr lang="cs-CZ" sz="1500" b="1" dirty="0">
              <a:solidFill>
                <a:srgbClr val="C0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786182" y="3160754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 smtClean="0">
                <a:solidFill>
                  <a:srgbClr val="C00000"/>
                </a:solidFill>
              </a:rPr>
              <a:t>Alpy</a:t>
            </a:r>
            <a:endParaRPr lang="cs-CZ" sz="3000" b="1" dirty="0">
              <a:solidFill>
                <a:srgbClr val="C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5572132" y="5089580"/>
            <a:ext cx="164307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500" b="1" dirty="0" smtClean="0"/>
              <a:t>Balkánský poloostrov</a:t>
            </a:r>
            <a:endParaRPr lang="cs-CZ" sz="15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8286776" y="5880904"/>
            <a:ext cx="100013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b="1" dirty="0" smtClean="0"/>
              <a:t>Kypr</a:t>
            </a:r>
            <a:endParaRPr lang="cs-CZ" sz="25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3786182" y="3857628"/>
            <a:ext cx="100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200" b="1" dirty="0" smtClean="0">
                <a:solidFill>
                  <a:schemeClr val="accent5">
                    <a:lumMod val="50000"/>
                  </a:schemeClr>
                </a:solidFill>
              </a:rPr>
              <a:t>Pádská nížina</a:t>
            </a:r>
            <a:endParaRPr lang="cs-CZ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6643702" y="6286520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Kréta</a:t>
            </a:r>
            <a:endParaRPr lang="cs-CZ" sz="2000" b="1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3357554" y="5000636"/>
            <a:ext cx="1214446" cy="374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lang="cs-CZ" b="1" dirty="0" smtClean="0"/>
              <a:t>Sardinie</a:t>
            </a:r>
            <a:endParaRPr lang="cs-CZ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4429124" y="5814972"/>
            <a:ext cx="10715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Sicílie</a:t>
            </a:r>
            <a:endParaRPr lang="cs-CZ" sz="20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642910" y="3078304"/>
            <a:ext cx="1714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1"/>
                </a:solidFill>
              </a:rPr>
              <a:t>Biskajský </a:t>
            </a:r>
          </a:p>
          <a:p>
            <a:pPr algn="ctr"/>
            <a:r>
              <a:rPr lang="cs-CZ" sz="2000" b="1" dirty="0" smtClean="0">
                <a:solidFill>
                  <a:schemeClr val="accent1"/>
                </a:solidFill>
              </a:rPr>
              <a:t>záliv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 rot="16896026">
            <a:off x="-736422" y="2031256"/>
            <a:ext cx="278608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b="1" dirty="0" smtClean="0">
                <a:solidFill>
                  <a:schemeClr val="accent1"/>
                </a:solidFill>
              </a:rPr>
              <a:t>Atlantský oceán</a:t>
            </a:r>
            <a:endParaRPr lang="cs-CZ" sz="2500" b="1" dirty="0">
              <a:solidFill>
                <a:schemeClr val="accent1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6643702" y="5500702"/>
            <a:ext cx="11430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1"/>
                </a:solidFill>
              </a:rPr>
              <a:t>Egejské moře</a:t>
            </a:r>
            <a:endParaRPr lang="cs-CZ" b="1" dirty="0">
              <a:solidFill>
                <a:schemeClr val="accent1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1857356" y="5572140"/>
            <a:ext cx="2500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/>
                </a:solidFill>
              </a:rPr>
              <a:t>Středozemní moře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929058" y="5303894"/>
            <a:ext cx="12858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" b="1" dirty="0" smtClean="0">
                <a:solidFill>
                  <a:schemeClr val="accent1"/>
                </a:solidFill>
              </a:rPr>
              <a:t>             </a:t>
            </a:r>
            <a:r>
              <a:rPr lang="cs-CZ" sz="1500" b="1" dirty="0" smtClean="0">
                <a:solidFill>
                  <a:schemeClr val="accent1"/>
                </a:solidFill>
              </a:rPr>
              <a:t>Tyrhénské moře</a:t>
            </a:r>
            <a:endParaRPr lang="cs-CZ" sz="1500" b="1" dirty="0">
              <a:solidFill>
                <a:schemeClr val="accent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 rot="2555037">
            <a:off x="4429588" y="4577384"/>
            <a:ext cx="178595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b="1" dirty="0" smtClean="0">
                <a:solidFill>
                  <a:schemeClr val="accent1"/>
                </a:solidFill>
              </a:rPr>
              <a:t>Jaderské moře</a:t>
            </a:r>
            <a:endParaRPr lang="cs-CZ" sz="1500" b="1" dirty="0">
              <a:solidFill>
                <a:schemeClr val="accent1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5143504" y="571501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500" b="1" dirty="0" smtClean="0">
                <a:solidFill>
                  <a:schemeClr val="accent1"/>
                </a:solidFill>
              </a:rPr>
              <a:t>Jónské moře</a:t>
            </a:r>
            <a:endParaRPr lang="cs-CZ" sz="1500" b="1" dirty="0">
              <a:solidFill>
                <a:schemeClr val="accent1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857488" y="4500570"/>
            <a:ext cx="10001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500" b="1" dirty="0" smtClean="0">
                <a:solidFill>
                  <a:schemeClr val="accent1"/>
                </a:solidFill>
              </a:rPr>
              <a:t>Ligurské moře</a:t>
            </a:r>
            <a:endParaRPr lang="cs-CZ" sz="1500" b="1" dirty="0">
              <a:solidFill>
                <a:schemeClr val="accent1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571472" y="5929330"/>
            <a:ext cx="1428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" b="1" dirty="0" smtClean="0">
                <a:solidFill>
                  <a:schemeClr val="accent1"/>
                </a:solidFill>
              </a:rPr>
              <a:t>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Gibraltar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7358082" y="4929198"/>
            <a:ext cx="1428760" cy="387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Dardanely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7715272" y="4643446"/>
            <a:ext cx="10715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Bospor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857224" y="5072074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Mulhacén   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2786050" y="3500438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Mt. Blanc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6858016" y="4929198"/>
            <a:ext cx="571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I.</a:t>
            </a:r>
          </a:p>
        </p:txBody>
      </p:sp>
      <p:sp>
        <p:nvSpPr>
          <p:cNvPr id="62" name="TextovéPole 61"/>
          <p:cNvSpPr txBox="1"/>
          <p:nvPr/>
        </p:nvSpPr>
        <p:spPr>
          <a:xfrm>
            <a:off x="1000100" y="5286388"/>
            <a:ext cx="571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lang="cs-CZ" sz="2000" b="1" dirty="0" smtClean="0">
                <a:solidFill>
                  <a:srgbClr val="C00000"/>
                </a:solidFill>
              </a:rPr>
              <a:t>IV.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7072330" y="4643446"/>
            <a:ext cx="571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lang="cs-CZ" sz="100" b="1" smtClean="0">
                <a:solidFill>
                  <a:schemeClr val="accent1"/>
                </a:solidFill>
              </a:rPr>
              <a:t>                </a:t>
            </a:r>
            <a:r>
              <a:rPr lang="cs-CZ" sz="2000" b="1" smtClean="0">
                <a:solidFill>
                  <a:schemeClr val="accent1"/>
                </a:solidFill>
              </a:rPr>
              <a:t>II</a:t>
            </a:r>
            <a:r>
              <a:rPr lang="cs-CZ" sz="2000" b="1" dirty="0" smtClean="0">
                <a:solidFill>
                  <a:schemeClr val="accent1"/>
                </a:solidFill>
              </a:rPr>
              <a:t>.</a:t>
            </a:r>
          </a:p>
        </p:txBody>
      </p:sp>
      <p:sp>
        <p:nvSpPr>
          <p:cNvPr id="64" name="TextovéPole 63"/>
          <p:cNvSpPr txBox="1"/>
          <p:nvPr/>
        </p:nvSpPr>
        <p:spPr>
          <a:xfrm>
            <a:off x="3071802" y="3786190"/>
            <a:ext cx="571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lang="cs-CZ" sz="2000" b="1" dirty="0" smtClean="0">
                <a:solidFill>
                  <a:srgbClr val="C00000"/>
                </a:solidFill>
              </a:rPr>
              <a:t>V.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214282" y="5643578"/>
            <a:ext cx="571504" cy="387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III.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2" fill="hold">
                      <p:stCondLst>
                        <p:cond delay="indefinite"/>
                      </p:stCondLst>
                      <p:childTnLst>
                        <p:par>
                          <p:cTn id="343" fill="hold">
                            <p:stCondLst>
                              <p:cond delay="0"/>
                            </p:stCondLst>
                            <p:childTnLst>
                              <p:par>
                                <p:cTn id="34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1" fill="hold">
                      <p:stCondLst>
                        <p:cond delay="indefinite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0" fill="hold">
                      <p:stCondLst>
                        <p:cond delay="indefinite"/>
                      </p:stCondLst>
                      <p:childTnLst>
                        <p:par>
                          <p:cTn id="361" fill="hold">
                            <p:stCondLst>
                              <p:cond delay="0"/>
                            </p:stCondLst>
                            <p:childTnLst>
                              <p:par>
                                <p:cTn id="36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9" fill="hold">
                      <p:stCondLst>
                        <p:cond delay="indefinite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11" grpId="0" animBg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1" grpId="0"/>
      <p:bldP spid="61" grpId="1"/>
      <p:bldP spid="62" grpId="0"/>
      <p:bldP spid="62" grpId="1"/>
      <p:bldP spid="63" grpId="0"/>
      <p:bldP spid="63" grpId="1"/>
      <p:bldP spid="64" grpId="0"/>
      <p:bldP spid="64" grpId="1"/>
      <p:bldP spid="65" grpId="0"/>
      <p:bldP spid="65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Nadpis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4000504"/>
          </a:xfrm>
        </p:spPr>
        <p:txBody>
          <a:bodyPr>
            <a:normAutofit/>
          </a:bodyPr>
          <a:lstStyle/>
          <a:p>
            <a:pPr algn="ctr">
              <a:lnSpc>
                <a:spcPct val="200000"/>
              </a:lnSpc>
            </a:pPr>
            <a:r>
              <a:rPr lang="cs-CZ" b="1" dirty="0" smtClean="0">
                <a:solidFill>
                  <a:schemeClr val="tx1"/>
                </a:solidFill>
                <a:latin typeface="+mn-lt"/>
              </a:rPr>
              <a:t>! ! ! PRÁCE S ATLASEM ! ! ! </a:t>
            </a:r>
            <a:br>
              <a:rPr lang="cs-CZ" b="1" dirty="0" smtClean="0">
                <a:solidFill>
                  <a:schemeClr val="tx1"/>
                </a:solidFill>
                <a:latin typeface="+mn-lt"/>
              </a:rPr>
            </a:br>
            <a:r>
              <a:rPr lang="cs-CZ" sz="4000" b="1" dirty="0" smtClean="0">
                <a:solidFill>
                  <a:schemeClr val="accent1"/>
                </a:solidFill>
                <a:latin typeface="+mn-lt"/>
              </a:rPr>
              <a:t>DOPLŇTE CHYBEJÍCÍ ÚDAJE</a:t>
            </a:r>
            <a:endParaRPr lang="cs-CZ" sz="4000" b="1" dirty="0">
              <a:solidFill>
                <a:schemeClr val="accent1"/>
              </a:solidFill>
              <a:latin typeface="+mn-lt"/>
            </a:endParaRPr>
          </a:p>
        </p:txBody>
      </p:sp>
      <p:graphicFrame>
        <p:nvGraphicFramePr>
          <p:cNvPr id="18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7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795412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STÁT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HLAVNÍ</a:t>
                      </a:r>
                      <a:r>
                        <a:rPr lang="cs-CZ" sz="2000" baseline="0" dirty="0" smtClean="0"/>
                        <a:t> MĚSTO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ROZLOHA</a:t>
                      </a:r>
                    </a:p>
                    <a:p>
                      <a:pPr algn="ctr"/>
                      <a:r>
                        <a:rPr kumimoji="0" lang="cs-CZ" sz="2000" b="1" i="0" u="none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 km²</a:t>
                      </a:r>
                      <a:endParaRPr lang="cs-CZ" sz="2000" b="1" u="none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POČET OBYVATEL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STÁTNÍ</a:t>
                      </a:r>
                    </a:p>
                    <a:p>
                      <a:pPr algn="ctr"/>
                      <a:r>
                        <a:rPr lang="cs-CZ" sz="2000" dirty="0" smtClean="0"/>
                        <a:t>ZŘÍZENÍ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MĚNA</a:t>
                      </a:r>
                      <a:endParaRPr lang="cs-CZ" sz="2000" dirty="0"/>
                    </a:p>
                  </a:txBody>
                  <a:tcPr anchor="ctr"/>
                </a:tc>
              </a:tr>
              <a:tr h="795412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Španělsko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6737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Lisabon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6737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58 mil. 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567378"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Valletta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6737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knížectví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6737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10,3 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6737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Monaco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6737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0,5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28151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San Marino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6737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tx1"/>
                          </a:solidFill>
                        </a:rPr>
                        <a:t>700 000</a:t>
                      </a:r>
                      <a:endParaRPr lang="cs-CZ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1500198" y="1000108"/>
            <a:ext cx="7643834" cy="6918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cs-CZ" sz="2000" b="1" dirty="0" smtClean="0"/>
              <a:t>     </a:t>
            </a:r>
            <a:r>
              <a:rPr lang="cs-CZ" sz="2000" b="1" dirty="0" smtClean="0">
                <a:solidFill>
                  <a:schemeClr val="accent1"/>
                </a:solidFill>
              </a:rPr>
              <a:t>Madrid           504 000           45 mil.       monarchie           euro      </a:t>
            </a:r>
            <a:r>
              <a:rPr lang="cs-CZ" dirty="0" smtClean="0"/>
              <a:t>		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-214346" y="1449969"/>
            <a:ext cx="9358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   Portugalsko	                              92 000	        10,6 mil.      </a:t>
            </a:r>
            <a:r>
              <a:rPr lang="cs-CZ" sz="100" b="1" dirty="0" smtClean="0">
                <a:solidFill>
                  <a:schemeClr val="accent1"/>
                </a:solidFill>
              </a:rPr>
              <a:t>      </a:t>
            </a:r>
            <a:r>
              <a:rPr lang="cs-CZ" sz="2000" b="1" dirty="0" smtClean="0">
                <a:solidFill>
                  <a:schemeClr val="accent1"/>
                </a:solidFill>
              </a:rPr>
              <a:t>republika           </a:t>
            </a:r>
            <a:r>
              <a:rPr lang="cs-CZ" sz="100" b="1" dirty="0" smtClean="0">
                <a:solidFill>
                  <a:schemeClr val="accent1"/>
                </a:solidFill>
              </a:rPr>
              <a:t>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euro</a:t>
            </a:r>
            <a:endParaRPr lang="cs-CZ" sz="2000" dirty="0">
              <a:solidFill>
                <a:schemeClr val="accent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-32" y="2143116"/>
            <a:ext cx="9144000" cy="506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      Itálie                 Řím	          300 000 	                           republika            euro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-32" y="2714620"/>
            <a:ext cx="9144000" cy="1039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      Malta 		              316                40 000         republika           </a:t>
            </a:r>
            <a:r>
              <a:rPr lang="cs-CZ" sz="100" b="1" dirty="0" smtClean="0">
                <a:solidFill>
                  <a:schemeClr val="accent1"/>
                </a:solidFill>
              </a:rPr>
              <a:t>        </a:t>
            </a:r>
            <a:r>
              <a:rPr lang="cs-CZ" sz="2000" b="1" dirty="0" smtClean="0">
                <a:solidFill>
                  <a:schemeClr val="accent1"/>
                </a:solidFill>
              </a:rPr>
              <a:t>euro</a:t>
            </a:r>
            <a:r>
              <a:rPr lang="cs-CZ" sz="2000" b="1" dirty="0" smtClean="0">
                <a:solidFill>
                  <a:srgbClr val="C00000"/>
                </a:solidFill>
              </a:rPr>
              <a:t>		  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2" y="3357562"/>
            <a:ext cx="9144000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6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   Andorra    </a:t>
            </a:r>
            <a:r>
              <a:rPr lang="cs-CZ" sz="100" b="1" dirty="0" smtClean="0">
                <a:solidFill>
                  <a:schemeClr val="accent1"/>
                </a:solidFill>
              </a:rPr>
              <a:t>        </a:t>
            </a:r>
            <a:r>
              <a:rPr lang="cs-CZ" sz="2000" b="1" dirty="0" smtClean="0">
                <a:solidFill>
                  <a:schemeClr val="accent1"/>
                </a:solidFill>
              </a:rPr>
              <a:t>    A. la Vella            468	      68 000                                       euro 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-32" y="3857628"/>
            <a:ext cx="9144000" cy="506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     Řecko            Athény	          132 000 	                           republika            euro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-32" y="4413601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   Monako 		                2                  34 000         knížectví            </a:t>
            </a:r>
            <a:r>
              <a:rPr lang="cs-CZ" sz="100" b="1" dirty="0" smtClean="0">
                <a:solidFill>
                  <a:schemeClr val="accent1"/>
                </a:solidFill>
              </a:rPr>
              <a:t>         </a:t>
            </a:r>
            <a:r>
              <a:rPr lang="cs-CZ" sz="2000" b="1" dirty="0" smtClean="0">
                <a:solidFill>
                  <a:schemeClr val="accent1"/>
                </a:solidFill>
              </a:rPr>
              <a:t>euro</a:t>
            </a:r>
            <a:r>
              <a:rPr lang="cs-CZ" sz="2000" b="1" dirty="0" smtClean="0">
                <a:solidFill>
                  <a:srgbClr val="C00000"/>
                </a:solidFill>
              </a:rPr>
              <a:t>		  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2" y="4985105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    Vatikán          Vatikán		                        900           teokracie            </a:t>
            </a:r>
            <a:r>
              <a:rPr lang="cs-CZ" sz="100" b="1" dirty="0" smtClean="0">
                <a:solidFill>
                  <a:schemeClr val="accent1"/>
                </a:solidFill>
              </a:rPr>
              <a:t>        </a:t>
            </a:r>
            <a:r>
              <a:rPr lang="cs-CZ" sz="2000" b="1" dirty="0" smtClean="0">
                <a:solidFill>
                  <a:schemeClr val="accent1"/>
                </a:solidFill>
              </a:rPr>
              <a:t>euro</a:t>
            </a:r>
            <a:r>
              <a:rPr lang="cs-CZ" sz="2000" b="1" dirty="0" smtClean="0">
                <a:solidFill>
                  <a:srgbClr val="C00000"/>
                </a:solidFill>
              </a:rPr>
              <a:t>		  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500198" y="5643578"/>
            <a:ext cx="7643834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solidFill>
                  <a:schemeClr val="accent1"/>
                </a:solidFill>
              </a:rPr>
              <a:t>San Marino          60,6                 27 000       monarchie          </a:t>
            </a:r>
            <a:r>
              <a:rPr lang="cs-CZ" sz="100" b="1" dirty="0" smtClean="0">
                <a:solidFill>
                  <a:schemeClr val="accent1"/>
                </a:solidFill>
              </a:rPr>
              <a:t>      </a:t>
            </a:r>
            <a:r>
              <a:rPr lang="cs-CZ" sz="2000" b="1" dirty="0" smtClean="0">
                <a:solidFill>
                  <a:schemeClr val="accent1"/>
                </a:solidFill>
              </a:rPr>
              <a:t>euro      </a:t>
            </a:r>
            <a:r>
              <a:rPr lang="cs-CZ" dirty="0" smtClean="0"/>
              <a:t>		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-32" y="6386476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/>
                </a:solidFill>
              </a:rPr>
              <a:t>       Kypr             Nikósie	           10 000 	                           republika            euro</a:t>
            </a:r>
            <a:endParaRPr lang="cs-CZ" sz="20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19" grpId="0"/>
      <p:bldP spid="20" grpId="0"/>
      <p:bldP spid="22" grpId="0"/>
      <p:bldP spid="23" grpId="0"/>
      <p:bldP spid="14" grpId="0"/>
      <p:bldP spid="25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Obdélník 158"/>
          <p:cNvSpPr/>
          <p:nvPr/>
        </p:nvSpPr>
        <p:spPr>
          <a:xfrm>
            <a:off x="1000100" y="1500174"/>
            <a:ext cx="7143800" cy="50006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0" y="642918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u="sng" dirty="0" smtClean="0"/>
              <a:t>Najdi v osmisměrce 10 slov</a:t>
            </a:r>
            <a:endParaRPr lang="cs-CZ" sz="4000" b="1" u="sng" dirty="0"/>
          </a:p>
        </p:txBody>
      </p:sp>
      <p:sp>
        <p:nvSpPr>
          <p:cNvPr id="4" name="Obdélník 3"/>
          <p:cNvSpPr/>
          <p:nvPr/>
        </p:nvSpPr>
        <p:spPr>
          <a:xfrm>
            <a:off x="1714480" y="200024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000100" y="150017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714480" y="150017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428860" y="150017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143240" y="150017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857620" y="150017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1000100" y="200024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000100" y="250030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000100" y="300037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000100" y="400050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1000100" y="350043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1000100" y="450057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1000100" y="500063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1000100" y="550070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1000100" y="600076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1714480" y="600076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428860" y="600076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3143240" y="600076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1714480" y="250030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4572000" y="600076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3857620" y="600076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286380" y="600076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000760" y="600076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6715140" y="600076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7429520" y="600076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7429520" y="550070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7429520" y="500063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7429520" y="450057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7429520" y="400050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7429520" y="350043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7429520" y="300037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7429520" y="250030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7429520" y="200024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7429520" y="150017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6715140" y="150017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43" name="Obdélník 42"/>
          <p:cNvSpPr/>
          <p:nvPr/>
        </p:nvSpPr>
        <p:spPr>
          <a:xfrm>
            <a:off x="6000760" y="150017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5286380" y="150017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4572000" y="150017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6000760" y="200024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6715140" y="200024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6715140" y="300037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6715140" y="250030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6715140" y="350043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6715140" y="400050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6000760" y="500063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6000760" y="450057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6715140" y="450057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/>
          <p:cNvSpPr/>
          <p:nvPr/>
        </p:nvSpPr>
        <p:spPr>
          <a:xfrm>
            <a:off x="6715140" y="550070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/>
          <p:cNvSpPr/>
          <p:nvPr/>
        </p:nvSpPr>
        <p:spPr>
          <a:xfrm>
            <a:off x="6000760" y="550070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6715140" y="500063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/>
          <p:cNvSpPr/>
          <p:nvPr/>
        </p:nvSpPr>
        <p:spPr>
          <a:xfrm>
            <a:off x="1714480" y="350043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/>
          <p:cNvSpPr/>
          <p:nvPr/>
        </p:nvSpPr>
        <p:spPr>
          <a:xfrm>
            <a:off x="1714480" y="300037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/>
          <p:cNvSpPr/>
          <p:nvPr/>
        </p:nvSpPr>
        <p:spPr>
          <a:xfrm>
            <a:off x="2428860" y="250030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/>
          <p:cNvSpPr/>
          <p:nvPr/>
        </p:nvSpPr>
        <p:spPr>
          <a:xfrm>
            <a:off x="2428860" y="200024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bdélník 61"/>
          <p:cNvSpPr/>
          <p:nvPr/>
        </p:nvSpPr>
        <p:spPr>
          <a:xfrm>
            <a:off x="3857620" y="550070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délník 62"/>
          <p:cNvSpPr/>
          <p:nvPr/>
        </p:nvSpPr>
        <p:spPr>
          <a:xfrm>
            <a:off x="4572000" y="550070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/>
          <p:cNvSpPr/>
          <p:nvPr/>
        </p:nvSpPr>
        <p:spPr>
          <a:xfrm>
            <a:off x="5286380" y="550070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bdélník 64"/>
          <p:cNvSpPr/>
          <p:nvPr/>
        </p:nvSpPr>
        <p:spPr>
          <a:xfrm>
            <a:off x="2428860" y="300037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bdélník 65"/>
          <p:cNvSpPr/>
          <p:nvPr/>
        </p:nvSpPr>
        <p:spPr>
          <a:xfrm>
            <a:off x="3143240" y="550070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bdélník 66"/>
          <p:cNvSpPr/>
          <p:nvPr/>
        </p:nvSpPr>
        <p:spPr>
          <a:xfrm>
            <a:off x="2428860" y="550070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Obdélník 67"/>
          <p:cNvSpPr/>
          <p:nvPr/>
        </p:nvSpPr>
        <p:spPr>
          <a:xfrm>
            <a:off x="1714480" y="550070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bdélník 68"/>
          <p:cNvSpPr/>
          <p:nvPr/>
        </p:nvSpPr>
        <p:spPr>
          <a:xfrm>
            <a:off x="1714480" y="500063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bdélník 69"/>
          <p:cNvSpPr/>
          <p:nvPr/>
        </p:nvSpPr>
        <p:spPr>
          <a:xfrm>
            <a:off x="1714480" y="400050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bdélník 70"/>
          <p:cNvSpPr/>
          <p:nvPr/>
        </p:nvSpPr>
        <p:spPr>
          <a:xfrm>
            <a:off x="1714480" y="450057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bdélník 71"/>
          <p:cNvSpPr/>
          <p:nvPr/>
        </p:nvSpPr>
        <p:spPr>
          <a:xfrm>
            <a:off x="3143240" y="350043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bdélník 72"/>
          <p:cNvSpPr/>
          <p:nvPr/>
        </p:nvSpPr>
        <p:spPr>
          <a:xfrm>
            <a:off x="3143240" y="400050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bdélník 73"/>
          <p:cNvSpPr/>
          <p:nvPr/>
        </p:nvSpPr>
        <p:spPr>
          <a:xfrm>
            <a:off x="3143240" y="450057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bdélník 74"/>
          <p:cNvSpPr/>
          <p:nvPr/>
        </p:nvSpPr>
        <p:spPr>
          <a:xfrm>
            <a:off x="3857620" y="500063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Obdélník 75"/>
          <p:cNvSpPr/>
          <p:nvPr/>
        </p:nvSpPr>
        <p:spPr>
          <a:xfrm>
            <a:off x="3143240" y="500063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bdélník 76"/>
          <p:cNvSpPr/>
          <p:nvPr/>
        </p:nvSpPr>
        <p:spPr>
          <a:xfrm>
            <a:off x="2428860" y="350043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Obdélník 77"/>
          <p:cNvSpPr/>
          <p:nvPr/>
        </p:nvSpPr>
        <p:spPr>
          <a:xfrm>
            <a:off x="2428860" y="400050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Obdélník 78"/>
          <p:cNvSpPr/>
          <p:nvPr/>
        </p:nvSpPr>
        <p:spPr>
          <a:xfrm>
            <a:off x="2428860" y="450057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Obdélník 79"/>
          <p:cNvSpPr/>
          <p:nvPr/>
        </p:nvSpPr>
        <p:spPr>
          <a:xfrm>
            <a:off x="2428860" y="500063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Obdélník 80"/>
          <p:cNvSpPr/>
          <p:nvPr/>
        </p:nvSpPr>
        <p:spPr>
          <a:xfrm>
            <a:off x="5286380" y="500063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Obdélník 81"/>
          <p:cNvSpPr/>
          <p:nvPr/>
        </p:nvSpPr>
        <p:spPr>
          <a:xfrm>
            <a:off x="4572000" y="500063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Obdélník 82"/>
          <p:cNvSpPr/>
          <p:nvPr/>
        </p:nvSpPr>
        <p:spPr>
          <a:xfrm>
            <a:off x="3857620" y="250030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Obdélník 83"/>
          <p:cNvSpPr/>
          <p:nvPr/>
        </p:nvSpPr>
        <p:spPr>
          <a:xfrm>
            <a:off x="3857620" y="200024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Obdélník 84"/>
          <p:cNvSpPr/>
          <p:nvPr/>
        </p:nvSpPr>
        <p:spPr>
          <a:xfrm>
            <a:off x="3143240" y="200024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Obdélník 85"/>
          <p:cNvSpPr/>
          <p:nvPr/>
        </p:nvSpPr>
        <p:spPr>
          <a:xfrm>
            <a:off x="3143240" y="250030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Obdélník 86"/>
          <p:cNvSpPr/>
          <p:nvPr/>
        </p:nvSpPr>
        <p:spPr>
          <a:xfrm>
            <a:off x="3143240" y="300037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Obdélník 87"/>
          <p:cNvSpPr/>
          <p:nvPr/>
        </p:nvSpPr>
        <p:spPr>
          <a:xfrm>
            <a:off x="5286380" y="450057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Obdélník 88"/>
          <p:cNvSpPr/>
          <p:nvPr/>
        </p:nvSpPr>
        <p:spPr>
          <a:xfrm>
            <a:off x="5286380" y="400050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Obdélník 89"/>
          <p:cNvSpPr/>
          <p:nvPr/>
        </p:nvSpPr>
        <p:spPr>
          <a:xfrm>
            <a:off x="4572000" y="400050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Obdélník 90"/>
          <p:cNvSpPr/>
          <p:nvPr/>
        </p:nvSpPr>
        <p:spPr>
          <a:xfrm>
            <a:off x="3857620" y="300037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2" name="Obdélník 91"/>
          <p:cNvSpPr/>
          <p:nvPr/>
        </p:nvSpPr>
        <p:spPr>
          <a:xfrm>
            <a:off x="3857620" y="350043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3" name="Obdélník 92"/>
          <p:cNvSpPr/>
          <p:nvPr/>
        </p:nvSpPr>
        <p:spPr>
          <a:xfrm>
            <a:off x="3857620" y="400050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4" name="Obdélník 93"/>
          <p:cNvSpPr/>
          <p:nvPr/>
        </p:nvSpPr>
        <p:spPr>
          <a:xfrm>
            <a:off x="4572000" y="450057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Obdélník 94"/>
          <p:cNvSpPr/>
          <p:nvPr/>
        </p:nvSpPr>
        <p:spPr>
          <a:xfrm>
            <a:off x="3857620" y="450057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Obdélník 95"/>
          <p:cNvSpPr/>
          <p:nvPr/>
        </p:nvSpPr>
        <p:spPr>
          <a:xfrm>
            <a:off x="5286380" y="350043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bdélník 96"/>
          <p:cNvSpPr/>
          <p:nvPr/>
        </p:nvSpPr>
        <p:spPr>
          <a:xfrm>
            <a:off x="4572000" y="300037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8" name="Obdélník 97"/>
          <p:cNvSpPr/>
          <p:nvPr/>
        </p:nvSpPr>
        <p:spPr>
          <a:xfrm>
            <a:off x="5286380" y="2000240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9" name="Obdélník 98"/>
          <p:cNvSpPr/>
          <p:nvPr/>
        </p:nvSpPr>
        <p:spPr>
          <a:xfrm>
            <a:off x="4572000" y="250030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0" name="Obdélník 99"/>
          <p:cNvSpPr/>
          <p:nvPr/>
        </p:nvSpPr>
        <p:spPr>
          <a:xfrm>
            <a:off x="5286380" y="300037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1" name="Obdélník 100"/>
          <p:cNvSpPr/>
          <p:nvPr/>
        </p:nvSpPr>
        <p:spPr>
          <a:xfrm>
            <a:off x="6000760" y="3000372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" name="Obdélník 101"/>
          <p:cNvSpPr/>
          <p:nvPr/>
        </p:nvSpPr>
        <p:spPr>
          <a:xfrm>
            <a:off x="6000760" y="3500438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3" name="Obdélník 102"/>
          <p:cNvSpPr/>
          <p:nvPr/>
        </p:nvSpPr>
        <p:spPr>
          <a:xfrm>
            <a:off x="6000760" y="4000504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4" name="Obdélník 103"/>
          <p:cNvSpPr/>
          <p:nvPr/>
        </p:nvSpPr>
        <p:spPr>
          <a:xfrm>
            <a:off x="6000760" y="2500306"/>
            <a:ext cx="714380" cy="5000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TextovéPole 104"/>
          <p:cNvSpPr txBox="1"/>
          <p:nvPr/>
        </p:nvSpPr>
        <p:spPr>
          <a:xfrm>
            <a:off x="1714480" y="1500174"/>
            <a:ext cx="428628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 </a:t>
            </a:r>
            <a:r>
              <a:rPr lang="cs-CZ" sz="100" b="1" dirty="0" smtClean="0"/>
              <a:t>    </a:t>
            </a:r>
            <a:r>
              <a:rPr lang="cs-CZ" sz="2700" b="1" dirty="0" smtClean="0"/>
              <a:t>L     </a:t>
            </a:r>
            <a:r>
              <a:rPr lang="cs-CZ" sz="100" b="1" dirty="0" smtClean="0"/>
              <a:t>                               </a:t>
            </a:r>
            <a:r>
              <a:rPr lang="cs-CZ" sz="2700" b="1" dirty="0" smtClean="0"/>
              <a:t>A     </a:t>
            </a:r>
            <a:r>
              <a:rPr lang="cs-CZ" sz="100" b="1" dirty="0" smtClean="0"/>
              <a:t>                         </a:t>
            </a:r>
            <a:r>
              <a:rPr lang="cs-CZ" sz="2700" b="1" dirty="0" smtClean="0"/>
              <a:t>T     </a:t>
            </a:r>
            <a:r>
              <a:rPr lang="cs-CZ" sz="100" b="1" dirty="0" smtClean="0"/>
              <a:t>                                            </a:t>
            </a:r>
            <a:r>
              <a:rPr lang="cs-CZ" sz="2700" b="1" dirty="0" smtClean="0"/>
              <a:t>I     </a:t>
            </a:r>
            <a:r>
              <a:rPr lang="cs-CZ" sz="100" b="1" dirty="0" smtClean="0"/>
              <a:t>                                         </a:t>
            </a:r>
            <a:r>
              <a:rPr lang="cs-CZ" sz="2700" b="1" dirty="0" smtClean="0"/>
              <a:t>N     </a:t>
            </a:r>
            <a:r>
              <a:rPr lang="cs-CZ" sz="100" b="1" dirty="0" smtClean="0"/>
              <a:t>                </a:t>
            </a:r>
            <a:r>
              <a:rPr lang="cs-CZ" sz="2700" b="1" dirty="0" smtClean="0"/>
              <a:t>A      </a:t>
            </a:r>
            <a:r>
              <a:rPr lang="cs-CZ" sz="100" b="1" dirty="0" smtClean="0"/>
              <a:t>                 </a:t>
            </a:r>
            <a:endParaRPr lang="cs-CZ" sz="2700" b="1" dirty="0"/>
          </a:p>
        </p:txBody>
      </p:sp>
      <p:sp>
        <p:nvSpPr>
          <p:cNvPr id="108" name="TextovéPole 107"/>
          <p:cNvSpPr txBox="1"/>
          <p:nvPr/>
        </p:nvSpPr>
        <p:spPr>
          <a:xfrm>
            <a:off x="1714480" y="5993003"/>
            <a:ext cx="428628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 U     </a:t>
            </a:r>
            <a:r>
              <a:rPr lang="cs-CZ" sz="100" b="1" dirty="0" smtClean="0"/>
              <a:t>            </a:t>
            </a:r>
            <a:r>
              <a:rPr lang="cs-CZ" sz="2700" b="1" dirty="0" smtClean="0"/>
              <a:t>N     </a:t>
            </a:r>
            <a:r>
              <a:rPr lang="cs-CZ" sz="100" b="1" dirty="0" smtClean="0"/>
              <a:t>                    </a:t>
            </a:r>
            <a:r>
              <a:rPr lang="cs-CZ" sz="2700" b="1" dirty="0" smtClean="0"/>
              <a:t>E      </a:t>
            </a:r>
            <a:r>
              <a:rPr lang="cs-CZ" sz="100" b="1" dirty="0" smtClean="0"/>
              <a:t>         </a:t>
            </a:r>
            <a:r>
              <a:rPr lang="cs-CZ" sz="2700" b="1" dirty="0" smtClean="0"/>
              <a:t>S     </a:t>
            </a:r>
            <a:r>
              <a:rPr lang="cs-CZ" sz="100" b="1" dirty="0" smtClean="0"/>
              <a:t>                          </a:t>
            </a:r>
            <a:r>
              <a:rPr lang="cs-CZ" sz="2700" b="1" dirty="0" smtClean="0"/>
              <a:t>C     </a:t>
            </a:r>
            <a:r>
              <a:rPr lang="cs-CZ" sz="100" b="1" dirty="0" smtClean="0"/>
              <a:t>                         </a:t>
            </a:r>
            <a:r>
              <a:rPr lang="cs-CZ" sz="2700" b="1" dirty="0" smtClean="0"/>
              <a:t>O     </a:t>
            </a:r>
            <a:r>
              <a:rPr lang="cs-CZ" sz="100" b="1" dirty="0" smtClean="0"/>
              <a:t>                    </a:t>
            </a:r>
            <a:endParaRPr lang="cs-CZ" sz="2700" b="1" dirty="0"/>
          </a:p>
        </p:txBody>
      </p:sp>
      <p:sp>
        <p:nvSpPr>
          <p:cNvPr id="114" name="TextovéPole 113"/>
          <p:cNvSpPr txBox="1"/>
          <p:nvPr/>
        </p:nvSpPr>
        <p:spPr>
          <a:xfrm>
            <a:off x="1000100" y="5929330"/>
            <a:ext cx="71438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cs-CZ" sz="100" b="1" dirty="0" smtClean="0"/>
              <a:t>                                                   </a:t>
            </a:r>
            <a:r>
              <a:rPr lang="cs-CZ" sz="2700" b="1" dirty="0" smtClean="0"/>
              <a:t>K</a:t>
            </a:r>
            <a:endParaRPr lang="cs-CZ" sz="2700" b="1" dirty="0"/>
          </a:p>
        </p:txBody>
      </p:sp>
      <p:sp>
        <p:nvSpPr>
          <p:cNvPr id="115" name="TextovéPole 114"/>
          <p:cNvSpPr txBox="1"/>
          <p:nvPr/>
        </p:nvSpPr>
        <p:spPr>
          <a:xfrm>
            <a:off x="1714480" y="5429264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</a:t>
            </a:r>
            <a:r>
              <a:rPr lang="cs-CZ" sz="2700" b="1" dirty="0" smtClean="0"/>
              <a:t>A</a:t>
            </a:r>
            <a:endParaRPr lang="cs-CZ" sz="2700" b="1" dirty="0"/>
          </a:p>
        </p:txBody>
      </p:sp>
      <p:sp>
        <p:nvSpPr>
          <p:cNvPr id="116" name="TextovéPole 115"/>
          <p:cNvSpPr txBox="1"/>
          <p:nvPr/>
        </p:nvSpPr>
        <p:spPr>
          <a:xfrm>
            <a:off x="2428860" y="4929198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</a:t>
            </a:r>
            <a:r>
              <a:rPr lang="cs-CZ" sz="2700" b="1" dirty="0" smtClean="0">
                <a:cs typeface="Times New Roman"/>
              </a:rPr>
              <a:t>S</a:t>
            </a:r>
            <a:endParaRPr lang="cs-CZ" sz="2700" b="1" dirty="0"/>
          </a:p>
        </p:txBody>
      </p:sp>
      <p:sp>
        <p:nvSpPr>
          <p:cNvPr id="117" name="TextovéPole 116"/>
          <p:cNvSpPr txBox="1"/>
          <p:nvPr/>
        </p:nvSpPr>
        <p:spPr>
          <a:xfrm>
            <a:off x="3143240" y="4429132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      </a:t>
            </a:r>
            <a:r>
              <a:rPr lang="cs-CZ" sz="2700" b="1" dirty="0" smtClean="0"/>
              <a:t>I</a:t>
            </a:r>
            <a:endParaRPr lang="cs-CZ" sz="2700" b="1" dirty="0"/>
          </a:p>
        </p:txBody>
      </p:sp>
      <p:sp>
        <p:nvSpPr>
          <p:cNvPr id="118" name="TextovéPole 117"/>
          <p:cNvSpPr txBox="1"/>
          <p:nvPr/>
        </p:nvSpPr>
        <p:spPr>
          <a:xfrm>
            <a:off x="3857620" y="3929066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</a:t>
            </a:r>
            <a:r>
              <a:rPr lang="cs-CZ" sz="2700" b="1" dirty="0" smtClean="0"/>
              <a:t>N</a:t>
            </a:r>
            <a:endParaRPr lang="cs-CZ" sz="2700" b="1" dirty="0"/>
          </a:p>
        </p:txBody>
      </p:sp>
      <p:sp>
        <p:nvSpPr>
          <p:cNvPr id="119" name="TextovéPole 118"/>
          <p:cNvSpPr txBox="1"/>
          <p:nvPr/>
        </p:nvSpPr>
        <p:spPr>
          <a:xfrm>
            <a:off x="1000100" y="1928802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</a:t>
            </a:r>
            <a:r>
              <a:rPr lang="cs-CZ" sz="2700" b="1" dirty="0" smtClean="0"/>
              <a:t>B</a:t>
            </a:r>
            <a:endParaRPr lang="cs-CZ" sz="2700" b="1" dirty="0"/>
          </a:p>
        </p:txBody>
      </p:sp>
      <p:sp>
        <p:nvSpPr>
          <p:cNvPr id="120" name="TextovéPole 119"/>
          <p:cNvSpPr txBox="1"/>
          <p:nvPr/>
        </p:nvSpPr>
        <p:spPr>
          <a:xfrm>
            <a:off x="1000100" y="2428868"/>
            <a:ext cx="714380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cs-CZ" sz="100" b="1" dirty="0" smtClean="0"/>
              <a:t>                                                        </a:t>
            </a:r>
            <a:r>
              <a:rPr lang="cs-CZ" sz="2700" b="1" dirty="0" smtClean="0"/>
              <a:t>A</a:t>
            </a:r>
            <a:endParaRPr lang="cs-CZ" sz="2700" b="1" dirty="0"/>
          </a:p>
        </p:txBody>
      </p:sp>
      <p:sp>
        <p:nvSpPr>
          <p:cNvPr id="121" name="TextovéPole 120"/>
          <p:cNvSpPr txBox="1"/>
          <p:nvPr/>
        </p:nvSpPr>
        <p:spPr>
          <a:xfrm>
            <a:off x="1000100" y="2928934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 </a:t>
            </a:r>
            <a:r>
              <a:rPr lang="cs-CZ" sz="2700" b="1" dirty="0" smtClean="0"/>
              <a:t>L</a:t>
            </a:r>
            <a:endParaRPr lang="cs-CZ" sz="2700" b="1" dirty="0"/>
          </a:p>
        </p:txBody>
      </p:sp>
      <p:sp>
        <p:nvSpPr>
          <p:cNvPr id="122" name="TextovéPole 121"/>
          <p:cNvSpPr txBox="1"/>
          <p:nvPr/>
        </p:nvSpPr>
        <p:spPr>
          <a:xfrm>
            <a:off x="1000100" y="3429000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 </a:t>
            </a:r>
            <a:r>
              <a:rPr lang="cs-CZ" sz="2700" b="1" dirty="0" smtClean="0"/>
              <a:t>E</a:t>
            </a:r>
            <a:endParaRPr lang="cs-CZ" sz="2700" b="1" dirty="0"/>
          </a:p>
        </p:txBody>
      </p:sp>
      <p:sp>
        <p:nvSpPr>
          <p:cNvPr id="123" name="TextovéPole 122"/>
          <p:cNvSpPr txBox="1"/>
          <p:nvPr/>
        </p:nvSpPr>
        <p:spPr>
          <a:xfrm>
            <a:off x="1000100" y="3922527"/>
            <a:ext cx="714380" cy="643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300"/>
              </a:lnSpc>
            </a:pPr>
            <a:r>
              <a:rPr lang="cs-CZ" sz="100" b="1" dirty="0" smtClean="0"/>
              <a:t>                                                       </a:t>
            </a:r>
            <a:r>
              <a:rPr lang="cs-CZ" sz="2700" b="1" dirty="0" smtClean="0"/>
              <a:t>Á</a:t>
            </a:r>
            <a:endParaRPr lang="cs-CZ" sz="2700" b="1" dirty="0"/>
          </a:p>
        </p:txBody>
      </p:sp>
      <p:sp>
        <p:nvSpPr>
          <p:cNvPr id="125" name="TextovéPole 124"/>
          <p:cNvSpPr txBox="1"/>
          <p:nvPr/>
        </p:nvSpPr>
        <p:spPr>
          <a:xfrm>
            <a:off x="1714480" y="2428868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 </a:t>
            </a:r>
            <a:r>
              <a:rPr lang="cs-CZ" sz="2700" b="1" dirty="0" smtClean="0"/>
              <a:t>P</a:t>
            </a:r>
            <a:endParaRPr lang="cs-CZ" sz="2700" b="1" dirty="0"/>
          </a:p>
        </p:txBody>
      </p:sp>
      <p:sp>
        <p:nvSpPr>
          <p:cNvPr id="126" name="TextovéPole 125"/>
          <p:cNvSpPr txBox="1"/>
          <p:nvPr/>
        </p:nvSpPr>
        <p:spPr>
          <a:xfrm>
            <a:off x="1714480" y="2928934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</a:t>
            </a:r>
            <a:r>
              <a:rPr lang="cs-CZ" sz="2700" b="1" dirty="0" smtClean="0"/>
              <a:t>A</a:t>
            </a:r>
            <a:endParaRPr lang="cs-CZ" sz="2700" b="1" dirty="0"/>
          </a:p>
        </p:txBody>
      </p:sp>
      <p:sp>
        <p:nvSpPr>
          <p:cNvPr id="127" name="TextovéPole 126"/>
          <p:cNvSpPr txBox="1"/>
          <p:nvPr/>
        </p:nvSpPr>
        <p:spPr>
          <a:xfrm>
            <a:off x="1714480" y="3429000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</a:t>
            </a:r>
            <a:r>
              <a:rPr lang="cs-CZ" sz="2700" b="1" dirty="0" smtClean="0"/>
              <a:t>P</a:t>
            </a:r>
            <a:endParaRPr lang="cs-CZ" sz="2700" b="1" dirty="0"/>
          </a:p>
        </p:txBody>
      </p:sp>
      <p:sp>
        <p:nvSpPr>
          <p:cNvPr id="130" name="TextovéPole 129"/>
          <p:cNvSpPr txBox="1"/>
          <p:nvPr/>
        </p:nvSpPr>
        <p:spPr>
          <a:xfrm>
            <a:off x="7429520" y="1428736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  </a:t>
            </a:r>
            <a:r>
              <a:rPr lang="cs-CZ" sz="2700" b="1" dirty="0" smtClean="0"/>
              <a:t>I</a:t>
            </a:r>
            <a:endParaRPr lang="cs-CZ" sz="2700" b="1" dirty="0"/>
          </a:p>
        </p:txBody>
      </p:sp>
      <p:sp>
        <p:nvSpPr>
          <p:cNvPr id="131" name="TextovéPole 130"/>
          <p:cNvSpPr txBox="1"/>
          <p:nvPr/>
        </p:nvSpPr>
        <p:spPr>
          <a:xfrm>
            <a:off x="7429520" y="1928802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</a:t>
            </a:r>
            <a:r>
              <a:rPr lang="cs-CZ" sz="2700" b="1" dirty="0" smtClean="0"/>
              <a:t>K</a:t>
            </a:r>
            <a:endParaRPr lang="cs-CZ" sz="2700" b="1" dirty="0"/>
          </a:p>
        </p:txBody>
      </p:sp>
      <p:sp>
        <p:nvSpPr>
          <p:cNvPr id="132" name="TextovéPole 131"/>
          <p:cNvSpPr txBox="1"/>
          <p:nvPr/>
        </p:nvSpPr>
        <p:spPr>
          <a:xfrm>
            <a:off x="7429520" y="2428868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</a:t>
            </a:r>
            <a:r>
              <a:rPr lang="cs-CZ" sz="2700" b="1" dirty="0" smtClean="0"/>
              <a:t>E</a:t>
            </a:r>
            <a:endParaRPr lang="cs-CZ" sz="2700" b="1" dirty="0"/>
          </a:p>
        </p:txBody>
      </p:sp>
      <p:sp>
        <p:nvSpPr>
          <p:cNvPr id="133" name="TextovéPole 132"/>
          <p:cNvSpPr txBox="1"/>
          <p:nvPr/>
        </p:nvSpPr>
        <p:spPr>
          <a:xfrm>
            <a:off x="7429520" y="2928934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</a:t>
            </a:r>
            <a:r>
              <a:rPr lang="cs-CZ" sz="2700" b="1" dirty="0" smtClean="0"/>
              <a:t>A</a:t>
            </a:r>
            <a:endParaRPr lang="cs-CZ" sz="2700" b="1" dirty="0"/>
          </a:p>
        </p:txBody>
      </p:sp>
      <p:sp>
        <p:nvSpPr>
          <p:cNvPr id="136" name="TextovéPole 135"/>
          <p:cNvSpPr txBox="1"/>
          <p:nvPr/>
        </p:nvSpPr>
        <p:spPr>
          <a:xfrm>
            <a:off x="4572000" y="3422461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</a:t>
            </a:r>
            <a:r>
              <a:rPr lang="cs-CZ" sz="2700" b="1" dirty="0" smtClean="0"/>
              <a:t>O</a:t>
            </a:r>
            <a:endParaRPr lang="cs-CZ" sz="2700" b="1" dirty="0"/>
          </a:p>
        </p:txBody>
      </p:sp>
      <p:sp>
        <p:nvSpPr>
          <p:cNvPr id="139" name="TextovéPole 138"/>
          <p:cNvSpPr txBox="1"/>
          <p:nvPr/>
        </p:nvSpPr>
        <p:spPr>
          <a:xfrm>
            <a:off x="4572000" y="5429264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</a:t>
            </a:r>
            <a:r>
              <a:rPr lang="cs-CZ" sz="2700" b="1" dirty="0" smtClean="0"/>
              <a:t>S</a:t>
            </a:r>
            <a:endParaRPr lang="cs-CZ" sz="2700" b="1" dirty="0"/>
          </a:p>
        </p:txBody>
      </p:sp>
      <p:sp>
        <p:nvSpPr>
          <p:cNvPr id="151" name="TextovéPole 150"/>
          <p:cNvSpPr txBox="1"/>
          <p:nvPr/>
        </p:nvSpPr>
        <p:spPr>
          <a:xfrm>
            <a:off x="3857620" y="1928802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</a:t>
            </a:r>
            <a:r>
              <a:rPr lang="cs-CZ" sz="2700" b="1" dirty="0" smtClean="0"/>
              <a:t>K</a:t>
            </a:r>
            <a:endParaRPr lang="cs-CZ" sz="2700" b="1" dirty="0"/>
          </a:p>
        </p:txBody>
      </p:sp>
      <p:sp>
        <p:nvSpPr>
          <p:cNvPr id="152" name="TextovéPole 151"/>
          <p:cNvSpPr txBox="1"/>
          <p:nvPr/>
        </p:nvSpPr>
        <p:spPr>
          <a:xfrm>
            <a:off x="4572000" y="2428868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</a:t>
            </a:r>
            <a:r>
              <a:rPr lang="cs-CZ" sz="2700" b="1" dirty="0" smtClean="0"/>
              <a:t>O</a:t>
            </a:r>
            <a:endParaRPr lang="cs-CZ" sz="2700" b="1" dirty="0"/>
          </a:p>
        </p:txBody>
      </p:sp>
      <p:sp>
        <p:nvSpPr>
          <p:cNvPr id="153" name="TextovéPole 152"/>
          <p:cNvSpPr txBox="1"/>
          <p:nvPr/>
        </p:nvSpPr>
        <p:spPr>
          <a:xfrm>
            <a:off x="5286380" y="2928934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</a:t>
            </a:r>
            <a:r>
              <a:rPr lang="cs-CZ" sz="2700" b="1" dirty="0" smtClean="0"/>
              <a:t>R</a:t>
            </a:r>
            <a:endParaRPr lang="cs-CZ" sz="2700" b="1" dirty="0"/>
          </a:p>
        </p:txBody>
      </p:sp>
      <p:sp>
        <p:nvSpPr>
          <p:cNvPr id="154" name="TextovéPole 153"/>
          <p:cNvSpPr txBox="1"/>
          <p:nvPr/>
        </p:nvSpPr>
        <p:spPr>
          <a:xfrm>
            <a:off x="6000760" y="3429000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          </a:t>
            </a:r>
            <a:r>
              <a:rPr lang="cs-CZ" sz="2700" b="1" dirty="0" smtClean="0"/>
              <a:t>I</a:t>
            </a:r>
            <a:endParaRPr lang="cs-CZ" sz="2700" b="1" dirty="0"/>
          </a:p>
        </p:txBody>
      </p:sp>
      <p:sp>
        <p:nvSpPr>
          <p:cNvPr id="155" name="TextovéPole 154"/>
          <p:cNvSpPr txBox="1"/>
          <p:nvPr/>
        </p:nvSpPr>
        <p:spPr>
          <a:xfrm>
            <a:off x="6715140" y="3929066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</a:t>
            </a:r>
            <a:r>
              <a:rPr lang="cs-CZ" sz="2700" b="1" dirty="0" smtClean="0"/>
              <a:t>D</a:t>
            </a:r>
            <a:endParaRPr lang="cs-CZ" sz="2700" b="1" dirty="0"/>
          </a:p>
        </p:txBody>
      </p:sp>
      <p:sp>
        <p:nvSpPr>
          <p:cNvPr id="156" name="TextovéPole 155"/>
          <p:cNvSpPr txBox="1"/>
          <p:nvPr/>
        </p:nvSpPr>
        <p:spPr>
          <a:xfrm>
            <a:off x="3143240" y="2422329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 </a:t>
            </a:r>
            <a:r>
              <a:rPr lang="cs-CZ" sz="2700" b="1" dirty="0" smtClean="0"/>
              <a:t>F</a:t>
            </a:r>
            <a:endParaRPr lang="cs-CZ" sz="2700" b="1" dirty="0"/>
          </a:p>
        </p:txBody>
      </p:sp>
      <p:sp>
        <p:nvSpPr>
          <p:cNvPr id="157" name="TextovéPole 156"/>
          <p:cNvSpPr txBox="1"/>
          <p:nvPr/>
        </p:nvSpPr>
        <p:spPr>
          <a:xfrm>
            <a:off x="3143240" y="2928934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          </a:t>
            </a:r>
            <a:r>
              <a:rPr lang="cs-CZ" sz="2700" b="1" dirty="0" smtClean="0"/>
              <a:t>I</a:t>
            </a:r>
            <a:endParaRPr lang="cs-CZ" sz="2700" b="1" dirty="0"/>
          </a:p>
        </p:txBody>
      </p:sp>
      <p:sp>
        <p:nvSpPr>
          <p:cNvPr id="158" name="TextovéPole 157"/>
          <p:cNvSpPr txBox="1"/>
          <p:nvPr/>
        </p:nvSpPr>
        <p:spPr>
          <a:xfrm>
            <a:off x="3143240" y="3429000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</a:t>
            </a:r>
            <a:r>
              <a:rPr lang="cs-CZ" sz="2700" b="1" dirty="0" smtClean="0"/>
              <a:t>A</a:t>
            </a:r>
            <a:endParaRPr lang="cs-CZ" sz="2700" b="1" dirty="0"/>
          </a:p>
        </p:txBody>
      </p:sp>
      <p:sp>
        <p:nvSpPr>
          <p:cNvPr id="161" name="TextovéPole 160"/>
          <p:cNvSpPr txBox="1"/>
          <p:nvPr/>
        </p:nvSpPr>
        <p:spPr>
          <a:xfrm>
            <a:off x="2428860" y="5429264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</a:t>
            </a:r>
            <a:r>
              <a:rPr lang="cs-CZ" sz="2700" b="1" dirty="0" smtClean="0">
                <a:cs typeface="Times New Roman"/>
              </a:rPr>
              <a:t>O</a:t>
            </a:r>
            <a:endParaRPr lang="cs-CZ" sz="2700" b="1" dirty="0"/>
          </a:p>
        </p:txBody>
      </p:sp>
      <p:sp>
        <p:nvSpPr>
          <p:cNvPr id="150" name="TextovéPole 149"/>
          <p:cNvSpPr txBox="1"/>
          <p:nvPr/>
        </p:nvSpPr>
        <p:spPr>
          <a:xfrm>
            <a:off x="1000100" y="4422593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</a:t>
            </a:r>
            <a:r>
              <a:rPr lang="cs-CZ" sz="2700" b="1" dirty="0" smtClean="0"/>
              <a:t>R</a:t>
            </a:r>
            <a:endParaRPr lang="cs-CZ" sz="2700" b="1" dirty="0"/>
          </a:p>
        </p:txBody>
      </p:sp>
      <p:sp>
        <p:nvSpPr>
          <p:cNvPr id="167" name="TextovéPole 166"/>
          <p:cNvSpPr txBox="1"/>
          <p:nvPr/>
        </p:nvSpPr>
        <p:spPr>
          <a:xfrm>
            <a:off x="1000100" y="4929198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</a:t>
            </a:r>
            <a:r>
              <a:rPr lang="cs-CZ" sz="2700" b="1" dirty="0" smtClean="0"/>
              <a:t>Y</a:t>
            </a:r>
            <a:endParaRPr lang="cs-CZ" sz="2700" b="1" dirty="0"/>
          </a:p>
        </p:txBody>
      </p:sp>
      <p:sp>
        <p:nvSpPr>
          <p:cNvPr id="168" name="TextovéPole 167"/>
          <p:cNvSpPr txBox="1"/>
          <p:nvPr/>
        </p:nvSpPr>
        <p:spPr>
          <a:xfrm>
            <a:off x="1714480" y="3929066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</a:t>
            </a:r>
            <a:r>
              <a:rPr lang="cs-CZ" sz="2700" b="1" dirty="0" smtClean="0"/>
              <a:t>E</a:t>
            </a:r>
            <a:endParaRPr lang="cs-CZ" sz="2700" b="1" dirty="0"/>
          </a:p>
        </p:txBody>
      </p:sp>
      <p:sp>
        <p:nvSpPr>
          <p:cNvPr id="169" name="TextovéPole 168"/>
          <p:cNvSpPr txBox="1"/>
          <p:nvPr/>
        </p:nvSpPr>
        <p:spPr>
          <a:xfrm>
            <a:off x="1714480" y="4429132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 </a:t>
            </a:r>
            <a:r>
              <a:rPr lang="cs-CZ" sz="2700" b="1" dirty="0" smtClean="0"/>
              <a:t>Ž</a:t>
            </a:r>
            <a:endParaRPr lang="cs-CZ" sz="2700" b="1" dirty="0"/>
          </a:p>
        </p:txBody>
      </p:sp>
      <p:sp>
        <p:nvSpPr>
          <p:cNvPr id="170" name="TextovéPole 169"/>
          <p:cNvSpPr txBox="1"/>
          <p:nvPr/>
        </p:nvSpPr>
        <p:spPr>
          <a:xfrm>
            <a:off x="7429520" y="4429132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</a:t>
            </a:r>
            <a:r>
              <a:rPr lang="cs-CZ" sz="2700" b="1" dirty="0" smtClean="0"/>
              <a:t>A</a:t>
            </a:r>
            <a:endParaRPr lang="cs-CZ" sz="2700" b="1" dirty="0"/>
          </a:p>
        </p:txBody>
      </p:sp>
      <p:sp>
        <p:nvSpPr>
          <p:cNvPr id="171" name="TextovéPole 170"/>
          <p:cNvSpPr txBox="1"/>
          <p:nvPr/>
        </p:nvSpPr>
        <p:spPr>
          <a:xfrm>
            <a:off x="3143240" y="3953890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</a:t>
            </a:r>
            <a:r>
              <a:rPr lang="cs-CZ" sz="2700" b="1" dirty="0" smtClean="0"/>
              <a:t>T</a:t>
            </a:r>
            <a:endParaRPr lang="cs-CZ" sz="2700" b="1" dirty="0"/>
          </a:p>
        </p:txBody>
      </p:sp>
      <p:sp>
        <p:nvSpPr>
          <p:cNvPr id="172" name="TextovéPole 171"/>
          <p:cNvSpPr txBox="1"/>
          <p:nvPr/>
        </p:nvSpPr>
        <p:spPr>
          <a:xfrm>
            <a:off x="5286380" y="5429264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</a:t>
            </a:r>
            <a:r>
              <a:rPr lang="cs-CZ" sz="2700" b="1" dirty="0" smtClean="0"/>
              <a:t>O</a:t>
            </a:r>
            <a:endParaRPr lang="cs-CZ" sz="2700" b="1" dirty="0"/>
          </a:p>
        </p:txBody>
      </p:sp>
      <p:sp>
        <p:nvSpPr>
          <p:cNvPr id="173" name="TextovéPole 172"/>
          <p:cNvSpPr txBox="1"/>
          <p:nvPr/>
        </p:nvSpPr>
        <p:spPr>
          <a:xfrm>
            <a:off x="6000760" y="5429264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</a:t>
            </a:r>
            <a:r>
              <a:rPr lang="cs-CZ" sz="2700" b="1" dirty="0" smtClean="0"/>
              <a:t>L</a:t>
            </a:r>
            <a:endParaRPr lang="cs-CZ" sz="2700" b="1" dirty="0"/>
          </a:p>
        </p:txBody>
      </p:sp>
      <p:sp>
        <p:nvSpPr>
          <p:cNvPr id="174" name="TextovéPole 173"/>
          <p:cNvSpPr txBox="1"/>
          <p:nvPr/>
        </p:nvSpPr>
        <p:spPr>
          <a:xfrm>
            <a:off x="6715140" y="5429264"/>
            <a:ext cx="714380" cy="618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</a:t>
            </a:r>
            <a:r>
              <a:rPr lang="cs-CZ" sz="2700" b="1" dirty="0" smtClean="0"/>
              <a:t>U</a:t>
            </a:r>
            <a:endParaRPr lang="cs-CZ" sz="2700" b="1" dirty="0"/>
          </a:p>
        </p:txBody>
      </p:sp>
      <p:sp>
        <p:nvSpPr>
          <p:cNvPr id="175" name="TextovéPole 174"/>
          <p:cNvSpPr txBox="1"/>
          <p:nvPr/>
        </p:nvSpPr>
        <p:spPr>
          <a:xfrm>
            <a:off x="7429520" y="5429264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</a:t>
            </a:r>
            <a:r>
              <a:rPr lang="cs-CZ" sz="2700" b="1" dirty="0" smtClean="0"/>
              <a:t>Ň</a:t>
            </a:r>
            <a:endParaRPr lang="cs-CZ" sz="2700" b="1" dirty="0"/>
          </a:p>
        </p:txBody>
      </p:sp>
      <p:sp>
        <p:nvSpPr>
          <p:cNvPr id="177" name="TextovéPole 176"/>
          <p:cNvSpPr txBox="1"/>
          <p:nvPr/>
        </p:nvSpPr>
        <p:spPr>
          <a:xfrm>
            <a:off x="3143240" y="4929198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   </a:t>
            </a:r>
            <a:r>
              <a:rPr lang="cs-CZ" sz="2700" b="1" dirty="0" smtClean="0">
                <a:cs typeface="Times New Roman"/>
              </a:rPr>
              <a:t>L</a:t>
            </a:r>
            <a:endParaRPr lang="cs-CZ" sz="2700" b="1" dirty="0"/>
          </a:p>
        </p:txBody>
      </p:sp>
      <p:sp>
        <p:nvSpPr>
          <p:cNvPr id="178" name="TextovéPole 177"/>
          <p:cNvSpPr txBox="1"/>
          <p:nvPr/>
        </p:nvSpPr>
        <p:spPr>
          <a:xfrm>
            <a:off x="3857620" y="4429132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</a:t>
            </a:r>
            <a:r>
              <a:rPr lang="cs-CZ" sz="2700" b="1" dirty="0" smtClean="0">
                <a:cs typeface="Times New Roman"/>
              </a:rPr>
              <a:t>Y</a:t>
            </a:r>
            <a:endParaRPr lang="cs-CZ" sz="2700" b="1" dirty="0"/>
          </a:p>
        </p:txBody>
      </p:sp>
      <p:sp>
        <p:nvSpPr>
          <p:cNvPr id="179" name="TextovéPole 178"/>
          <p:cNvSpPr txBox="1"/>
          <p:nvPr/>
        </p:nvSpPr>
        <p:spPr>
          <a:xfrm>
            <a:off x="4572000" y="3929066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</a:t>
            </a:r>
            <a:r>
              <a:rPr lang="cs-CZ" sz="2700" b="1" dirty="0" smtClean="0">
                <a:cs typeface="Times New Roman"/>
              </a:rPr>
              <a:t>M</a:t>
            </a:r>
            <a:endParaRPr lang="cs-CZ" sz="2700" b="1" dirty="0"/>
          </a:p>
        </p:txBody>
      </p:sp>
      <p:sp>
        <p:nvSpPr>
          <p:cNvPr id="180" name="TextovéPole 179"/>
          <p:cNvSpPr txBox="1"/>
          <p:nvPr/>
        </p:nvSpPr>
        <p:spPr>
          <a:xfrm>
            <a:off x="5286380" y="3429000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</a:t>
            </a:r>
            <a:r>
              <a:rPr lang="cs-CZ" sz="2700" b="1" dirty="0" smtClean="0">
                <a:cs typeface="Times New Roman"/>
              </a:rPr>
              <a:t>P</a:t>
            </a:r>
            <a:endParaRPr lang="cs-CZ" sz="2700" b="1" dirty="0"/>
          </a:p>
        </p:txBody>
      </p:sp>
      <p:sp>
        <p:nvSpPr>
          <p:cNvPr id="181" name="TextovéPole 180"/>
          <p:cNvSpPr txBox="1"/>
          <p:nvPr/>
        </p:nvSpPr>
        <p:spPr>
          <a:xfrm>
            <a:off x="6000760" y="2928934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</a:t>
            </a:r>
            <a:r>
              <a:rPr lang="cs-CZ" sz="2700" b="1" dirty="0" smtClean="0">
                <a:cs typeface="Times New Roman"/>
              </a:rPr>
              <a:t>O</a:t>
            </a:r>
            <a:endParaRPr lang="cs-CZ" sz="2700" b="1" dirty="0"/>
          </a:p>
        </p:txBody>
      </p:sp>
      <p:sp>
        <p:nvSpPr>
          <p:cNvPr id="182" name="TextovéPole 181"/>
          <p:cNvSpPr txBox="1"/>
          <p:nvPr/>
        </p:nvSpPr>
        <p:spPr>
          <a:xfrm>
            <a:off x="6715140" y="2428868"/>
            <a:ext cx="714380" cy="578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cs-CZ" sz="100" b="1" dirty="0" smtClean="0"/>
              <a:t>                                                                </a:t>
            </a:r>
            <a:r>
              <a:rPr lang="cs-CZ" sz="2700" b="1" dirty="0" smtClean="0">
                <a:cs typeface="Times New Roman"/>
              </a:rPr>
              <a:t>S</a:t>
            </a:r>
            <a:endParaRPr lang="cs-CZ" sz="2700" b="1" dirty="0"/>
          </a:p>
        </p:txBody>
      </p:sp>
      <p:sp>
        <p:nvSpPr>
          <p:cNvPr id="183" name="TextovéPole 182"/>
          <p:cNvSpPr txBox="1"/>
          <p:nvPr/>
        </p:nvSpPr>
        <p:spPr>
          <a:xfrm>
            <a:off x="1000100" y="1492409"/>
            <a:ext cx="642942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 </a:t>
            </a:r>
            <a:r>
              <a:rPr lang="cs-CZ" sz="100" b="1" dirty="0" smtClean="0"/>
              <a:t>       </a:t>
            </a:r>
            <a:r>
              <a:rPr lang="cs-CZ" sz="2700" b="1" dirty="0" smtClean="0"/>
              <a:t>T                                                          R     </a:t>
            </a:r>
            <a:r>
              <a:rPr lang="cs-CZ" sz="100" b="1" dirty="0" smtClean="0"/>
              <a:t>             </a:t>
            </a:r>
            <a:r>
              <a:rPr lang="cs-CZ" sz="2700" b="1" dirty="0" smtClean="0"/>
              <a:t>H</a:t>
            </a:r>
            <a:endParaRPr lang="cs-CZ" sz="2700" b="1" dirty="0"/>
          </a:p>
        </p:txBody>
      </p:sp>
      <p:sp>
        <p:nvSpPr>
          <p:cNvPr id="185" name="TextovéPole 184"/>
          <p:cNvSpPr txBox="1"/>
          <p:nvPr/>
        </p:nvSpPr>
        <p:spPr>
          <a:xfrm>
            <a:off x="1714480" y="1992475"/>
            <a:ext cx="571504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 D     </a:t>
            </a:r>
            <a:r>
              <a:rPr lang="cs-CZ" sz="100" b="1" dirty="0" smtClean="0"/>
              <a:t>                   </a:t>
            </a:r>
            <a:r>
              <a:rPr lang="cs-CZ" sz="2700" b="1" dirty="0" smtClean="0"/>
              <a:t>F     </a:t>
            </a:r>
            <a:r>
              <a:rPr lang="cs-CZ" sz="100" b="1" dirty="0" smtClean="0"/>
              <a:t>                              </a:t>
            </a:r>
            <a:r>
              <a:rPr lang="cs-CZ" sz="2700" b="1" dirty="0" smtClean="0"/>
              <a:t>S               </a:t>
            </a:r>
            <a:r>
              <a:rPr lang="cs-CZ" sz="100" b="1" dirty="0" smtClean="0"/>
              <a:t>  </a:t>
            </a:r>
            <a:r>
              <a:rPr lang="cs-CZ" sz="2700" b="1" dirty="0" smtClean="0"/>
              <a:t>A      X      B     </a:t>
            </a:r>
            <a:r>
              <a:rPr lang="cs-CZ" sz="100" b="1" dirty="0" smtClean="0"/>
              <a:t>                      </a:t>
            </a:r>
            <a:r>
              <a:rPr lang="cs-CZ" sz="2700" b="1" dirty="0" smtClean="0"/>
              <a:t>N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86" name="TextovéPole 185"/>
          <p:cNvSpPr txBox="1"/>
          <p:nvPr/>
        </p:nvSpPr>
        <p:spPr>
          <a:xfrm>
            <a:off x="2428860" y="2500306"/>
            <a:ext cx="428628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 Q             </a:t>
            </a:r>
            <a:r>
              <a:rPr lang="cs-CZ" sz="100" b="1" dirty="0" smtClean="0"/>
              <a:t>                 </a:t>
            </a:r>
            <a:r>
              <a:rPr lang="cs-CZ" sz="2700" b="1" dirty="0" smtClean="0"/>
              <a:t>O              U      L 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87" name="TextovéPole 186"/>
          <p:cNvSpPr txBox="1"/>
          <p:nvPr/>
        </p:nvSpPr>
        <p:spPr>
          <a:xfrm>
            <a:off x="2428860" y="2992607"/>
            <a:ext cx="500066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</a:t>
            </a:r>
            <a:r>
              <a:rPr lang="cs-CZ" sz="100" b="1" dirty="0" smtClean="0"/>
              <a:t>             </a:t>
            </a:r>
            <a:r>
              <a:rPr lang="cs-CZ" sz="2700" b="1" dirty="0" smtClean="0"/>
              <a:t>W              P     </a:t>
            </a:r>
            <a:r>
              <a:rPr lang="cs-CZ" sz="100" b="1" dirty="0" smtClean="0"/>
              <a:t>                    </a:t>
            </a:r>
            <a:r>
              <a:rPr lang="cs-CZ" sz="2700" b="1" dirty="0" smtClean="0"/>
              <a:t>N                      </a:t>
            </a:r>
            <a:r>
              <a:rPr lang="cs-CZ" sz="100" b="1" dirty="0" smtClean="0"/>
              <a:t>                               </a:t>
            </a:r>
            <a:r>
              <a:rPr lang="cs-CZ" sz="2700" b="1" dirty="0" smtClean="0"/>
              <a:t>A 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88" name="TextovéPole 187"/>
          <p:cNvSpPr txBox="1"/>
          <p:nvPr/>
        </p:nvSpPr>
        <p:spPr>
          <a:xfrm>
            <a:off x="2428860" y="3492673"/>
            <a:ext cx="571504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 U              </a:t>
            </a:r>
            <a:r>
              <a:rPr lang="cs-CZ" sz="100" b="1" dirty="0" smtClean="0"/>
              <a:t>    </a:t>
            </a:r>
            <a:r>
              <a:rPr lang="cs-CZ" sz="2700" b="1" dirty="0" smtClean="0"/>
              <a:t>T                                </a:t>
            </a:r>
            <a:r>
              <a:rPr lang="cs-CZ" sz="100" b="1" dirty="0" smtClean="0"/>
              <a:t>        </a:t>
            </a:r>
            <a:r>
              <a:rPr lang="cs-CZ" sz="2700" b="1" dirty="0" smtClean="0"/>
              <a:t>R      F 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89" name="TextovéPole 188"/>
          <p:cNvSpPr txBox="1"/>
          <p:nvPr/>
        </p:nvSpPr>
        <p:spPr>
          <a:xfrm>
            <a:off x="2428860" y="3992739"/>
            <a:ext cx="571504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 O                      </a:t>
            </a:r>
            <a:r>
              <a:rPr lang="cs-CZ" sz="100" b="1" dirty="0" smtClean="0"/>
              <a:t>          </a:t>
            </a:r>
            <a:r>
              <a:rPr lang="cs-CZ" sz="2700" b="1" dirty="0" smtClean="0"/>
              <a:t>         </a:t>
            </a:r>
            <a:r>
              <a:rPr lang="cs-CZ" sz="100" b="1" dirty="0" smtClean="0"/>
              <a:t>   </a:t>
            </a:r>
            <a:r>
              <a:rPr lang="cs-CZ" sz="2700" b="1" dirty="0" smtClean="0"/>
              <a:t>T      U             </a:t>
            </a:r>
            <a:r>
              <a:rPr lang="cs-CZ" sz="100" b="1" dirty="0" smtClean="0"/>
              <a:t>                        </a:t>
            </a:r>
            <a:r>
              <a:rPr lang="cs-CZ" sz="2700" b="1" dirty="0" smtClean="0"/>
              <a:t>G 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90" name="TextovéPole 189"/>
          <p:cNvSpPr txBox="1"/>
          <p:nvPr/>
        </p:nvSpPr>
        <p:spPr>
          <a:xfrm>
            <a:off x="2428860" y="4492805"/>
            <a:ext cx="500066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 C                       </a:t>
            </a:r>
            <a:r>
              <a:rPr lang="cs-CZ" sz="100" b="1" dirty="0" smtClean="0"/>
              <a:t>4       </a:t>
            </a:r>
            <a:r>
              <a:rPr lang="cs-CZ" sz="2700" b="1" dirty="0" smtClean="0"/>
              <a:t>V      </a:t>
            </a:r>
            <a:r>
              <a:rPr lang="cs-CZ" sz="100" b="1" dirty="0" smtClean="0"/>
              <a:t> </a:t>
            </a:r>
            <a:r>
              <a:rPr lang="cs-CZ" sz="2700" b="1" dirty="0" smtClean="0"/>
              <a:t>B     </a:t>
            </a:r>
            <a:r>
              <a:rPr lang="cs-CZ" sz="100" b="1" dirty="0" smtClean="0"/>
              <a:t>           </a:t>
            </a:r>
            <a:r>
              <a:rPr lang="cs-CZ" sz="2700" b="1" dirty="0" smtClean="0"/>
              <a:t>M    </a:t>
            </a:r>
            <a:r>
              <a:rPr lang="cs-CZ" sz="100" b="1" dirty="0" smtClean="0"/>
              <a:t>                        </a:t>
            </a:r>
            <a:r>
              <a:rPr lang="cs-CZ" sz="2700" b="1" dirty="0" smtClean="0"/>
              <a:t>O 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91" name="TextovéPole 190"/>
          <p:cNvSpPr txBox="1"/>
          <p:nvPr/>
        </p:nvSpPr>
        <p:spPr>
          <a:xfrm>
            <a:off x="1714480" y="4992871"/>
            <a:ext cx="642942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 U                      </a:t>
            </a:r>
            <a:r>
              <a:rPr lang="cs-CZ" sz="100" b="1" dirty="0" smtClean="0"/>
              <a:t>                           </a:t>
            </a:r>
            <a:r>
              <a:rPr lang="cs-CZ" sz="2700" b="1" dirty="0" smtClean="0"/>
              <a:t>Z      </a:t>
            </a:r>
            <a:r>
              <a:rPr lang="cs-CZ" sz="100" b="1" dirty="0" smtClean="0"/>
              <a:t>    </a:t>
            </a:r>
            <a:r>
              <a:rPr lang="cs-CZ" sz="2700" b="1" dirty="0" smtClean="0"/>
              <a:t>Y      </a:t>
            </a:r>
            <a:r>
              <a:rPr lang="cs-CZ" sz="100" b="1" dirty="0" smtClean="0"/>
              <a:t>              </a:t>
            </a:r>
            <a:r>
              <a:rPr lang="cs-CZ" sz="2700" b="1" dirty="0" smtClean="0"/>
              <a:t>S      </a:t>
            </a:r>
            <a:r>
              <a:rPr lang="cs-CZ" sz="100" b="1" dirty="0" smtClean="0"/>
              <a:t>    </a:t>
            </a:r>
            <a:r>
              <a:rPr lang="cs-CZ" sz="2700" b="1" dirty="0" smtClean="0"/>
              <a:t>E      </a:t>
            </a:r>
            <a:r>
              <a:rPr lang="cs-CZ" sz="100" b="1" dirty="0" smtClean="0"/>
              <a:t>     </a:t>
            </a:r>
            <a:r>
              <a:rPr lang="cs-CZ" sz="2700" b="1" dirty="0" smtClean="0"/>
              <a:t>B      P  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92" name="TextovéPole 191"/>
          <p:cNvSpPr txBox="1"/>
          <p:nvPr/>
        </p:nvSpPr>
        <p:spPr>
          <a:xfrm>
            <a:off x="1000100" y="5492937"/>
            <a:ext cx="35719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 U                      </a:t>
            </a:r>
            <a:r>
              <a:rPr lang="cs-CZ" sz="100" b="1" dirty="0" smtClean="0"/>
              <a:t>              </a:t>
            </a:r>
            <a:r>
              <a:rPr lang="cs-CZ" sz="2700" b="1" dirty="0" smtClean="0"/>
              <a:t>G     </a:t>
            </a:r>
            <a:r>
              <a:rPr lang="cs-CZ" sz="100" b="1" dirty="0" smtClean="0"/>
              <a:t>                                 </a:t>
            </a:r>
            <a:r>
              <a:rPr lang="cs-CZ" sz="2700" b="1" dirty="0" smtClean="0"/>
              <a:t>F 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93" name="TextovéPole 192"/>
          <p:cNvSpPr txBox="1"/>
          <p:nvPr/>
        </p:nvSpPr>
        <p:spPr>
          <a:xfrm>
            <a:off x="6000760" y="6000768"/>
            <a:ext cx="214314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dirty="0" smtClean="0"/>
              <a:t>  D     </a:t>
            </a:r>
            <a:r>
              <a:rPr lang="cs-CZ" sz="100" b="1" dirty="0" smtClean="0"/>
              <a:t>               </a:t>
            </a:r>
            <a:r>
              <a:rPr lang="cs-CZ" sz="2700" b="1" smtClean="0"/>
              <a:t>F      </a:t>
            </a:r>
            <a:r>
              <a:rPr lang="cs-CZ" sz="100" b="1" smtClean="0"/>
              <a:t>        </a:t>
            </a:r>
            <a:r>
              <a:rPr lang="cs-CZ" sz="2700" b="1" smtClean="0"/>
              <a:t>S</a:t>
            </a:r>
            <a:r>
              <a:rPr lang="cs-CZ" smtClean="0"/>
              <a:t> </a:t>
            </a:r>
            <a:endParaRPr lang="cs-CZ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3" dur="500" fill="hold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4" dur="500" fill="hold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0" dur="500" fill="hold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1" dur="500" fill="hold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7" dur="500" fill="hold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8" dur="500" fill="hold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2" dur="500" fill="hold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33" dur="500" fill="hold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7" dur="500" fill="hold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38" dur="500" fill="hold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2" dur="5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43" dur="5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7" dur="500" fill="hold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48" dur="500" fill="hold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52" dur="500" fill="hold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53" dur="500" fill="hold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57" dur="500" fill="hold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58" dur="500" fill="hold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4" dur="500" fill="hold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65" dur="500" fill="hold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9" dur="500" fill="hold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70" dur="500" fill="hold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74" dur="500" fill="hold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75" dur="500" fill="hold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79" dur="500" fill="hold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80" dur="500" fill="hold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84" dur="500" fill="hold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85" dur="500" fill="hold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91" dur="5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92" dur="5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96" dur="500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97" dur="500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01" dur="500" fill="hold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02" dur="500" fill="hold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06" dur="500" fill="hold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07" dur="500" fill="hold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11" dur="500" fill="hold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12" dur="500" fill="hold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16" dur="500" fill="hold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17" dur="500" fill="hold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3" dur="500" fill="hold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24" dur="500" fill="hold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5" dur="500" fill="hold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8" dur="500" fill="hold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29" dur="500" fill="hold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33" dur="500" fill="hold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34" dur="500" fill="hold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35" dur="500" fill="hold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38" dur="500" fill="hold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39" dur="500" fill="hold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45" dur="5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46" dur="5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47" dur="5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50" dur="500" fill="hold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51" dur="500" fill="hold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55" dur="500" fill="hold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56" dur="500" fill="hold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57" dur="500" fill="hold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8" dur="500" fill="hold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0" dur="500" fill="hold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61" dur="500" fill="hold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3" dur="500" fill="hold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5" dur="500" fill="hold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66" dur="500" fill="hold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67" dur="500" fill="hold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72" dur="5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73" dur="5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74" dur="5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77" dur="500" fill="hold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78" dur="500" fill="hold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0" dur="500" fill="hold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2" dur="500" fill="hold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83" dur="500" fill="hold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500" fill="hold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7" dur="500" fill="hold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88" dur="500" fill="hold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89" dur="500" fill="hold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500" fill="hold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92" dur="500" fill="hold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93" dur="500" fill="hold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94" dur="500" fill="hold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5" dur="500" fill="hold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97" dur="500" fill="hold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198" dur="500" fill="hold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99" dur="500" fill="hold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04" dur="500" fill="hold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05" dur="500" fill="hold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06" dur="500" fill="hold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7" dur="500" fill="hold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09" dur="500" fill="hold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10" dur="500" fill="hold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1" dur="500" fill="hold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2" dur="500" fill="hold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14" dur="500" fill="hold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15" dur="500" fill="hold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6" dur="500" fill="hold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7" dur="500" fill="hold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19" dur="500" fill="hold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20" dur="500" fill="hold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21" dur="500" fill="hold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2" dur="500" fill="hold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26" dur="500" fill="hold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27" dur="500" fill="hold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28" dur="500" fill="hold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9" dur="500" fill="hold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31" dur="500" fill="hold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32" dur="500" fill="hold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33" dur="500" fill="hold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4" dur="500" fill="hold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36" dur="500" fill="hold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37" dur="500" fill="hold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38" dur="500" fill="hold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9" dur="500" fill="hold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1" dur="500" fill="hold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42" dur="500" fill="hold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43" dur="500" fill="hold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4" dur="500" fill="hold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6" dur="500" fill="hold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47" dur="500" fill="hold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48" dur="500" fill="hold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9" dur="500" fill="hold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51" dur="500" fill="hold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52" dur="500" fill="hold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53" dur="500" fill="hold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4" dur="500" fill="hold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56" dur="500" fill="hold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>
                                      <p:cBhvr>
                                        <p:cTn id="257" dur="500" fill="hold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58" dur="500" fill="hold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9" dur="500" fill="hold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Spojte </a:t>
            </a:r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správně </a:t>
            </a:r>
            <a:r>
              <a:rPr lang="cs-CZ" sz="4000" b="1" u="sng" dirty="0" smtClean="0">
                <a:solidFill>
                  <a:schemeClr val="tx1"/>
                </a:solidFill>
                <a:latin typeface="+mn-lt"/>
              </a:rPr>
              <a:t>následující pojmy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6" name="Zástupný symbol pro obsah 2"/>
          <p:cNvSpPr>
            <a:spLocks noGrp="1"/>
          </p:cNvSpPr>
          <p:nvPr>
            <p:ph idx="1"/>
          </p:nvPr>
        </p:nvSpPr>
        <p:spPr>
          <a:xfrm>
            <a:off x="214282" y="1285860"/>
            <a:ext cx="4000528" cy="5500702"/>
          </a:xfrm>
        </p:spPr>
        <p:txBody>
          <a:bodyPr>
            <a:normAutofit/>
          </a:bodyPr>
          <a:lstStyle/>
          <a:p>
            <a:pPr>
              <a:lnSpc>
                <a:spcPts val="3700"/>
              </a:lnSpc>
              <a:buNone/>
            </a:pPr>
            <a:r>
              <a:rPr lang="cs-CZ" sz="2000" b="1" dirty="0" smtClean="0"/>
              <a:t>1) LATINA		......	</a:t>
            </a:r>
          </a:p>
          <a:p>
            <a:pPr>
              <a:lnSpc>
                <a:spcPts val="3700"/>
              </a:lnSpc>
              <a:buNone/>
            </a:pPr>
            <a:r>
              <a:rPr lang="cs-CZ" sz="2000" b="1" dirty="0" smtClean="0"/>
              <a:t>2) ETNA		...... 	</a:t>
            </a:r>
          </a:p>
          <a:p>
            <a:pPr>
              <a:lnSpc>
                <a:spcPts val="3700"/>
              </a:lnSpc>
              <a:buNone/>
            </a:pPr>
            <a:r>
              <a:rPr lang="cs-CZ" sz="2000" b="1" dirty="0" smtClean="0"/>
              <a:t>3) KORIDA		......	</a:t>
            </a:r>
          </a:p>
          <a:p>
            <a:pPr>
              <a:lnSpc>
                <a:spcPts val="3700"/>
              </a:lnSpc>
              <a:buNone/>
            </a:pPr>
            <a:r>
              <a:rPr lang="cs-CZ" sz="2000" b="1" dirty="0" smtClean="0"/>
              <a:t>4) BALEÁRY 		......	</a:t>
            </a:r>
          </a:p>
          <a:p>
            <a:pPr>
              <a:lnSpc>
                <a:spcPts val="3700"/>
              </a:lnSpc>
              <a:buNone/>
            </a:pPr>
            <a:r>
              <a:rPr lang="cs-CZ" sz="2000" b="1" dirty="0" smtClean="0"/>
              <a:t>5) PAPEŽ		......	</a:t>
            </a:r>
          </a:p>
          <a:p>
            <a:pPr>
              <a:lnSpc>
                <a:spcPts val="3700"/>
              </a:lnSpc>
              <a:buNone/>
            </a:pPr>
            <a:r>
              <a:rPr lang="cs-CZ" sz="2000" b="1" dirty="0" smtClean="0"/>
              <a:t>6) OLYMPOS 		......	</a:t>
            </a:r>
          </a:p>
          <a:p>
            <a:pPr>
              <a:lnSpc>
                <a:spcPts val="3700"/>
              </a:lnSpc>
              <a:buNone/>
            </a:pPr>
            <a:r>
              <a:rPr lang="cs-CZ" sz="2000" b="1" dirty="0" smtClean="0"/>
              <a:t>7) UNESCO		......	</a:t>
            </a:r>
          </a:p>
          <a:p>
            <a:pPr>
              <a:lnSpc>
                <a:spcPts val="3700"/>
              </a:lnSpc>
              <a:buNone/>
            </a:pPr>
            <a:r>
              <a:rPr lang="cs-CZ" sz="2000" b="1" dirty="0" smtClean="0"/>
              <a:t>8) SOLUŇ 		......	</a:t>
            </a:r>
          </a:p>
          <a:p>
            <a:pPr>
              <a:lnSpc>
                <a:spcPts val="3700"/>
              </a:lnSpc>
              <a:buNone/>
            </a:pPr>
            <a:r>
              <a:rPr lang="cs-CZ" sz="2000" b="1" dirty="0" smtClean="0"/>
              <a:t>9) FIAT			......	</a:t>
            </a:r>
          </a:p>
          <a:p>
            <a:pPr>
              <a:lnSpc>
                <a:spcPts val="3700"/>
              </a:lnSpc>
              <a:buNone/>
            </a:pPr>
            <a:r>
              <a:rPr lang="cs-CZ" sz="2000" b="1" dirty="0" smtClean="0"/>
              <a:t>10) KASINO		......	          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3000364" y="1314378"/>
            <a:ext cx="500066" cy="429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cs-CZ" sz="100" b="1" dirty="0" smtClean="0">
                <a:solidFill>
                  <a:schemeClr val="accent1"/>
                </a:solidFill>
              </a:rPr>
              <a:t>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B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000364" y="1857364"/>
            <a:ext cx="500066" cy="410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cs-CZ" sz="100" b="1" dirty="0" smtClean="0">
                <a:solidFill>
                  <a:schemeClr val="accent1"/>
                </a:solidFill>
              </a:rPr>
              <a:t>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F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000364" y="2385948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" b="1" dirty="0" smtClean="0">
                <a:solidFill>
                  <a:schemeClr val="accent1"/>
                </a:solidFill>
              </a:rPr>
              <a:t>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C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00364" y="2928934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" b="1" dirty="0" smtClean="0">
                <a:solidFill>
                  <a:schemeClr val="accent1"/>
                </a:solidFill>
              </a:rPr>
              <a:t>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I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071802" y="3457518"/>
            <a:ext cx="4286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accent1"/>
                </a:solidFill>
              </a:rPr>
              <a:t>D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000364" y="3957584"/>
            <a:ext cx="500066" cy="429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cs-CZ" sz="100" b="1" dirty="0" smtClean="0">
                <a:solidFill>
                  <a:schemeClr val="accent1"/>
                </a:solidFill>
              </a:rPr>
              <a:t> 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H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000364" y="4457650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" b="1" dirty="0" smtClean="0">
                <a:solidFill>
                  <a:schemeClr val="accent1"/>
                </a:solidFill>
              </a:rPr>
              <a:t>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J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3000364" y="5029154"/>
            <a:ext cx="500066" cy="410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cs-CZ" sz="100" b="1" dirty="0" smtClean="0">
                <a:solidFill>
                  <a:schemeClr val="accent1"/>
                </a:solidFill>
              </a:rPr>
              <a:t>  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E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3000364" y="5572140"/>
            <a:ext cx="500066" cy="387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300"/>
              </a:lnSpc>
            </a:pPr>
            <a:r>
              <a:rPr lang="cs-CZ" sz="100" b="1" dirty="0" smtClean="0">
                <a:solidFill>
                  <a:schemeClr val="accent1"/>
                </a:solidFill>
              </a:rPr>
              <a:t>         </a:t>
            </a:r>
            <a:r>
              <a:rPr lang="cs-CZ" sz="2000" b="1" dirty="0" smtClean="0">
                <a:solidFill>
                  <a:schemeClr val="accent1"/>
                </a:solidFill>
              </a:rPr>
              <a:t>G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000364" y="6100724"/>
            <a:ext cx="500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" b="1" dirty="0" smtClean="0">
                <a:solidFill>
                  <a:schemeClr val="accent1"/>
                </a:solidFill>
              </a:rPr>
              <a:t>             </a:t>
            </a:r>
            <a:r>
              <a:rPr lang="cs-CZ" sz="2000" b="1" dirty="0" smtClean="0">
                <a:solidFill>
                  <a:schemeClr val="accent1"/>
                </a:solidFill>
              </a:rPr>
              <a:t>A</a:t>
            </a:r>
            <a:endParaRPr lang="cs-CZ" sz="2000" b="1" dirty="0">
              <a:solidFill>
                <a:schemeClr val="accent1"/>
              </a:solidFill>
            </a:endParaRP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4429124" y="1285860"/>
            <a:ext cx="4714876" cy="550070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ts val="37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A) ruleta, poker, automaty </a:t>
            </a:r>
            <a:r>
              <a:rPr kumimoji="0" lang="cs-CZ" sz="20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Monako  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ts val="37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B) druh středověkého jazyka - církev</a:t>
            </a:r>
          </a:p>
          <a:p>
            <a:pPr marL="274320" marR="0" lvl="0" indent="-274320" algn="l" defTabSz="914400" rtl="0" eaLnBrk="1" fontAlgn="auto" latinLnBrk="0" hangingPunct="1">
              <a:lnSpc>
                <a:spcPts val="37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C) býčí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zápasy - Španělsko</a:t>
            </a: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274320" marR="0" lvl="0" indent="-274320" algn="l" defTabSz="914400" rtl="0" eaLnBrk="1" fontAlgn="auto" latinLnBrk="0" hangingPunct="1">
              <a:lnSpc>
                <a:spcPts val="37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D) hlava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katolické církev - Vatikán</a:t>
            </a: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274320" marR="0" lvl="0" indent="-274320" algn="l" defTabSz="914400" rtl="0" eaLnBrk="1" fontAlgn="auto" latinLnBrk="0" hangingPunct="1">
              <a:lnSpc>
                <a:spcPts val="37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E) Řecké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město – Cyril a Metoděj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ts val="37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F) Italská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činná sopka - Sicílie</a:t>
            </a: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274320" marR="0" lvl="0" indent="-274320" algn="l" defTabSz="914400" rtl="0" eaLnBrk="1" fontAlgn="auto" latinLnBrk="0" hangingPunct="1">
              <a:lnSpc>
                <a:spcPts val="37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G) Italská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automobilová firma</a:t>
            </a: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274320" marR="0" lvl="0" indent="-274320" algn="l" defTabSz="914400" rtl="0" eaLnBrk="1" fontAlgn="auto" latinLnBrk="0" hangingPunct="1">
              <a:lnSpc>
                <a:spcPts val="37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H) Řecká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bájná hora – sídlo bohů</a:t>
            </a: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274320" marR="0" lvl="0" indent="-274320" algn="l" defTabSz="914400" rtl="0" eaLnBrk="1" fontAlgn="auto" latinLnBrk="0" hangingPunct="1">
              <a:lnSpc>
                <a:spcPts val="37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I) Španělské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ostrovy</a:t>
            </a: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274320" marR="0" lvl="0" indent="-274320" algn="l" defTabSz="914400" rtl="0" eaLnBrk="1" fontAlgn="auto" latinLnBrk="0" hangingPunct="1">
              <a:lnSpc>
                <a:spcPts val="37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J) světová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památková organizace </a:t>
            </a: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" dur="500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5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4" dur="500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0" dur="5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8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142844" y="1357298"/>
            <a:ext cx="8858312" cy="535785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42844" y="116632"/>
            <a:ext cx="8858312" cy="109779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rgbClr val="800000"/>
                </a:solidFill>
                <a:latin typeface="+mn-lt"/>
              </a:rPr>
              <a:t>Citace</a:t>
            </a:r>
            <a:endParaRPr lang="cs-CZ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28736"/>
            <a:ext cx="9144000" cy="5429264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[1] ALEXKR2.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www:&lt;http://commons.wikimedia.org/wiki/File:Europe_blank_laea_location_map.svg&gt;.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[2] JOSE, San.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www:&lt;http://cs.wikipedia.org/wiki/Soubor:Europe_topography_map.png&gt;.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[3] FCZARNOWSKI.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www:&lt;http://commons.wikimedia.org/wiki/File:Koloseum_Roma_fc01.jpg&gt;.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[4] CITYPEEK.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www:&lt;http://commons.wikimedia.org/wiki/File:Venezia_veduta_aerea.jpg&gt;.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[5]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www:&lt;http://commons.wikimedia.org/wiki/File:MonacoView.jpg&gt;.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[6]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www:&lt;http://commons.wikimedia.org/wiki/File:Rome-et-Place-Saint-Pierre-vues-de-la-coupole.jpg&gt;.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[7]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www:&lt;http://commons.wikimedia.org/wiki/File:Flag_of_Portugal.svg&gt;.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[8] ODDER.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www:&lt;http://commons.wikimedia.org/wiki/File:Flag_of_Spain.svg?uselang=cs&gt;.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[9]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www:&lt;http://commons.wikimedia.org/wiki/File:Flag_of_Andorra.svg&gt;.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[10]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www:&lt;http://commons.wikimedia.org/wiki/File:Malta_flag_large.png&gt;.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[11] OALEXANDER.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www:&lt;http://commons.wikimedia.org/wiki/File:Flag_of_the_Vatican_City.svg&gt;.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[12]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www:&lt;http://commons.wikimedia.org/wiki/File:Flag_of_Monaco.png&gt;.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[13]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www:&lt;http://commons.wikimedia.org/wiki/File:Flag_of_San_Marino.svg&gt;.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[14] MARC MONGENET.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www:&lt;http://commons.wikimedia.org/wiki/File:Greece_flag_300.png&gt;.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[15]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www:&lt;http://commons.wikimedia.org/wiki/File:Flag_of_Italy.svg&gt;.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[16] VOLNÉ DÍLO. </a:t>
            </a:r>
            <a:r>
              <a:rPr lang="cs-CZ" sz="700" i="1" dirty="0" smtClean="0"/>
              <a:t>Wikipedia</a:t>
            </a:r>
            <a:r>
              <a:rPr lang="cs-CZ" sz="700" dirty="0" smtClean="0"/>
              <a:t> [online]. [cit. 2012-20-7]. Dostupný na www:&lt;http://commons.wikimedia.org/wiki/File:Flag_of_Cyprus.svg?uselang=cs&gt;.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r>
              <a:rPr lang="cs-CZ" sz="700" dirty="0" smtClean="0"/>
              <a:t>	[17] BORECKÝ Daniel, CHALUPA Petr, NOVÁK Svatopluk, Zeměpis pro 8. ročník, 2. díl Česká republika, nakladatelství Nová Škola, Brno 2009, 95 s.</a:t>
            </a:r>
          </a:p>
          <a:p>
            <a:pPr>
              <a:lnSpc>
                <a:spcPct val="200000"/>
              </a:lnSpc>
              <a:spcBef>
                <a:spcPts val="0"/>
              </a:spcBef>
              <a:buNone/>
            </a:pPr>
            <a:endParaRPr lang="cs-CZ" sz="700" dirty="0" smtClean="0"/>
          </a:p>
          <a:p>
            <a:pPr>
              <a:buNone/>
            </a:pPr>
            <a:endParaRPr lang="cs-CZ" sz="9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1726</TotalTime>
  <Words>743</Words>
  <Application>Microsoft Office PowerPoint</Application>
  <PresentationFormat>Předvádění na obrazovce (4:3)</PresentationFormat>
  <Paragraphs>339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Tok</vt:lpstr>
      <vt:lpstr>Snímek 1</vt:lpstr>
      <vt:lpstr>Snímek 2</vt:lpstr>
      <vt:lpstr>Základní informace</vt:lpstr>
      <vt:lpstr>Doplňte vhodná slova do textu</vt:lpstr>
      <vt:lpstr>! ! ! PRÁCE S MAPOU ! ! ! UKAŽ PŘIBLIŽNOU HRANICI  JIŽNÍ EVROPY   </vt:lpstr>
      <vt:lpstr>Spoj správně následující pojmy</vt:lpstr>
      <vt:lpstr>Charakteristika států</vt:lpstr>
      <vt:lpstr>Urči následující obrázky</vt:lpstr>
      <vt:lpstr>POKUS PŘIŘADIT K VLAJKÁM SPRÁVNÉ STÁTY</vt:lpstr>
      <vt:lpstr>! ! ! PRÁCE S MAPOU ! ! ! VYZNAČTE NÁSLEDUJÍCÍ PŘÍRODNÍ ÚTVARY</vt:lpstr>
      <vt:lpstr>! ! ! PRÁCE S ATLASEM ! ! !  DOPLŇTE CHYBEJÍCÍ ÚDAJE</vt:lpstr>
      <vt:lpstr>Snímek 12</vt:lpstr>
      <vt:lpstr>Spojte správně následující pojmy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Já</dc:creator>
  <cp:lastModifiedBy>Dum</cp:lastModifiedBy>
  <cp:revision>152</cp:revision>
  <dcterms:created xsi:type="dcterms:W3CDTF">2012-12-27T08:52:28Z</dcterms:created>
  <dcterms:modified xsi:type="dcterms:W3CDTF">2013-07-03T13:29:12Z</dcterms:modified>
</cp:coreProperties>
</file>