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89" r:id="rId3"/>
    <p:sldId id="260" r:id="rId4"/>
    <p:sldId id="290" r:id="rId5"/>
    <p:sldId id="263" r:id="rId6"/>
    <p:sldId id="291" r:id="rId7"/>
    <p:sldId id="293" r:id="rId8"/>
    <p:sldId id="294" r:id="rId9"/>
    <p:sldId id="292" r:id="rId10"/>
    <p:sldId id="265" r:id="rId11"/>
    <p:sldId id="266" r:id="rId12"/>
    <p:sldId id="296" r:id="rId13"/>
    <p:sldId id="297" r:id="rId14"/>
    <p:sldId id="29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2330CF4-94B1-456C-B05F-A41F4ACDC5C8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DC7EE4-B487-4564-B3DA-278CFE0B7A5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24551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-71462"/>
            <a:ext cx="9144000" cy="707233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					          </a:t>
            </a:r>
            <a:endParaRPr lang="cs-CZ" sz="30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30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Registrační číslo projektu: </a:t>
            </a:r>
            <a:r>
              <a:rPr lang="cs-CZ" sz="2200" dirty="0" smtClean="0"/>
              <a:t>CZ 1.07/1.4.00/21.1886</a:t>
            </a:r>
            <a:endParaRPr lang="cs-CZ" sz="22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Šablona: </a:t>
            </a:r>
            <a:r>
              <a:rPr lang="cs-CZ" sz="2200" dirty="0" smtClean="0">
                <a:cs typeface="Times New Roman" pitchFamily="18" charset="0"/>
              </a:rPr>
              <a:t>32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Předmět: </a:t>
            </a:r>
            <a:r>
              <a:rPr lang="cs-CZ" sz="22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Sada: </a:t>
            </a:r>
            <a:r>
              <a:rPr lang="cs-CZ" sz="2200" dirty="0" smtClean="0">
                <a:cs typeface="Times New Roman" pitchFamily="18" charset="0"/>
              </a:rPr>
              <a:t>Z 8/15</a:t>
            </a:r>
            <a:r>
              <a:rPr lang="cs-CZ" sz="22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Ročník: </a:t>
            </a:r>
            <a:r>
              <a:rPr lang="cs-CZ" sz="22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Jméno autora (vč. titul): </a:t>
            </a:r>
            <a:r>
              <a:rPr lang="cs-CZ" sz="22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Škola – adresa: </a:t>
            </a:r>
            <a:r>
              <a:rPr lang="cs-CZ" sz="22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5133" t="21875" r="10173" b="12500"/>
          <a:stretch>
            <a:fillRect/>
          </a:stretch>
        </p:blipFill>
        <p:spPr bwMode="auto">
          <a:xfrm>
            <a:off x="285720" y="214290"/>
            <a:ext cx="3214711" cy="224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491880" y="548680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000" b="1" dirty="0" smtClean="0"/>
              <a:t>Výukový materiál </a:t>
            </a:r>
          </a:p>
          <a:p>
            <a:pPr algn="ctr">
              <a:lnSpc>
                <a:spcPct val="150000"/>
              </a:lnSpc>
            </a:pPr>
            <a:r>
              <a:rPr lang="cs-CZ" sz="3000" b="1" dirty="0" smtClean="0"/>
              <a:t>zpracovaný v rámci projektu</a:t>
            </a:r>
            <a:endParaRPr lang="cs-CZ" sz="3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166" y="2643183"/>
            <a:ext cx="6357982" cy="92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174073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2844" y="2000240"/>
            <a:ext cx="8858312" cy="471490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8929718" cy="685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7000" b="1" dirty="0" smtClean="0"/>
              <a:t>   Evropa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rgbClr val="800000"/>
                </a:solidFill>
              </a:rPr>
              <a:t>   15. jihovýchodní Evropa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3000" b="1" dirty="0" smtClean="0"/>
              <a:t>	Klíčová slova: </a:t>
            </a:r>
            <a:r>
              <a:rPr lang="cs-CZ" sz="2500" dirty="0" smtClean="0"/>
              <a:t>Jihovýchodní Evropa, Slovinsko, Albánie, Chorvatsko, Bosna a Hercegovina, Makedonie, Rumunsko, Černá Hora, Srbsko, Bulharsko, </a:t>
            </a:r>
            <a:r>
              <a:rPr lang="cs-CZ" sz="2500" dirty="0" smtClean="0"/>
              <a:t>Kosovo, </a:t>
            </a:r>
            <a:r>
              <a:rPr lang="cs-CZ" sz="2500" dirty="0" smtClean="0"/>
              <a:t>hlavní města, přírodní podmínky, státní vlajky, průmysl, zemědělství, obyvatelstvo</a:t>
            </a:r>
            <a:endParaRPr lang="cs-CZ" sz="2500" b="1" dirty="0" smtClean="0"/>
          </a:p>
          <a:p>
            <a:pPr algn="just">
              <a:lnSpc>
                <a:spcPct val="150000"/>
              </a:lnSpc>
              <a:buNone/>
            </a:pPr>
            <a:r>
              <a:rPr lang="cs-CZ" sz="2500" b="1" dirty="0" smtClean="0"/>
              <a:t>	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a osvojení základních znalostí     v oblasti jihovýchodní Evropy. Prezentace umožňuje učiteli srozumitelný výklad látky s aktivní účastí žáků. Prezentace se spouští F5 a enter. </a:t>
            </a:r>
          </a:p>
          <a:p>
            <a:pPr>
              <a:buNone/>
            </a:pPr>
            <a:endParaRPr lang="cs-CZ" sz="2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Základní informace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57158" y="1714488"/>
            <a:ext cx="8786842" cy="785818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Wingdings" pitchFamily="2" charset="2"/>
              <a:buChar char="q"/>
              <a:tabLst/>
              <a:defRPr/>
            </a:pPr>
            <a:r>
              <a:rPr kumimoji="0" lang="cs-CZ" sz="3500" b="1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600" b="1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jaké </a:t>
            </a: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státy patří do jihovýchodní Evropy: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2143116"/>
            <a:ext cx="4643470" cy="457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000" b="1" dirty="0" smtClean="0"/>
              <a:t>1) Slovinsko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2) Chorvatsko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3) Bosna a Hercegovina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4) Černá hora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5) Makedonie</a:t>
            </a:r>
            <a:endParaRPr lang="cs-CZ" sz="3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15040" y="2143116"/>
            <a:ext cx="3428992" cy="457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000" b="1" dirty="0"/>
              <a:t>6</a:t>
            </a:r>
            <a:r>
              <a:rPr lang="cs-CZ" sz="3000" b="1" dirty="0" smtClean="0"/>
              <a:t>) Albánie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7</a:t>
            </a:r>
            <a:r>
              <a:rPr lang="cs-CZ" sz="3000" b="1" dirty="0" smtClean="0"/>
              <a:t>) Rumunsko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8</a:t>
            </a:r>
            <a:r>
              <a:rPr lang="cs-CZ" sz="3000" b="1" dirty="0" smtClean="0"/>
              <a:t>) Bulharsko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9</a:t>
            </a:r>
            <a:r>
              <a:rPr lang="cs-CZ" sz="3000" b="1" dirty="0" smtClean="0"/>
              <a:t>) Srbsko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10) Kosovo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85860"/>
            <a:ext cx="8858280" cy="571504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500" dirty="0" smtClean="0"/>
              <a:t>	Státy jihovýchodní Evropy vznikly rozpadem </a:t>
            </a:r>
            <a:r>
              <a:rPr lang="cs-CZ" sz="2500" b="1" dirty="0" smtClean="0">
                <a:solidFill>
                  <a:schemeClr val="accent1"/>
                </a:solidFill>
              </a:rPr>
              <a:t>Jugoslávie</a:t>
            </a:r>
            <a:r>
              <a:rPr lang="cs-CZ" sz="2500" dirty="0" smtClean="0"/>
              <a:t> roku 1991. Vzniklo celkem </a:t>
            </a:r>
            <a:r>
              <a:rPr lang="cs-CZ" sz="2500" b="1" dirty="0" smtClean="0">
                <a:solidFill>
                  <a:schemeClr val="accent1"/>
                </a:solidFill>
              </a:rPr>
              <a:t>šest</a:t>
            </a:r>
            <a:r>
              <a:rPr lang="cs-CZ" sz="2500" dirty="0" smtClean="0"/>
              <a:t> samostatných států a to Slovinsko, Chorvatsko, Srbsko, Černá Hora, </a:t>
            </a:r>
            <a:r>
              <a:rPr lang="cs-CZ" sz="2500" b="1" dirty="0" smtClean="0">
                <a:solidFill>
                  <a:schemeClr val="accent1"/>
                </a:solidFill>
              </a:rPr>
              <a:t>Bosna a Hercegovina </a:t>
            </a:r>
            <a:r>
              <a:rPr lang="cs-CZ" sz="2500" dirty="0" smtClean="0"/>
              <a:t>a Makedonie. Tyto státy patří mezi hospodářsky </a:t>
            </a:r>
            <a:r>
              <a:rPr lang="cs-CZ" sz="2500" b="1" dirty="0" smtClean="0">
                <a:solidFill>
                  <a:schemeClr val="accent1"/>
                </a:solidFill>
              </a:rPr>
              <a:t>méně vyspělé </a:t>
            </a:r>
            <a:r>
              <a:rPr lang="cs-CZ" sz="2500" dirty="0" smtClean="0"/>
              <a:t>než </a:t>
            </a:r>
            <a:r>
              <a:rPr lang="cs-CZ" sz="2500" b="1" dirty="0" smtClean="0">
                <a:solidFill>
                  <a:schemeClr val="accent1"/>
                </a:solidFill>
              </a:rPr>
              <a:t>zbytek Evropy</a:t>
            </a:r>
            <a:r>
              <a:rPr lang="cs-CZ" sz="2500" dirty="0" smtClean="0"/>
              <a:t>. Tato situace je způsobená válkou, která se v těchto zemích po rozpadu Jugoslávie odehrála. Většina států kromě </a:t>
            </a:r>
            <a:r>
              <a:rPr lang="cs-CZ" sz="2500" b="1" dirty="0" smtClean="0">
                <a:solidFill>
                  <a:schemeClr val="accent1"/>
                </a:solidFill>
              </a:rPr>
              <a:t>Srbska</a:t>
            </a:r>
            <a:r>
              <a:rPr lang="cs-CZ" sz="2500" dirty="0" smtClean="0"/>
              <a:t> a </a:t>
            </a:r>
            <a:r>
              <a:rPr lang="cs-CZ" sz="2500" b="1" dirty="0" smtClean="0">
                <a:solidFill>
                  <a:schemeClr val="accent1"/>
                </a:solidFill>
              </a:rPr>
              <a:t>Makedonie</a:t>
            </a:r>
            <a:r>
              <a:rPr lang="cs-CZ" sz="2500" dirty="0" smtClean="0"/>
              <a:t> mají přístup k </a:t>
            </a:r>
            <a:r>
              <a:rPr lang="cs-CZ" sz="2500" b="1" dirty="0" smtClean="0">
                <a:solidFill>
                  <a:schemeClr val="accent1"/>
                </a:solidFill>
              </a:rPr>
              <a:t>moři</a:t>
            </a:r>
            <a:r>
              <a:rPr lang="cs-CZ" sz="2500" dirty="0" smtClean="0"/>
              <a:t>. Do jihovýchodní Evropy zasahuje jak </a:t>
            </a:r>
            <a:r>
              <a:rPr lang="cs-CZ" sz="2500" b="1" dirty="0" smtClean="0">
                <a:solidFill>
                  <a:schemeClr val="accent1"/>
                </a:solidFill>
              </a:rPr>
              <a:t>mírný,</a:t>
            </a:r>
            <a:r>
              <a:rPr lang="cs-CZ" sz="2500" dirty="0" smtClean="0"/>
              <a:t> tak subtropický pás. Ve většině států převládá pravoslavné vyznání, ale můžeme se zde setkat s katolíky a </a:t>
            </a:r>
            <a:r>
              <a:rPr lang="cs-CZ" sz="2500" b="1" dirty="0" smtClean="0">
                <a:solidFill>
                  <a:schemeClr val="accent1"/>
                </a:solidFill>
              </a:rPr>
              <a:t>muslimy</a:t>
            </a:r>
            <a:r>
              <a:rPr lang="cs-CZ" sz="2500" dirty="0" smtClean="0"/>
              <a:t>.   </a:t>
            </a:r>
          </a:p>
          <a:p>
            <a:pPr algn="just">
              <a:buNone/>
            </a:pPr>
            <a:endParaRPr lang="cs-CZ" sz="25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Doplňte vhodná slova do textu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00826" y="1357298"/>
            <a:ext cx="1571636" cy="57150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286512" y="1600130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286116" y="1857364"/>
            <a:ext cx="714380" cy="5000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071802" y="2071678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5143504" y="2428868"/>
            <a:ext cx="3357586" cy="57150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000628" y="267170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715140" y="3000372"/>
            <a:ext cx="2143140" cy="50006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500826" y="3171766"/>
            <a:ext cx="2571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928662" y="3500438"/>
            <a:ext cx="2286016" cy="57150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85786" y="3714752"/>
            <a:ext cx="285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143108" y="4500570"/>
            <a:ext cx="1071570" cy="57150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928794" y="474340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500430" y="4500570"/>
            <a:ext cx="1785950" cy="57150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286116" y="4743402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358082" y="4500570"/>
            <a:ext cx="1000132" cy="57150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7215206" y="4743402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3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929190" y="5072074"/>
            <a:ext cx="1071570" cy="571504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714876" y="528638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357554" y="6143644"/>
            <a:ext cx="1643074" cy="642918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3143240" y="6386476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429388" y="1714488"/>
            <a:ext cx="1714512" cy="23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1.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14678" y="1792420"/>
            <a:ext cx="857256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4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2.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066" y="2214554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3.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643702" y="2714620"/>
            <a:ext cx="2214578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2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4.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928662" y="3286124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5.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071670" y="4357694"/>
            <a:ext cx="11430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6.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500430" y="4763263"/>
            <a:ext cx="1857388" cy="23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7.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286644" y="4834701"/>
            <a:ext cx="1071570" cy="256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8.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00628" y="4857760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9.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286116" y="6477775"/>
            <a:ext cx="1643074" cy="23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10.</a:t>
            </a:r>
            <a:endParaRPr lang="cs-CZ" sz="4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Nadpis 1"/>
          <p:cNvSpPr>
            <a:spLocks noGrp="1"/>
          </p:cNvSpPr>
          <p:nvPr>
            <p:ph type="title"/>
          </p:nvPr>
        </p:nvSpPr>
        <p:spPr>
          <a:xfrm>
            <a:off x="285720" y="1857364"/>
            <a:ext cx="8572560" cy="5643602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cs-CZ" sz="5600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400" b="1" dirty="0" smtClean="0">
                <a:solidFill>
                  <a:schemeClr val="accent1"/>
                </a:solidFill>
                <a:latin typeface="+mn-lt"/>
              </a:rPr>
              <a:t>UKAŽ PŘIBLIŽNOU HRANICI JIHOVÝCHODNÍ EVROPY</a:t>
            </a:r>
            <a:br>
              <a:rPr lang="cs-CZ" sz="4400" b="1" dirty="0" smtClean="0">
                <a:solidFill>
                  <a:schemeClr val="accent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4000" b="1" u="sng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Zástupný symbol pro obsah 3" descr="File:Europe blank laea location map.sv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 descr="C:\Users\Já\Desktop\SADASD.png"/>
          <p:cNvPicPr>
            <a:picLocks noChangeAspect="1" noChangeArrowheads="1"/>
          </p:cNvPicPr>
          <p:nvPr/>
        </p:nvPicPr>
        <p:blipFill>
          <a:blip r:embed="rId4" cstate="print"/>
          <a:srcRect l="1791" t="1515" r="1514" b="1515"/>
          <a:stretch>
            <a:fillRect/>
          </a:stretch>
        </p:blipFill>
        <p:spPr bwMode="auto">
          <a:xfrm>
            <a:off x="0" y="0"/>
            <a:ext cx="9143999" cy="685799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2" name="Zástupný symbol pro obsah 3" descr="File:Europe blank laea location map.svg"/>
          <p:cNvPicPr>
            <a:picLocks/>
          </p:cNvPicPr>
          <p:nvPr/>
        </p:nvPicPr>
        <p:blipFill>
          <a:blip r:embed="rId3" cstate="print"/>
          <a:srcRect l="28906" t="55078" r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6429388" y="2786058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9</a:t>
            </a:r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14876" y="2571744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</a:t>
            </a:r>
            <a:endParaRPr lang="cs-CZ" sz="4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2071678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7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7620" y="2792552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6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14612" y="2000240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14942" y="3500438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86314" y="392906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357686" y="3143248"/>
            <a:ext cx="500066" cy="718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929190" y="3214686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857884" y="1714488"/>
            <a:ext cx="714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45" name="Zaoblený obdélníkový popisek 44"/>
          <p:cNvSpPr/>
          <p:nvPr/>
        </p:nvSpPr>
        <p:spPr>
          <a:xfrm>
            <a:off x="1214414" y="5929330"/>
            <a:ext cx="2643206" cy="714380"/>
          </a:xfrm>
          <a:prstGeom prst="wedgeRoundRectCallout">
            <a:avLst>
              <a:gd name="adj1" fmla="val 98017"/>
              <a:gd name="adj2" fmla="val -37287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Zaoblený obdélníkový popisek 45"/>
          <p:cNvSpPr/>
          <p:nvPr/>
        </p:nvSpPr>
        <p:spPr>
          <a:xfrm>
            <a:off x="142844" y="4643446"/>
            <a:ext cx="2928958" cy="714380"/>
          </a:xfrm>
          <a:prstGeom prst="wedgeRoundRectCallout">
            <a:avLst>
              <a:gd name="adj1" fmla="val 103223"/>
              <a:gd name="adj2" fmla="val -20352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Zaoblený obdélníkový popisek 46"/>
          <p:cNvSpPr/>
          <p:nvPr/>
        </p:nvSpPr>
        <p:spPr>
          <a:xfrm>
            <a:off x="4500562" y="5929330"/>
            <a:ext cx="2214578" cy="714380"/>
          </a:xfrm>
          <a:prstGeom prst="wedgeRoundRectCallout">
            <a:avLst>
              <a:gd name="adj1" fmla="val -26230"/>
              <a:gd name="adj2" fmla="val -266538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Zaoblený obdélníkový popisek 47"/>
          <p:cNvSpPr/>
          <p:nvPr/>
        </p:nvSpPr>
        <p:spPr>
          <a:xfrm>
            <a:off x="5715008" y="5072074"/>
            <a:ext cx="3000396" cy="714380"/>
          </a:xfrm>
          <a:prstGeom prst="wedgeRoundRectCallout">
            <a:avLst>
              <a:gd name="adj1" fmla="val -58177"/>
              <a:gd name="adj2" fmla="val -20943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aoblený obdélníkový popisek 48"/>
          <p:cNvSpPr/>
          <p:nvPr/>
        </p:nvSpPr>
        <p:spPr>
          <a:xfrm>
            <a:off x="142844" y="1142984"/>
            <a:ext cx="2714644" cy="714380"/>
          </a:xfrm>
          <a:prstGeom prst="wedgeRoundRectCallout">
            <a:avLst>
              <a:gd name="adj1" fmla="val 51546"/>
              <a:gd name="adj2" fmla="val 14502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aoblený obdélníkový popisek 49"/>
          <p:cNvSpPr/>
          <p:nvPr/>
        </p:nvSpPr>
        <p:spPr>
          <a:xfrm>
            <a:off x="142844" y="142852"/>
            <a:ext cx="5143536" cy="714380"/>
          </a:xfrm>
          <a:prstGeom prst="wedgeRoundRectCallout">
            <a:avLst>
              <a:gd name="adj1" fmla="val 25843"/>
              <a:gd name="adj2" fmla="val 34786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Zaoblený obdélníkový popisek 50"/>
          <p:cNvSpPr/>
          <p:nvPr/>
        </p:nvSpPr>
        <p:spPr>
          <a:xfrm>
            <a:off x="142844" y="3143248"/>
            <a:ext cx="3000396" cy="714380"/>
          </a:xfrm>
          <a:prstGeom prst="wedgeRoundRectCallout">
            <a:avLst>
              <a:gd name="adj1" fmla="val 62473"/>
              <a:gd name="adj2" fmla="val -13066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Zaoblený obdélníkový popisek 51"/>
          <p:cNvSpPr/>
          <p:nvPr/>
        </p:nvSpPr>
        <p:spPr>
          <a:xfrm>
            <a:off x="4500562" y="1071546"/>
            <a:ext cx="2000264" cy="714380"/>
          </a:xfrm>
          <a:prstGeom prst="wedgeRoundRectCallout">
            <a:avLst>
              <a:gd name="adj1" fmla="val -33118"/>
              <a:gd name="adj2" fmla="val 18244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Zaoblený obdélníkový popisek 52"/>
          <p:cNvSpPr/>
          <p:nvPr/>
        </p:nvSpPr>
        <p:spPr>
          <a:xfrm>
            <a:off x="6286512" y="3786190"/>
            <a:ext cx="2714612" cy="714380"/>
          </a:xfrm>
          <a:prstGeom prst="wedgeRoundRectCallout">
            <a:avLst>
              <a:gd name="adj1" fmla="val -35499"/>
              <a:gd name="adj2" fmla="val -109000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Zaoblený obdélníkový popisek 53"/>
          <p:cNvSpPr/>
          <p:nvPr/>
        </p:nvSpPr>
        <p:spPr>
          <a:xfrm>
            <a:off x="6215074" y="142852"/>
            <a:ext cx="2786082" cy="714380"/>
          </a:xfrm>
          <a:prstGeom prst="wedgeRoundRectCallout">
            <a:avLst>
              <a:gd name="adj1" fmla="val -39159"/>
              <a:gd name="adj2" fmla="val 22970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6215074" y="142852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Rumunsk</a:t>
            </a:r>
            <a:r>
              <a:rPr lang="cs-CZ" sz="3500" b="1" dirty="0" smtClean="0"/>
              <a:t>o</a:t>
            </a:r>
            <a:endParaRPr lang="cs-CZ" sz="35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42844" y="142852"/>
            <a:ext cx="5143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Bosna a Hercegovina</a:t>
            </a:r>
            <a:endParaRPr lang="cs-CZ" sz="40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42844" y="1142984"/>
            <a:ext cx="2714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Slovinsko</a:t>
            </a:r>
            <a:endParaRPr lang="cs-CZ" sz="40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42844" y="3143248"/>
            <a:ext cx="3071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Chorvatsko</a:t>
            </a:r>
            <a:endParaRPr lang="cs-CZ" sz="40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42844" y="4643446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Černá Hora</a:t>
            </a:r>
            <a:endParaRPr lang="cs-CZ" sz="40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214414" y="5929330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Kosovo</a:t>
            </a:r>
            <a:endParaRPr lang="cs-CZ" sz="4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500562" y="5929330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Albánie</a:t>
            </a:r>
            <a:endParaRPr lang="cs-CZ" sz="40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715008" y="5078568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Makedonie</a:t>
            </a:r>
            <a:endParaRPr lang="cs-CZ" sz="4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286512" y="3786190"/>
            <a:ext cx="2786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Bulharsko</a:t>
            </a:r>
            <a:endParaRPr lang="cs-CZ" sz="40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500562" y="1078040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Srbsko</a:t>
            </a:r>
            <a:endParaRPr lang="cs-CZ" sz="4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24" grpId="0"/>
      <p:bldP spid="40" grpId="0"/>
      <p:bldP spid="41" grpId="0"/>
      <p:bldP spid="42" grpId="0"/>
      <p:bldP spid="38" grpId="0"/>
      <p:bldP spid="37" grpId="0"/>
      <p:bldP spid="36" grpId="0"/>
      <p:bldP spid="35" grpId="0"/>
      <p:bldP spid="34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285860"/>
            <a:ext cx="2714644" cy="6429420"/>
          </a:xfrm>
        </p:spPr>
        <p:txBody>
          <a:bodyPr>
            <a:normAutofit/>
          </a:bodyPr>
          <a:lstStyle/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Bosna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Makedonie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Rumunsko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Albánie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Bulharsko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Slovinsko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Černá Hora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Chorvatsko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Srbsko</a:t>
            </a:r>
          </a:p>
          <a:p>
            <a:pPr>
              <a:lnSpc>
                <a:spcPts val="3700"/>
              </a:lnSpc>
              <a:buNone/>
            </a:pPr>
            <a:r>
              <a:rPr lang="cs-CZ" sz="3000" b="1" dirty="0" smtClean="0"/>
              <a:t>Kosovo</a:t>
            </a:r>
          </a:p>
          <a:p>
            <a:pPr>
              <a:lnSpc>
                <a:spcPct val="150000"/>
              </a:lnSpc>
              <a:buNone/>
            </a:pPr>
            <a:endParaRPr lang="cs-CZ" sz="3500" b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500826" y="1285860"/>
            <a:ext cx="2500330" cy="6786610"/>
          </a:xfrm>
        </p:spPr>
        <p:txBody>
          <a:bodyPr>
            <a:normAutofit/>
          </a:bodyPr>
          <a:lstStyle/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Skopie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Sofia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Podgorica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Záhřeb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Sarajevo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Tirana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Lublaň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Bukurešť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Prišťina</a:t>
            </a:r>
          </a:p>
          <a:p>
            <a:pPr algn="r">
              <a:lnSpc>
                <a:spcPts val="3700"/>
              </a:lnSpc>
              <a:spcBef>
                <a:spcPts val="72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Bělehrad</a:t>
            </a:r>
          </a:p>
          <a:p>
            <a:pPr algn="r">
              <a:lnSpc>
                <a:spcPct val="170000"/>
              </a:lnSpc>
              <a:spcBef>
                <a:spcPts val="0"/>
              </a:spcBef>
              <a:buNone/>
            </a:pPr>
            <a:endParaRPr lang="cs-CZ" sz="3500" b="1" dirty="0" smtClean="0">
              <a:solidFill>
                <a:schemeClr val="accent1"/>
              </a:solidFill>
            </a:endParaRPr>
          </a:p>
          <a:p>
            <a:pPr algn="r"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" y="1285860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cs-CZ" sz="3000" b="1" dirty="0" smtClean="0"/>
              <a:t>Bosna a Hercegovina - </a:t>
            </a:r>
            <a:r>
              <a:rPr lang="cs-CZ" sz="3000" b="1" dirty="0" smtClean="0">
                <a:solidFill>
                  <a:schemeClr val="accent1"/>
                </a:solidFill>
              </a:rPr>
              <a:t>Sarajevo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" y="2357430"/>
            <a:ext cx="9144000" cy="607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cs-CZ" sz="3000" b="1" dirty="0" smtClean="0"/>
              <a:t>Rumunsko - </a:t>
            </a:r>
            <a:r>
              <a:rPr lang="cs-CZ" sz="3000" b="1" dirty="0" smtClean="0">
                <a:solidFill>
                  <a:schemeClr val="accent1"/>
                </a:solidFill>
              </a:rPr>
              <a:t>Bukurešť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" y="2928934"/>
            <a:ext cx="9144000" cy="58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100"/>
              </a:lnSpc>
            </a:pPr>
            <a:r>
              <a:rPr lang="cs-CZ" sz="3000" b="1" dirty="0" smtClean="0"/>
              <a:t>Albánie - </a:t>
            </a:r>
            <a:r>
              <a:rPr lang="cs-CZ" sz="3000" b="1" dirty="0" smtClean="0">
                <a:solidFill>
                  <a:schemeClr val="accent1"/>
                </a:solidFill>
              </a:rPr>
              <a:t>Tirana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2" y="3543592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cs-CZ" sz="3000" b="1" dirty="0" smtClean="0"/>
              <a:t>Bulharsko - </a:t>
            </a:r>
            <a:r>
              <a:rPr lang="cs-CZ" sz="3000" b="1" dirty="0" smtClean="0">
                <a:solidFill>
                  <a:schemeClr val="accent1"/>
                </a:solidFill>
              </a:rPr>
              <a:t>Sofia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" y="4089448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/>
              <a:t>Slovinsko - </a:t>
            </a:r>
            <a:r>
              <a:rPr lang="cs-CZ" sz="3000" b="1" dirty="0" smtClean="0">
                <a:solidFill>
                  <a:schemeClr val="accent1"/>
                </a:solidFill>
              </a:rPr>
              <a:t>Lublaň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" y="4584008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400"/>
              </a:lnSpc>
            </a:pPr>
            <a:r>
              <a:rPr lang="cs-CZ" sz="3000" b="1" dirty="0" smtClean="0"/>
              <a:t>Černá Hora - </a:t>
            </a:r>
            <a:r>
              <a:rPr lang="cs-CZ" sz="3000" b="1" dirty="0" smtClean="0">
                <a:solidFill>
                  <a:schemeClr val="accent1"/>
                </a:solidFill>
              </a:rPr>
              <a:t>Podgorica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-32" y="5198216"/>
            <a:ext cx="9144000" cy="58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cs-CZ" sz="3000" b="1" dirty="0" smtClean="0"/>
              <a:t>Chorvatsko – </a:t>
            </a:r>
            <a:r>
              <a:rPr lang="cs-CZ" sz="3000" b="1" dirty="0" smtClean="0">
                <a:solidFill>
                  <a:schemeClr val="accent1"/>
                </a:solidFill>
              </a:rPr>
              <a:t>Záhřeb</a:t>
            </a:r>
            <a:r>
              <a:rPr lang="cs-CZ" sz="3000" b="1" dirty="0" smtClean="0"/>
              <a:t> </a:t>
            </a:r>
            <a:endParaRPr lang="cs-CZ" sz="3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-32" y="1857364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cs-CZ" sz="3000" b="1" dirty="0" smtClean="0"/>
              <a:t>Makedonie - </a:t>
            </a:r>
            <a:r>
              <a:rPr lang="cs-CZ" sz="3000" b="1" dirty="0" smtClean="0">
                <a:solidFill>
                  <a:schemeClr val="accent1"/>
                </a:solidFill>
              </a:rPr>
              <a:t>Skopie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5" name="Nadpis 1"/>
          <p:cNvSpPr>
            <a:spLocks noGrp="1"/>
          </p:cNvSpPr>
          <p:nvPr>
            <p:ph type="title"/>
          </p:nvPr>
        </p:nvSpPr>
        <p:spPr>
          <a:xfrm>
            <a:off x="0" y="428604"/>
            <a:ext cx="9144000" cy="857232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Spoj správně následující pojmy</a:t>
            </a:r>
            <a:endParaRPr lang="cs-CZ" sz="4000" dirty="0"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" y="5752664"/>
            <a:ext cx="914400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cs-CZ" sz="3000" b="1" dirty="0" smtClean="0"/>
              <a:t>Srbsko – </a:t>
            </a:r>
            <a:r>
              <a:rPr lang="cs-CZ" sz="3000" b="1" dirty="0" smtClean="0">
                <a:solidFill>
                  <a:schemeClr val="accent1"/>
                </a:solidFill>
              </a:rPr>
              <a:t>Bělehrad</a:t>
            </a:r>
            <a:r>
              <a:rPr lang="cs-CZ" sz="3000" b="1" dirty="0" smtClean="0"/>
              <a:t> </a:t>
            </a:r>
            <a:endParaRPr lang="cs-CZ" sz="3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" y="6286520"/>
            <a:ext cx="914400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cs-CZ" sz="3000" b="1" dirty="0" smtClean="0"/>
              <a:t>Kosovo – </a:t>
            </a:r>
            <a:r>
              <a:rPr lang="cs-CZ" sz="3000" b="1" dirty="0" smtClean="0">
                <a:solidFill>
                  <a:schemeClr val="accent1"/>
                </a:solidFill>
              </a:rPr>
              <a:t>Prišťina</a:t>
            </a:r>
            <a:r>
              <a:rPr lang="cs-CZ" sz="3000" b="1" dirty="0" smtClean="0"/>
              <a:t> 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715040"/>
          </a:xfrm>
        </p:spPr>
        <p:txBody>
          <a:bodyPr>
            <a:normAutofit fontScale="32500" lnSpcReduction="20000"/>
          </a:bodyPr>
          <a:lstStyle/>
          <a:p>
            <a:pPr algn="ctr">
              <a:lnSpc>
                <a:spcPts val="4000"/>
              </a:lnSpc>
              <a:buNone/>
            </a:pPr>
            <a:r>
              <a:rPr lang="cs-CZ" sz="7400" b="1" dirty="0" smtClean="0"/>
              <a:t>Alpy – vyspělý stát – krasové oblasti – Triglav </a:t>
            </a:r>
            <a:r>
              <a:rPr lang="cs-CZ" sz="7400" b="1" dirty="0" smtClean="0">
                <a:cs typeface="Times New Roman"/>
              </a:rPr>
              <a:t>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Slovinsko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cestovní ruch – Split – Krk – Dubrovník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Chorvatsko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Karpaty – Dacia – Valašská nížina – pastevectví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Rumunsko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Rila – Rodopi – Černé moře – Nesebar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Bulharsko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Alexandr Veliký – Ochrid – tabák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Makedonie</a:t>
            </a:r>
            <a:r>
              <a:rPr lang="cs-CZ" sz="7400" b="1" dirty="0" smtClean="0">
                <a:cs typeface="Times New Roman"/>
              </a:rPr>
              <a:t> 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vnitrozemský stát – Kosovo – pravoslaví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Srbsko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nízká životní úroveň – islám – chov ovcí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Albánie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NP Durmitor – hornatý stát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Černá Hora</a:t>
            </a:r>
          </a:p>
          <a:p>
            <a:pPr algn="ctr">
              <a:lnSpc>
                <a:spcPts val="4000"/>
              </a:lnSpc>
              <a:buNone/>
            </a:pPr>
            <a:r>
              <a:rPr lang="cs-CZ" sz="7400" b="1" dirty="0" smtClean="0">
                <a:cs typeface="Times New Roman"/>
              </a:rPr>
              <a:t>d´Este – nerostné suroviny – občanská válka = </a:t>
            </a:r>
            <a:r>
              <a:rPr lang="cs-CZ" sz="7400" b="1" dirty="0" smtClean="0">
                <a:solidFill>
                  <a:schemeClr val="accent1"/>
                </a:solidFill>
                <a:cs typeface="Times New Roman"/>
              </a:rPr>
              <a:t>Bosna</a:t>
            </a:r>
            <a:r>
              <a:rPr lang="cs-CZ" sz="7400" b="1" dirty="0" smtClean="0">
                <a:cs typeface="Times New Roman"/>
              </a:rPr>
              <a:t>   </a:t>
            </a:r>
          </a:p>
          <a:p>
            <a:pPr algn="ctr">
              <a:buNone/>
            </a:pPr>
            <a:endParaRPr lang="cs-CZ" sz="2400" b="1" dirty="0" smtClean="0">
              <a:cs typeface="Times New Roman"/>
            </a:endParaRPr>
          </a:p>
          <a:p>
            <a:pPr algn="ctr">
              <a:buNone/>
            </a:pPr>
            <a:r>
              <a:rPr lang="cs-CZ" sz="2400" b="1" dirty="0" smtClean="0">
                <a:cs typeface="Times New Roman"/>
              </a:rPr>
              <a:t>    </a:t>
            </a:r>
            <a:endParaRPr lang="cs-CZ" sz="24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Charakteristika států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143768" y="1428736"/>
            <a:ext cx="1928826" cy="642942"/>
          </a:xfrm>
          <a:prstGeom prst="rect">
            <a:avLst/>
          </a:prstGeom>
          <a:noFill/>
        </p:spPr>
      </p:pic>
      <p:pic>
        <p:nvPicPr>
          <p:cNvPr id="1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643702" y="2000240"/>
            <a:ext cx="1928826" cy="642942"/>
          </a:xfrm>
          <a:prstGeom prst="rect">
            <a:avLst/>
          </a:prstGeom>
          <a:noFill/>
        </p:spPr>
      </p:pic>
      <p:pic>
        <p:nvPicPr>
          <p:cNvPr id="1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215206" y="2643182"/>
            <a:ext cx="1928826" cy="642942"/>
          </a:xfrm>
          <a:prstGeom prst="rect">
            <a:avLst/>
          </a:prstGeom>
          <a:noFill/>
        </p:spPr>
      </p:pic>
      <p:pic>
        <p:nvPicPr>
          <p:cNvPr id="1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72264" y="3214686"/>
            <a:ext cx="1928826" cy="642942"/>
          </a:xfrm>
          <a:prstGeom prst="rect">
            <a:avLst/>
          </a:prstGeom>
          <a:noFill/>
        </p:spPr>
      </p:pic>
      <p:pic>
        <p:nvPicPr>
          <p:cNvPr id="1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143636" y="3786190"/>
            <a:ext cx="1928826" cy="642942"/>
          </a:xfrm>
          <a:prstGeom prst="rect">
            <a:avLst/>
          </a:prstGeom>
          <a:noFill/>
        </p:spPr>
      </p:pic>
      <p:pic>
        <p:nvPicPr>
          <p:cNvPr id="1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000892" y="4357694"/>
            <a:ext cx="1928826" cy="642942"/>
          </a:xfrm>
          <a:prstGeom prst="rect">
            <a:avLst/>
          </a:prstGeom>
          <a:noFill/>
        </p:spPr>
      </p:pic>
      <p:pic>
        <p:nvPicPr>
          <p:cNvPr id="2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929454" y="4929198"/>
            <a:ext cx="1928826" cy="642942"/>
          </a:xfrm>
          <a:prstGeom prst="rect">
            <a:avLst/>
          </a:prstGeom>
          <a:noFill/>
        </p:spPr>
      </p:pic>
      <p:pic>
        <p:nvPicPr>
          <p:cNvPr id="2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5786446" y="5500702"/>
            <a:ext cx="1928826" cy="642942"/>
          </a:xfrm>
          <a:prstGeom prst="rect">
            <a:avLst/>
          </a:prstGeom>
          <a:noFill/>
        </p:spPr>
      </p:pic>
      <p:pic>
        <p:nvPicPr>
          <p:cNvPr id="2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358082" y="6072206"/>
            <a:ext cx="1571636" cy="64294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072330" y="1500174"/>
            <a:ext cx="2143140" cy="500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Slovinsko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72264" y="2110079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Chorvatsko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768" y="2681583"/>
            <a:ext cx="2143140" cy="481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Rumunsko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72264" y="3253087"/>
            <a:ext cx="2143140" cy="481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Bulharsko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43636" y="3824591"/>
            <a:ext cx="2143140" cy="47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Makedonie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29454" y="4429132"/>
            <a:ext cx="2143140" cy="481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Srbsko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58016" y="5000636"/>
            <a:ext cx="2143140" cy="47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Albánie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15008" y="5572140"/>
            <a:ext cx="2143140" cy="47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</a:t>
            </a:r>
            <a:r>
              <a:rPr lang="cs-CZ" sz="2400" b="1" dirty="0" smtClean="0">
                <a:solidFill>
                  <a:schemeClr val="accent1"/>
                </a:solidFill>
              </a:rPr>
              <a:t>Černá Hora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286644" y="6182045"/>
            <a:ext cx="1428760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Bosna</a:t>
            </a:r>
            <a:endParaRPr lang="cs-CZ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Urči následující obrázky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034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Pula – Chorvatsko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00628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válka - Bosna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034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Transylvánie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628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Dubrovník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pic>
        <p:nvPicPr>
          <p:cNvPr id="16" name="Obrázek 15" descr="File:Pula Amfiteat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02" name="Picture 2" descr="File:View old city of Dubrovnik-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3" name="Picture 2" descr="File:Transylvan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1506" name="Picture 2" descr="Soubor:Sarajevo Grbavic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3643306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1.</a:t>
            </a:r>
            <a:endParaRPr lang="cs-CZ" sz="3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143900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2.</a:t>
            </a:r>
            <a:endParaRPr lang="cs-CZ" sz="3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43306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3.</a:t>
            </a:r>
            <a:endParaRPr lang="cs-CZ" sz="3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43900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4.</a:t>
            </a:r>
            <a:endParaRPr lang="cs-CZ" sz="3000" b="1" dirty="0"/>
          </a:p>
        </p:txBody>
      </p:sp>
      <p:pic>
        <p:nvPicPr>
          <p:cNvPr id="24" name="Obrázek 23" descr="File:Pula Amfiteat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8429684" cy="550070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" name="Picture 2" descr="File:View old city of Dubrovnik-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7" y="1285860"/>
            <a:ext cx="8429685" cy="55007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6" name="Picture 2" descr="File:Transylvan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7" name="Picture 2" descr="Soubor:Sarajevo Grbavic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7" y="1285860"/>
            <a:ext cx="8429685" cy="55007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01056" cy="4286280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POKUS PŘIŘADIT K VLAJKÁM SPRÁVNÉ STÁTY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2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214282" y="2000240"/>
            <a:ext cx="2643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Slovinsko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14678" y="2000240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Chorvatsko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86512" y="2000240"/>
            <a:ext cx="2643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Bosna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14282" y="4143380"/>
            <a:ext cx="2643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Rumunsko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4282" y="6375464"/>
            <a:ext cx="2643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Černá Hora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214678" y="4143380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Bulharsko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14678" y="6375464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Albánie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286512" y="6375464"/>
            <a:ext cx="2643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Makedonie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pic>
        <p:nvPicPr>
          <p:cNvPr id="34" name="Picture 2" descr="File:Flag of Slovenia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8604"/>
            <a:ext cx="2643206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24" name="TextovéPole 23"/>
          <p:cNvSpPr txBox="1"/>
          <p:nvPr/>
        </p:nvSpPr>
        <p:spPr>
          <a:xfrm>
            <a:off x="2357422" y="35716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1.</a:t>
            </a:r>
            <a:endParaRPr lang="cs-CZ" sz="3000" b="1" dirty="0"/>
          </a:p>
        </p:txBody>
      </p:sp>
      <p:pic>
        <p:nvPicPr>
          <p:cNvPr id="35" name="Picture 2" descr="File:Flag of Croatia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428604"/>
            <a:ext cx="2714644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33" name="TextovéPole 32"/>
          <p:cNvSpPr txBox="1"/>
          <p:nvPr/>
        </p:nvSpPr>
        <p:spPr>
          <a:xfrm>
            <a:off x="5357818" y="35716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2.</a:t>
            </a:r>
            <a:endParaRPr lang="cs-CZ" sz="3000" b="1" dirty="0"/>
          </a:p>
        </p:txBody>
      </p:sp>
      <p:pic>
        <p:nvPicPr>
          <p:cNvPr id="36" name="Picture 2" descr="File:Flag of Bosnia and Herzegovina.sv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428604"/>
            <a:ext cx="2643206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32" name="TextovéPole 31"/>
          <p:cNvSpPr txBox="1"/>
          <p:nvPr/>
        </p:nvSpPr>
        <p:spPr>
          <a:xfrm>
            <a:off x="8358214" y="35716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3.</a:t>
            </a:r>
            <a:endParaRPr lang="cs-CZ" sz="3000" b="1" dirty="0"/>
          </a:p>
        </p:txBody>
      </p:sp>
      <p:pic>
        <p:nvPicPr>
          <p:cNvPr id="37" name="Picture 2" descr="File:Flag of Romania.sv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2571744"/>
            <a:ext cx="2643206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31" name="TextovéPole 30"/>
          <p:cNvSpPr txBox="1"/>
          <p:nvPr/>
        </p:nvSpPr>
        <p:spPr>
          <a:xfrm>
            <a:off x="2285984" y="250030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4.</a:t>
            </a:r>
            <a:endParaRPr lang="cs-CZ" sz="3000" b="1" dirty="0"/>
          </a:p>
        </p:txBody>
      </p:sp>
      <p:pic>
        <p:nvPicPr>
          <p:cNvPr id="38" name="Picture 2" descr="File:Flag of Bulgaria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2571745"/>
            <a:ext cx="2714644" cy="157163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30" name="TextovéPole 29"/>
          <p:cNvSpPr txBox="1"/>
          <p:nvPr/>
        </p:nvSpPr>
        <p:spPr>
          <a:xfrm>
            <a:off x="5429256" y="250030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5.</a:t>
            </a:r>
            <a:endParaRPr lang="cs-CZ" sz="3000" b="1" dirty="0"/>
          </a:p>
        </p:txBody>
      </p:sp>
      <p:pic>
        <p:nvPicPr>
          <p:cNvPr id="39" name="Picture 2" descr="File:Flag of Montenegro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4714884"/>
            <a:ext cx="2643206" cy="164307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29" name="TextovéPole 28"/>
          <p:cNvSpPr txBox="1"/>
          <p:nvPr/>
        </p:nvSpPr>
        <p:spPr>
          <a:xfrm>
            <a:off x="2285984" y="4714884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7.</a:t>
            </a:r>
            <a:endParaRPr lang="cs-CZ" sz="3000" b="1" dirty="0"/>
          </a:p>
        </p:txBody>
      </p:sp>
      <p:pic>
        <p:nvPicPr>
          <p:cNvPr id="40" name="Picture 2" descr="File:Flag of Albania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78" y="4714884"/>
            <a:ext cx="2714644" cy="164307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28" name="TextovéPole 27"/>
          <p:cNvSpPr txBox="1"/>
          <p:nvPr/>
        </p:nvSpPr>
        <p:spPr>
          <a:xfrm>
            <a:off x="5357818" y="4714884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8.</a:t>
            </a:r>
            <a:endParaRPr lang="cs-CZ" sz="3000" b="1" dirty="0"/>
          </a:p>
        </p:txBody>
      </p:sp>
      <p:pic>
        <p:nvPicPr>
          <p:cNvPr id="41" name="Picture 2" descr="File:Flag of Macedonia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6512" y="4714884"/>
            <a:ext cx="2643206" cy="164307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27" name="TextovéPole 26"/>
          <p:cNvSpPr txBox="1"/>
          <p:nvPr/>
        </p:nvSpPr>
        <p:spPr>
          <a:xfrm>
            <a:off x="8358214" y="4643446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9.</a:t>
            </a:r>
            <a:endParaRPr lang="cs-CZ" sz="3000" b="1" dirty="0"/>
          </a:p>
        </p:txBody>
      </p:sp>
      <p:pic>
        <p:nvPicPr>
          <p:cNvPr id="43" name="Picture 2" descr="File:Flag of Serbia.sv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86512" y="2571744"/>
            <a:ext cx="2643206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42" name="TextovéPole 41"/>
          <p:cNvSpPr txBox="1"/>
          <p:nvPr/>
        </p:nvSpPr>
        <p:spPr>
          <a:xfrm>
            <a:off x="8358214" y="2571744"/>
            <a:ext cx="7143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 6.</a:t>
            </a:r>
            <a:endParaRPr lang="cs-CZ" sz="30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215074" y="4143380"/>
            <a:ext cx="27146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Srbsko</a:t>
            </a:r>
            <a:endParaRPr lang="cs-CZ" sz="3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3" grpId="0"/>
      <p:bldP spid="32" grpId="0"/>
      <p:bldP spid="31" grpId="0"/>
      <p:bldP spid="30" grpId="0"/>
      <p:bldP spid="29" grpId="0"/>
      <p:bldP spid="28" grpId="0"/>
      <p:bldP spid="27" grpId="0"/>
      <p:bldP spid="42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Nadpis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15370" cy="4714908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VYZNAČTE NÁSLEDUJÍCÍ PŘÍRODNÍ ÚTVARY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9" name="Zástupný symbol pro obsah 3" descr="Soubor:Europe topography map.pn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3714744" y="4357694"/>
            <a:ext cx="2643206" cy="23574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Zástupný symbol pro obsah 3" descr="Soubor:Europe topography map.png"/>
          <p:cNvPicPr>
            <a:picLocks/>
          </p:cNvPicPr>
          <p:nvPr/>
        </p:nvPicPr>
        <p:blipFill>
          <a:blip r:embed="rId3" cstate="print"/>
          <a:srcRect l="31250" t="55208" r="20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785786" y="1428736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5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14612" y="2571744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4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43240" y="1649544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72066" y="2285992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785794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1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14678" y="6089712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C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429520" y="2285992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B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214546" y="3143248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1627687">
            <a:off x="3819866" y="833654"/>
            <a:ext cx="19288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b="1" dirty="0" smtClean="0">
                <a:solidFill>
                  <a:srgbClr val="C00000"/>
                </a:solidFill>
              </a:rPr>
              <a:t>Karpaty</a:t>
            </a:r>
            <a:endParaRPr lang="cs-CZ" sz="3500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00562" y="2363924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Valašská nížina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214546" y="1720982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Velká uherská nížina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 rot="2279945">
            <a:off x="2018644" y="2813104"/>
            <a:ext cx="1999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Dinárské hory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57158" y="1506668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Alpy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 rot="2563513">
            <a:off x="1485059" y="3277286"/>
            <a:ext cx="2052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Jaderské moře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500826" y="2232060"/>
            <a:ext cx="23574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Černé moře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928794" y="5770923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chemeClr val="accent1"/>
                </a:solidFill>
              </a:rPr>
              <a:t>Středozemní moře</a:t>
            </a:r>
            <a:endParaRPr lang="cs-CZ" sz="3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11" grpId="0" animBg="1"/>
      <p:bldP spid="14" grpId="0"/>
      <p:bldP spid="14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4000504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! ! ! PRÁCE S ATLASEM ! ! ! </a:t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DOPLŇTE CHYBEJÍCÍ ÚDAJE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8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978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81450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STÁT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HLAVNÍ</a:t>
                      </a:r>
                      <a:r>
                        <a:rPr lang="cs-CZ" sz="2000" baseline="0" dirty="0" smtClean="0"/>
                        <a:t> MĚSTO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ROZLOHA</a:t>
                      </a:r>
                    </a:p>
                    <a:p>
                      <a:pPr algn="ctr"/>
                      <a:r>
                        <a:rPr kumimoji="0" lang="cs-CZ" sz="2000" b="1" i="0" u="none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 km²</a:t>
                      </a:r>
                      <a:endParaRPr lang="cs-CZ" sz="2000" b="1" u="none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POČET OBYVATEL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STÁTNÍ</a:t>
                      </a:r>
                    </a:p>
                    <a:p>
                      <a:pPr algn="ctr"/>
                      <a:r>
                        <a:rPr lang="cs-CZ" sz="2000" dirty="0" smtClean="0"/>
                        <a:t>ZŘÍZENÍ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MĚNA</a:t>
                      </a:r>
                      <a:endParaRPr lang="cs-CZ" sz="2000" dirty="0"/>
                    </a:p>
                  </a:txBody>
                  <a:tcPr anchor="ctr"/>
                </a:tc>
              </a:tr>
              <a:tr h="81450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Slovinsko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Podgorica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4,5 mil. 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80999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Tirana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republika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2</a:t>
                      </a:r>
                      <a:r>
                        <a:rPr lang="cs-CZ" sz="2000" b="1" baseline="0" dirty="0" smtClean="0"/>
                        <a:t> mil.</a:t>
                      </a:r>
                      <a:r>
                        <a:rPr lang="cs-CZ" sz="2000" b="1" dirty="0" smtClean="0"/>
                        <a:t> 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Sofia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240</a:t>
                      </a:r>
                      <a:r>
                        <a:rPr lang="cs-CZ" sz="2000" b="1" baseline="0" dirty="0" smtClean="0"/>
                        <a:t> 000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Bosna</a:t>
                      </a:r>
                      <a:r>
                        <a:rPr lang="cs-CZ" sz="2000" b="1" baseline="0" dirty="0" smtClean="0"/>
                        <a:t> a Hercegov...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099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Kosovo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500198" y="928670"/>
            <a:ext cx="764383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/>
              <a:t>     </a:t>
            </a:r>
            <a:r>
              <a:rPr lang="cs-CZ" sz="2000" b="1" dirty="0" smtClean="0">
                <a:solidFill>
                  <a:schemeClr val="accent1"/>
                </a:solidFill>
              </a:rPr>
              <a:t>Lublaň            20 000              2 mil.         republika            euro      </a:t>
            </a: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rot="10800000" flipV="1">
            <a:off x="-142908" y="1506667"/>
            <a:ext cx="9286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100" b="1" dirty="0" smtClean="0">
                <a:solidFill>
                  <a:srgbClr val="C00000"/>
                </a:solidFill>
              </a:rPr>
              <a:t>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Černá Hora	                             13 800	       620 000       republika            euro</a:t>
            </a:r>
            <a:endParaRPr lang="cs-CZ" sz="2000" dirty="0">
              <a:solidFill>
                <a:schemeClr val="accent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-214346" y="2208328"/>
            <a:ext cx="9358314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Chorvatsko       Záhřeb             56 000 	               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                              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republika           kuna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-32" y="278605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 Albánie 		           28 000           3,6 mil.        republika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lek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-32" y="3457518"/>
            <a:ext cx="9144000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     </a:t>
            </a:r>
            <a:r>
              <a:rPr lang="cs-CZ" sz="2000" b="1" dirty="0" smtClean="0">
                <a:solidFill>
                  <a:schemeClr val="accent1"/>
                </a:solidFill>
              </a:rPr>
              <a:t>Srbsko    </a:t>
            </a:r>
            <a:r>
              <a:rPr lang="cs-CZ" sz="100" b="1" dirty="0" smtClean="0">
                <a:solidFill>
                  <a:schemeClr val="accent1"/>
                </a:solidFill>
              </a:rPr>
              <a:t>        </a:t>
            </a:r>
            <a:r>
              <a:rPr lang="cs-CZ" sz="2000" b="1" dirty="0" smtClean="0">
                <a:solidFill>
                  <a:schemeClr val="accent1"/>
                </a:solidFill>
              </a:rPr>
              <a:t>     Bělehrad           77 000	      8 mil.                           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</a:t>
            </a:r>
            <a:r>
              <a:rPr lang="cs-CZ" sz="2000" b="1" dirty="0" smtClean="0">
                <a:solidFill>
                  <a:schemeClr val="accent1"/>
                </a:solidFill>
              </a:rPr>
              <a:t> dinár 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-32" y="3929066"/>
            <a:ext cx="9144000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Makedonie        Skopje	            25 000 	                           republika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</a:t>
            </a:r>
            <a:r>
              <a:rPr lang="cs-CZ" sz="2000" b="1" dirty="0" smtClean="0">
                <a:solidFill>
                  <a:schemeClr val="accent1"/>
                </a:solidFill>
              </a:rPr>
              <a:t> denár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32" y="4572008"/>
            <a:ext cx="9144000" cy="87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chemeClr val="accent1"/>
                </a:solidFill>
              </a:rPr>
              <a:t>Bulharsko 		           111 000            7 mil.           republika            leva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-32" y="5143512"/>
            <a:ext cx="9144000" cy="887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Rumunsko      Bukurešť		     22 mil.         republika 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leu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500166" y="5715016"/>
            <a:ext cx="764383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   </a:t>
            </a:r>
            <a:r>
              <a:rPr lang="cs-CZ" sz="2000" b="1" dirty="0" smtClean="0">
                <a:solidFill>
                  <a:schemeClr val="accent1"/>
                </a:solidFill>
              </a:rPr>
              <a:t>Sarajevo            51 000              4 mil.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</a:t>
            </a:r>
            <a:r>
              <a:rPr lang="cs-CZ" sz="2000" b="1" dirty="0" smtClean="0">
                <a:solidFill>
                  <a:schemeClr val="accent1"/>
                </a:solidFill>
              </a:rPr>
              <a:t> republika          marka      </a:t>
            </a: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-32" y="6500834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Prišťina            11 000 	       2 mil.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republika            euro</a:t>
            </a:r>
            <a:endParaRPr lang="cs-CZ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9" grpId="0"/>
      <p:bldP spid="20" grpId="0"/>
      <p:bldP spid="22" grpId="0"/>
      <p:bldP spid="23" grpId="0"/>
      <p:bldP spid="1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Obdélník 166"/>
          <p:cNvSpPr/>
          <p:nvPr/>
        </p:nvSpPr>
        <p:spPr>
          <a:xfrm>
            <a:off x="1000100" y="1500174"/>
            <a:ext cx="7143800" cy="50006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0" y="64291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/>
              <a:t>Najdi v osmisměrce 10 slov</a:t>
            </a:r>
            <a:endParaRPr lang="cs-CZ" sz="4000" b="1" u="sng" dirty="0"/>
          </a:p>
        </p:txBody>
      </p:sp>
      <p:sp>
        <p:nvSpPr>
          <p:cNvPr id="4" name="Obdélník 3"/>
          <p:cNvSpPr/>
          <p:nvPr/>
        </p:nvSpPr>
        <p:spPr>
          <a:xfrm>
            <a:off x="171448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00010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71448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42886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4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85762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00010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00010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00010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0010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00010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00010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0010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00010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00010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71448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42886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14324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71448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57200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85762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28638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00076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71514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42952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742952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742952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742952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42952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42952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742952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2952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42952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42952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71514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600076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28638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457200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00076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671514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71514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71514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71514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00076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600076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671514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671514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600076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671514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171448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171448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242886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42886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385762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457200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528638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242886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314324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242886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171448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171448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171448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171448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314324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314324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314324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385762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314324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242886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242886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242886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242886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528638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457200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385762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385762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314324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314324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314324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528638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528638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457200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/>
          <p:cNvSpPr/>
          <p:nvPr/>
        </p:nvSpPr>
        <p:spPr>
          <a:xfrm>
            <a:off x="385762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385762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/>
          <p:cNvSpPr/>
          <p:nvPr/>
        </p:nvSpPr>
        <p:spPr>
          <a:xfrm>
            <a:off x="385762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/>
          <p:cNvSpPr/>
          <p:nvPr/>
        </p:nvSpPr>
        <p:spPr>
          <a:xfrm>
            <a:off x="457200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/>
          <p:cNvSpPr/>
          <p:nvPr/>
        </p:nvSpPr>
        <p:spPr>
          <a:xfrm>
            <a:off x="385762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/>
          <p:cNvSpPr/>
          <p:nvPr/>
        </p:nvSpPr>
        <p:spPr>
          <a:xfrm>
            <a:off x="528638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457200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/>
          <p:cNvSpPr/>
          <p:nvPr/>
        </p:nvSpPr>
        <p:spPr>
          <a:xfrm>
            <a:off x="528638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/>
          <p:cNvSpPr/>
          <p:nvPr/>
        </p:nvSpPr>
        <p:spPr>
          <a:xfrm>
            <a:off x="457200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/>
          <p:cNvSpPr/>
          <p:nvPr/>
        </p:nvSpPr>
        <p:spPr>
          <a:xfrm>
            <a:off x="528638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/>
          <p:cNvSpPr/>
          <p:nvPr/>
        </p:nvSpPr>
        <p:spPr>
          <a:xfrm>
            <a:off x="600076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/>
          <p:cNvSpPr/>
          <p:nvPr/>
        </p:nvSpPr>
        <p:spPr>
          <a:xfrm>
            <a:off x="600076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600076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600076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TextovéPole 104"/>
          <p:cNvSpPr txBox="1"/>
          <p:nvPr/>
        </p:nvSpPr>
        <p:spPr>
          <a:xfrm>
            <a:off x="1714480" y="1500174"/>
            <a:ext cx="50006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T     </a:t>
            </a:r>
            <a:r>
              <a:rPr lang="cs-CZ" sz="100" b="1" dirty="0" smtClean="0"/>
              <a:t>                              </a:t>
            </a:r>
            <a:r>
              <a:rPr lang="cs-CZ" sz="2700" b="1" dirty="0" smtClean="0"/>
              <a:t>R     </a:t>
            </a:r>
            <a:r>
              <a:rPr lang="cs-CZ" sz="100" b="1" dirty="0" smtClean="0"/>
              <a:t>                          </a:t>
            </a:r>
            <a:r>
              <a:rPr lang="cs-CZ" sz="2700" b="1" dirty="0" smtClean="0"/>
              <a:t>I     </a:t>
            </a:r>
            <a:r>
              <a:rPr lang="cs-CZ" sz="100" b="1" dirty="0" smtClean="0"/>
              <a:t>                                            </a:t>
            </a:r>
            <a:r>
              <a:rPr lang="cs-CZ" sz="2700" b="1" dirty="0" smtClean="0"/>
              <a:t>G     </a:t>
            </a:r>
            <a:r>
              <a:rPr lang="cs-CZ" sz="100" b="1" dirty="0" smtClean="0"/>
              <a:t>                      </a:t>
            </a:r>
            <a:r>
              <a:rPr lang="cs-CZ" sz="2700" b="1" dirty="0" smtClean="0"/>
              <a:t>L     </a:t>
            </a:r>
            <a:r>
              <a:rPr lang="cs-CZ" sz="100" b="1" dirty="0" smtClean="0"/>
              <a:t>                                  </a:t>
            </a:r>
            <a:r>
              <a:rPr lang="cs-CZ" sz="2700" b="1" dirty="0" smtClean="0"/>
              <a:t>A     </a:t>
            </a:r>
            <a:r>
              <a:rPr lang="cs-CZ" sz="100" b="1" dirty="0" smtClean="0"/>
              <a:t>                 </a:t>
            </a:r>
            <a:r>
              <a:rPr lang="cs-CZ" sz="2700" b="1" dirty="0" smtClean="0"/>
              <a:t>V      </a:t>
            </a:r>
            <a:r>
              <a:rPr lang="cs-CZ" sz="100" b="1" dirty="0" smtClean="0"/>
              <a:t>                 </a:t>
            </a:r>
            <a:endParaRPr lang="cs-CZ" sz="2700" b="1" dirty="0"/>
          </a:p>
        </p:txBody>
      </p:sp>
      <p:sp>
        <p:nvSpPr>
          <p:cNvPr id="108" name="TextovéPole 107"/>
          <p:cNvSpPr txBox="1"/>
          <p:nvPr/>
        </p:nvSpPr>
        <p:spPr>
          <a:xfrm>
            <a:off x="1714480" y="6000768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K     </a:t>
            </a:r>
            <a:r>
              <a:rPr lang="cs-CZ" sz="100" b="1" dirty="0" smtClean="0"/>
              <a:t>            </a:t>
            </a:r>
            <a:r>
              <a:rPr lang="cs-CZ" sz="2700" b="1" dirty="0" smtClean="0"/>
              <a:t>O     </a:t>
            </a:r>
            <a:r>
              <a:rPr lang="cs-CZ" sz="100" b="1" dirty="0" smtClean="0"/>
              <a:t>                 </a:t>
            </a:r>
            <a:r>
              <a:rPr lang="cs-CZ" sz="2700" b="1" dirty="0" smtClean="0"/>
              <a:t>S      </a:t>
            </a:r>
            <a:r>
              <a:rPr lang="cs-CZ" sz="100" b="1" dirty="0" smtClean="0"/>
              <a:t>  </a:t>
            </a:r>
            <a:r>
              <a:rPr lang="cs-CZ" sz="2700" b="1" dirty="0" smtClean="0"/>
              <a:t>O     </a:t>
            </a:r>
            <a:r>
              <a:rPr lang="cs-CZ" sz="100" b="1" dirty="0" smtClean="0"/>
              <a:t>            </a:t>
            </a:r>
            <a:r>
              <a:rPr lang="cs-CZ" sz="2700" b="1" dirty="0" smtClean="0"/>
              <a:t>V     </a:t>
            </a:r>
            <a:r>
              <a:rPr lang="cs-CZ" sz="100" b="1" dirty="0" smtClean="0"/>
              <a:t>                     </a:t>
            </a:r>
            <a:r>
              <a:rPr lang="cs-CZ" sz="2700" b="1" dirty="0" smtClean="0"/>
              <a:t>O     </a:t>
            </a:r>
            <a:r>
              <a:rPr lang="cs-CZ" sz="100" b="1" dirty="0" smtClean="0"/>
              <a:t>                    </a:t>
            </a:r>
            <a:endParaRPr lang="cs-CZ" sz="2700" b="1" dirty="0"/>
          </a:p>
        </p:txBody>
      </p:sp>
      <p:sp>
        <p:nvSpPr>
          <p:cNvPr id="114" name="TextovéPole 113"/>
          <p:cNvSpPr txBox="1"/>
          <p:nvPr/>
        </p:nvSpPr>
        <p:spPr>
          <a:xfrm>
            <a:off x="3857620" y="2428868"/>
            <a:ext cx="71438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cs-CZ" sz="100" b="1" dirty="0" smtClean="0"/>
              <a:t>                                                     </a:t>
            </a:r>
            <a:r>
              <a:rPr lang="cs-CZ" sz="2700" b="1" dirty="0" smtClean="0"/>
              <a:t>R</a:t>
            </a:r>
            <a:endParaRPr lang="cs-CZ" sz="2700" b="1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457200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O</a:t>
            </a:r>
            <a:endParaRPr lang="cs-CZ" sz="2700" b="1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528638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</a:t>
            </a:r>
            <a:r>
              <a:rPr lang="cs-CZ" sz="2700" b="1" dirty="0" smtClean="0">
                <a:cs typeface="Times New Roman"/>
              </a:rPr>
              <a:t>D</a:t>
            </a:r>
            <a:endParaRPr lang="cs-CZ" sz="2700" b="1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6000760" y="392906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O</a:t>
            </a:r>
            <a:endParaRPr lang="cs-CZ" sz="2700" b="1" dirty="0"/>
          </a:p>
        </p:txBody>
      </p:sp>
      <p:sp>
        <p:nvSpPr>
          <p:cNvPr id="118" name="TextovéPole 117"/>
          <p:cNvSpPr txBox="1"/>
          <p:nvPr/>
        </p:nvSpPr>
        <p:spPr>
          <a:xfrm>
            <a:off x="6715140" y="442913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</a:t>
            </a:r>
            <a:r>
              <a:rPr lang="cs-CZ" sz="2700" b="1" dirty="0" smtClean="0"/>
              <a:t>P</a:t>
            </a:r>
            <a:endParaRPr lang="cs-CZ" sz="2700" b="1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1000100" y="242886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</a:t>
            </a:r>
            <a:r>
              <a:rPr lang="cs-CZ" sz="2700" b="1" dirty="0" smtClean="0"/>
              <a:t>S</a:t>
            </a:r>
            <a:endParaRPr lang="cs-CZ" sz="2700" b="1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1000100" y="2928934"/>
            <a:ext cx="71438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P</a:t>
            </a:r>
            <a:endParaRPr lang="cs-CZ" sz="2700" b="1" dirty="0"/>
          </a:p>
        </p:txBody>
      </p:sp>
      <p:sp>
        <p:nvSpPr>
          <p:cNvPr id="121" name="TextovéPole 120"/>
          <p:cNvSpPr txBox="1"/>
          <p:nvPr/>
        </p:nvSpPr>
        <p:spPr>
          <a:xfrm>
            <a:off x="1000100" y="3429000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L</a:t>
            </a:r>
            <a:endParaRPr lang="cs-CZ" sz="2700" b="1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1000100" y="392906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1000100" y="4428308"/>
            <a:ext cx="714380" cy="597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/>
              <a:t>T</a:t>
            </a:r>
            <a:endParaRPr lang="cs-CZ" sz="2700" b="1" dirty="0"/>
          </a:p>
        </p:txBody>
      </p:sp>
      <p:sp>
        <p:nvSpPr>
          <p:cNvPr id="125" name="TextovéPole 124"/>
          <p:cNvSpPr txBox="1"/>
          <p:nvPr/>
        </p:nvSpPr>
        <p:spPr>
          <a:xfrm>
            <a:off x="1714480" y="292893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B</a:t>
            </a:r>
            <a:endParaRPr lang="cs-CZ" sz="2700" b="1" dirty="0"/>
          </a:p>
        </p:txBody>
      </p:sp>
      <p:sp>
        <p:nvSpPr>
          <p:cNvPr id="126" name="TextovéPole 125"/>
          <p:cNvSpPr txBox="1"/>
          <p:nvPr/>
        </p:nvSpPr>
        <p:spPr>
          <a:xfrm>
            <a:off x="1714480" y="3422461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/>
              <a:t>U</a:t>
            </a:r>
            <a:endParaRPr lang="cs-CZ" sz="2700" b="1" dirty="0"/>
          </a:p>
        </p:txBody>
      </p:sp>
      <p:sp>
        <p:nvSpPr>
          <p:cNvPr id="127" name="TextovéPole 126"/>
          <p:cNvSpPr txBox="1"/>
          <p:nvPr/>
        </p:nvSpPr>
        <p:spPr>
          <a:xfrm>
            <a:off x="1714480" y="392906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/>
              <a:t>D</a:t>
            </a:r>
            <a:endParaRPr lang="cs-CZ" sz="2700" b="1" dirty="0"/>
          </a:p>
        </p:txBody>
      </p:sp>
      <p:sp>
        <p:nvSpPr>
          <p:cNvPr id="130" name="TextovéPole 129"/>
          <p:cNvSpPr txBox="1"/>
          <p:nvPr/>
        </p:nvSpPr>
        <p:spPr>
          <a:xfrm>
            <a:off x="7429520" y="142873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D</a:t>
            </a:r>
            <a:endParaRPr lang="cs-CZ" sz="2700" b="1" dirty="0"/>
          </a:p>
        </p:txBody>
      </p:sp>
      <p:sp>
        <p:nvSpPr>
          <p:cNvPr id="131" name="TextovéPole 130"/>
          <p:cNvSpPr txBox="1"/>
          <p:nvPr/>
        </p:nvSpPr>
        <p:spPr>
          <a:xfrm>
            <a:off x="7429520" y="192880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32" name="TextovéPole 131"/>
          <p:cNvSpPr txBox="1"/>
          <p:nvPr/>
        </p:nvSpPr>
        <p:spPr>
          <a:xfrm>
            <a:off x="7429520" y="242886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</a:t>
            </a:r>
            <a:r>
              <a:rPr lang="cs-CZ" sz="2700" b="1" dirty="0" smtClean="0"/>
              <a:t>C</a:t>
            </a:r>
            <a:endParaRPr lang="cs-CZ" sz="2700" b="1" dirty="0"/>
          </a:p>
        </p:txBody>
      </p:sp>
      <p:sp>
        <p:nvSpPr>
          <p:cNvPr id="133" name="TextovéPole 132"/>
          <p:cNvSpPr txBox="1"/>
          <p:nvPr/>
        </p:nvSpPr>
        <p:spPr>
          <a:xfrm>
            <a:off x="7429520" y="292893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36" name="TextovéPole 135"/>
          <p:cNvSpPr txBox="1"/>
          <p:nvPr/>
        </p:nvSpPr>
        <p:spPr>
          <a:xfrm>
            <a:off x="7429520" y="492919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39" name="TextovéPole 138"/>
          <p:cNvSpPr txBox="1"/>
          <p:nvPr/>
        </p:nvSpPr>
        <p:spPr>
          <a:xfrm>
            <a:off x="1000100" y="192880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51" name="TextovéPole 150"/>
          <p:cNvSpPr txBox="1"/>
          <p:nvPr/>
        </p:nvSpPr>
        <p:spPr>
          <a:xfrm>
            <a:off x="4572000" y="192880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52" name="TextovéPole 151"/>
          <p:cNvSpPr txBox="1"/>
          <p:nvPr/>
        </p:nvSpPr>
        <p:spPr>
          <a:xfrm>
            <a:off x="5286380" y="242886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</a:t>
            </a:r>
            <a:r>
              <a:rPr lang="cs-CZ" sz="2700" b="1" dirty="0" smtClean="0"/>
              <a:t>S</a:t>
            </a:r>
            <a:endParaRPr lang="cs-CZ" sz="2700" b="1" dirty="0"/>
          </a:p>
        </p:txBody>
      </p:sp>
      <p:sp>
        <p:nvSpPr>
          <p:cNvPr id="153" name="TextovéPole 152"/>
          <p:cNvSpPr txBox="1"/>
          <p:nvPr/>
        </p:nvSpPr>
        <p:spPr>
          <a:xfrm>
            <a:off x="600076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L</a:t>
            </a:r>
            <a:endParaRPr lang="cs-CZ" sz="2700" b="1" dirty="0"/>
          </a:p>
        </p:txBody>
      </p:sp>
      <p:sp>
        <p:nvSpPr>
          <p:cNvPr id="154" name="TextovéPole 153"/>
          <p:cNvSpPr txBox="1"/>
          <p:nvPr/>
        </p:nvSpPr>
        <p:spPr>
          <a:xfrm>
            <a:off x="671514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</a:t>
            </a:r>
            <a:r>
              <a:rPr lang="cs-CZ" sz="2700" b="1" dirty="0" smtClean="0"/>
              <a:t>Á</a:t>
            </a:r>
            <a:endParaRPr lang="cs-CZ" sz="2700" b="1" dirty="0"/>
          </a:p>
        </p:txBody>
      </p:sp>
      <p:sp>
        <p:nvSpPr>
          <p:cNvPr id="155" name="TextovéPole 154"/>
          <p:cNvSpPr txBox="1"/>
          <p:nvPr/>
        </p:nvSpPr>
        <p:spPr>
          <a:xfrm>
            <a:off x="7429520" y="392906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</a:t>
            </a:r>
            <a:r>
              <a:rPr lang="cs-CZ" sz="2700" b="1" dirty="0" smtClean="0"/>
              <a:t>M</a:t>
            </a:r>
            <a:endParaRPr lang="cs-CZ" sz="2700" b="1" dirty="0"/>
          </a:p>
        </p:txBody>
      </p:sp>
      <p:sp>
        <p:nvSpPr>
          <p:cNvPr id="156" name="TextovéPole 155"/>
          <p:cNvSpPr txBox="1"/>
          <p:nvPr/>
        </p:nvSpPr>
        <p:spPr>
          <a:xfrm>
            <a:off x="100010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</a:t>
            </a:r>
            <a:r>
              <a:rPr lang="cs-CZ" sz="2700" b="1" dirty="0" smtClean="0"/>
              <a:t>S</a:t>
            </a:r>
            <a:endParaRPr lang="cs-CZ" sz="2700" b="1" dirty="0"/>
          </a:p>
        </p:txBody>
      </p:sp>
      <p:sp>
        <p:nvSpPr>
          <p:cNvPr id="157" name="TextovéPole 156"/>
          <p:cNvSpPr txBox="1"/>
          <p:nvPr/>
        </p:nvSpPr>
        <p:spPr>
          <a:xfrm>
            <a:off x="1714480" y="542926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</a:t>
            </a:r>
            <a:r>
              <a:rPr lang="cs-CZ" sz="2700" b="1" dirty="0" smtClean="0"/>
              <a:t>Á</a:t>
            </a:r>
            <a:endParaRPr lang="cs-CZ" sz="2700" b="1" dirty="0"/>
          </a:p>
        </p:txBody>
      </p:sp>
      <p:sp>
        <p:nvSpPr>
          <p:cNvPr id="158" name="TextovéPole 157"/>
          <p:cNvSpPr txBox="1"/>
          <p:nvPr/>
        </p:nvSpPr>
        <p:spPr>
          <a:xfrm>
            <a:off x="314324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61" name="TextovéPole 160"/>
          <p:cNvSpPr txBox="1"/>
          <p:nvPr/>
        </p:nvSpPr>
        <p:spPr>
          <a:xfrm>
            <a:off x="1000100" y="142873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>
                <a:cs typeface="Times New Roman"/>
              </a:rPr>
              <a:t>D</a:t>
            </a:r>
            <a:endParaRPr lang="cs-CZ" sz="2700" b="1" dirty="0"/>
          </a:p>
        </p:txBody>
      </p:sp>
      <p:sp>
        <p:nvSpPr>
          <p:cNvPr id="168" name="TextovéPole 167"/>
          <p:cNvSpPr txBox="1"/>
          <p:nvPr/>
        </p:nvSpPr>
        <p:spPr>
          <a:xfrm>
            <a:off x="1714480" y="4422593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/>
              <a:t>V</a:t>
            </a:r>
            <a:endParaRPr lang="cs-CZ" sz="2700" b="1" dirty="0"/>
          </a:p>
        </p:txBody>
      </p:sp>
      <p:sp>
        <p:nvSpPr>
          <p:cNvPr id="169" name="TextovéPole 168"/>
          <p:cNvSpPr txBox="1"/>
          <p:nvPr/>
        </p:nvSpPr>
        <p:spPr>
          <a:xfrm>
            <a:off x="1714480" y="4922659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71" name="TextovéPole 170"/>
          <p:cNvSpPr txBox="1"/>
          <p:nvPr/>
        </p:nvSpPr>
        <p:spPr>
          <a:xfrm>
            <a:off x="242886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V</a:t>
            </a:r>
            <a:endParaRPr lang="cs-CZ" sz="2700" b="1" dirty="0"/>
          </a:p>
        </p:txBody>
      </p:sp>
      <p:sp>
        <p:nvSpPr>
          <p:cNvPr id="172" name="TextovéPole 171"/>
          <p:cNvSpPr txBox="1"/>
          <p:nvPr/>
        </p:nvSpPr>
        <p:spPr>
          <a:xfrm>
            <a:off x="1714480" y="242886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</a:t>
            </a:r>
            <a:r>
              <a:rPr lang="cs-CZ" sz="2700" b="1" dirty="0" smtClean="0"/>
              <a:t>L</a:t>
            </a:r>
            <a:endParaRPr lang="cs-CZ" sz="2700" b="1" dirty="0"/>
          </a:p>
        </p:txBody>
      </p:sp>
      <p:sp>
        <p:nvSpPr>
          <p:cNvPr id="173" name="TextovéPole 172"/>
          <p:cNvSpPr txBox="1"/>
          <p:nvPr/>
        </p:nvSpPr>
        <p:spPr>
          <a:xfrm>
            <a:off x="2428860" y="292893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E</a:t>
            </a:r>
            <a:endParaRPr lang="cs-CZ" sz="2700" b="1" dirty="0"/>
          </a:p>
        </p:txBody>
      </p:sp>
      <p:sp>
        <p:nvSpPr>
          <p:cNvPr id="174" name="TextovéPole 173"/>
          <p:cNvSpPr txBox="1"/>
          <p:nvPr/>
        </p:nvSpPr>
        <p:spPr>
          <a:xfrm>
            <a:off x="314324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</a:t>
            </a:r>
            <a:r>
              <a:rPr lang="cs-CZ" sz="2700" b="1" dirty="0" smtClean="0"/>
              <a:t>X</a:t>
            </a:r>
            <a:endParaRPr lang="cs-CZ" sz="2700" b="1" dirty="0"/>
          </a:p>
        </p:txBody>
      </p:sp>
      <p:sp>
        <p:nvSpPr>
          <p:cNvPr id="175" name="TextovéPole 174"/>
          <p:cNvSpPr txBox="1"/>
          <p:nvPr/>
        </p:nvSpPr>
        <p:spPr>
          <a:xfrm>
            <a:off x="3857620" y="392906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46" name="TextovéPole 145"/>
          <p:cNvSpPr txBox="1"/>
          <p:nvPr/>
        </p:nvSpPr>
        <p:spPr>
          <a:xfrm>
            <a:off x="742952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47" name="TextovéPole 146"/>
          <p:cNvSpPr txBox="1"/>
          <p:nvPr/>
        </p:nvSpPr>
        <p:spPr>
          <a:xfrm>
            <a:off x="4572000" y="442913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/>
              <a:t>N</a:t>
            </a:r>
            <a:endParaRPr lang="cs-CZ" sz="2700" b="1" dirty="0"/>
          </a:p>
        </p:txBody>
      </p:sp>
      <p:sp>
        <p:nvSpPr>
          <p:cNvPr id="148" name="TextovéPole 147"/>
          <p:cNvSpPr txBox="1"/>
          <p:nvPr/>
        </p:nvSpPr>
        <p:spPr>
          <a:xfrm>
            <a:off x="5286380" y="492919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/>
              <a:t>D</a:t>
            </a:r>
            <a:endParaRPr lang="cs-CZ" sz="2700" b="1" dirty="0"/>
          </a:p>
        </p:txBody>
      </p:sp>
      <p:sp>
        <p:nvSpPr>
          <p:cNvPr id="149" name="TextovéPole 148"/>
          <p:cNvSpPr txBox="1"/>
          <p:nvPr/>
        </p:nvSpPr>
        <p:spPr>
          <a:xfrm>
            <a:off x="6000760" y="542926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/>
              <a:t>R</a:t>
            </a:r>
            <a:endParaRPr lang="cs-CZ" sz="2700" b="1" dirty="0"/>
          </a:p>
        </p:txBody>
      </p:sp>
      <p:sp>
        <p:nvSpPr>
          <p:cNvPr id="159" name="TextovéPole 158"/>
          <p:cNvSpPr txBox="1"/>
          <p:nvPr/>
        </p:nvSpPr>
        <p:spPr>
          <a:xfrm>
            <a:off x="1714480" y="192880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</a:t>
            </a:r>
            <a:r>
              <a:rPr lang="cs-CZ" sz="2700" b="1" dirty="0" smtClean="0">
                <a:cs typeface="Times New Roman"/>
              </a:rPr>
              <a:t>A</a:t>
            </a:r>
            <a:endParaRPr lang="cs-CZ" sz="2700" b="1" dirty="0"/>
          </a:p>
        </p:txBody>
      </p:sp>
      <p:sp>
        <p:nvSpPr>
          <p:cNvPr id="160" name="TextovéPole 159"/>
          <p:cNvSpPr txBox="1"/>
          <p:nvPr/>
        </p:nvSpPr>
        <p:spPr>
          <a:xfrm>
            <a:off x="2428860" y="242886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>
                <a:cs typeface="Times New Roman"/>
              </a:rPr>
              <a:t>L</a:t>
            </a:r>
            <a:endParaRPr lang="cs-CZ" sz="2700" b="1" dirty="0"/>
          </a:p>
        </p:txBody>
      </p:sp>
      <p:sp>
        <p:nvSpPr>
          <p:cNvPr id="162" name="TextovéPole 161"/>
          <p:cNvSpPr txBox="1"/>
          <p:nvPr/>
        </p:nvSpPr>
        <p:spPr>
          <a:xfrm>
            <a:off x="314324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</a:t>
            </a:r>
            <a:r>
              <a:rPr lang="cs-CZ" sz="2700" b="1" dirty="0" smtClean="0">
                <a:cs typeface="Times New Roman"/>
              </a:rPr>
              <a:t>M</a:t>
            </a:r>
            <a:endParaRPr lang="cs-CZ" sz="2700" b="1" dirty="0"/>
          </a:p>
        </p:txBody>
      </p:sp>
      <p:sp>
        <p:nvSpPr>
          <p:cNvPr id="163" name="TextovéPole 162"/>
          <p:cNvSpPr txBox="1"/>
          <p:nvPr/>
        </p:nvSpPr>
        <p:spPr>
          <a:xfrm>
            <a:off x="3857620" y="3429000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</a:t>
            </a:r>
            <a:r>
              <a:rPr lang="cs-CZ" sz="2700" b="1" dirty="0" smtClean="0">
                <a:cs typeface="Times New Roman"/>
              </a:rPr>
              <a:t>Á</a:t>
            </a:r>
            <a:endParaRPr lang="cs-CZ" sz="2700" b="1" dirty="0"/>
          </a:p>
        </p:txBody>
      </p:sp>
      <p:sp>
        <p:nvSpPr>
          <p:cNvPr id="164" name="TextovéPole 163"/>
          <p:cNvSpPr txBox="1"/>
          <p:nvPr/>
        </p:nvSpPr>
        <p:spPr>
          <a:xfrm>
            <a:off x="4572000" y="392906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>
                <a:cs typeface="Times New Roman"/>
              </a:rPr>
              <a:t>C</a:t>
            </a:r>
            <a:endParaRPr lang="cs-CZ" sz="2700" b="1" dirty="0"/>
          </a:p>
        </p:txBody>
      </p:sp>
      <p:sp>
        <p:nvSpPr>
          <p:cNvPr id="165" name="TextovéPole 164"/>
          <p:cNvSpPr txBox="1"/>
          <p:nvPr/>
        </p:nvSpPr>
        <p:spPr>
          <a:xfrm>
            <a:off x="5286380" y="442913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</a:t>
            </a:r>
            <a:r>
              <a:rPr lang="cs-CZ" sz="2700" b="1" dirty="0" smtClean="0">
                <a:cs typeface="Times New Roman"/>
              </a:rPr>
              <a:t>I</a:t>
            </a:r>
            <a:endParaRPr lang="cs-CZ" sz="2700" b="1" dirty="0"/>
          </a:p>
        </p:txBody>
      </p:sp>
      <p:sp>
        <p:nvSpPr>
          <p:cNvPr id="166" name="TextovéPole 165"/>
          <p:cNvSpPr txBox="1"/>
          <p:nvPr/>
        </p:nvSpPr>
        <p:spPr>
          <a:xfrm>
            <a:off x="6000760" y="492919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>
                <a:cs typeface="Times New Roman"/>
              </a:rPr>
              <a:t>E</a:t>
            </a:r>
            <a:endParaRPr lang="cs-CZ" sz="2700" b="1" dirty="0"/>
          </a:p>
        </p:txBody>
      </p:sp>
      <p:sp>
        <p:nvSpPr>
          <p:cNvPr id="176" name="TextovéPole 175"/>
          <p:cNvSpPr txBox="1"/>
          <p:nvPr/>
        </p:nvSpPr>
        <p:spPr>
          <a:xfrm>
            <a:off x="6715140" y="1500174"/>
            <a:ext cx="7143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/>
              <a:t>             </a:t>
            </a:r>
            <a:r>
              <a:rPr lang="cs-CZ" sz="2700" b="1" dirty="0" smtClean="0"/>
              <a:t>D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3" name="TextovéPole 182"/>
          <p:cNvSpPr txBox="1"/>
          <p:nvPr/>
        </p:nvSpPr>
        <p:spPr>
          <a:xfrm>
            <a:off x="2428860" y="1992475"/>
            <a:ext cx="50006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</a:t>
            </a:r>
            <a:r>
              <a:rPr lang="cs-CZ" sz="100" b="1" dirty="0" smtClean="0"/>
              <a:t>                      </a:t>
            </a:r>
            <a:r>
              <a:rPr lang="cs-CZ" sz="2700" b="1" dirty="0" smtClean="0"/>
              <a:t>D     </a:t>
            </a:r>
            <a:r>
              <a:rPr lang="cs-CZ" sz="100" b="1" dirty="0" smtClean="0"/>
              <a:t>                  </a:t>
            </a:r>
            <a:r>
              <a:rPr lang="cs-CZ" sz="2700" b="1" dirty="0" smtClean="0"/>
              <a:t>F      </a:t>
            </a:r>
            <a:r>
              <a:rPr lang="cs-CZ" sz="100" b="1" dirty="0" smtClean="0"/>
              <a:t>          </a:t>
            </a:r>
            <a:r>
              <a:rPr lang="cs-CZ" sz="2700" b="1" dirty="0" smtClean="0"/>
              <a:t>S         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P      T      U  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4" name="TextovéPole 183"/>
          <p:cNvSpPr txBox="1"/>
          <p:nvPr/>
        </p:nvSpPr>
        <p:spPr>
          <a:xfrm>
            <a:off x="3143240" y="2492541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</a:t>
            </a:r>
            <a:r>
              <a:rPr lang="cs-CZ" sz="100" b="1" dirty="0" smtClean="0"/>
              <a:t>     </a:t>
            </a:r>
            <a:r>
              <a:rPr lang="cs-CZ" sz="2700" b="1" dirty="0" smtClean="0"/>
              <a:t>E               F              </a:t>
            </a:r>
            <a:r>
              <a:rPr lang="cs-CZ" sz="100" b="1" dirty="0" smtClean="0"/>
              <a:t>               </a:t>
            </a:r>
            <a:r>
              <a:rPr lang="cs-CZ" sz="2700" b="1" dirty="0" smtClean="0"/>
              <a:t>G     </a:t>
            </a:r>
            <a:r>
              <a:rPr lang="cs-CZ" sz="100" b="1" dirty="0" smtClean="0"/>
              <a:t>          </a:t>
            </a:r>
            <a:r>
              <a:rPr lang="cs-CZ" sz="2700" b="1" dirty="0" smtClean="0"/>
              <a:t>H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5" name="TextovéPole 184"/>
          <p:cNvSpPr txBox="1"/>
          <p:nvPr/>
        </p:nvSpPr>
        <p:spPr>
          <a:xfrm>
            <a:off x="3857620" y="3000372"/>
            <a:ext cx="35719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D              </a:t>
            </a:r>
            <a:r>
              <a:rPr lang="cs-CZ" sz="100" b="1" dirty="0" smtClean="0"/>
              <a:t>      </a:t>
            </a:r>
            <a:r>
              <a:rPr lang="cs-CZ" sz="2700" b="1" dirty="0" smtClean="0"/>
              <a:t>F               </a:t>
            </a:r>
            <a:r>
              <a:rPr lang="cs-CZ" sz="100" b="1" dirty="0" smtClean="0"/>
              <a:t> </a:t>
            </a:r>
            <a:r>
              <a:rPr lang="cs-CZ" sz="2700" b="1" dirty="0" smtClean="0"/>
              <a:t>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6" name="TextovéPole 185"/>
          <p:cNvSpPr txBox="1"/>
          <p:nvPr/>
        </p:nvSpPr>
        <p:spPr>
          <a:xfrm>
            <a:off x="2428860" y="3492673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</a:t>
            </a:r>
            <a:r>
              <a:rPr lang="cs-CZ" sz="100" b="1" dirty="0" smtClean="0"/>
              <a:t>        </a:t>
            </a:r>
            <a:r>
              <a:rPr lang="cs-CZ" sz="2700" b="1" dirty="0" smtClean="0"/>
              <a:t>Z                       </a:t>
            </a:r>
            <a:r>
              <a:rPr lang="cs-CZ" sz="100" b="1" dirty="0" smtClean="0"/>
              <a:t>         </a:t>
            </a:r>
            <a:r>
              <a:rPr lang="cs-CZ" sz="2700" b="1" dirty="0" smtClean="0"/>
              <a:t>B              </a:t>
            </a:r>
            <a:r>
              <a:rPr lang="cs-CZ" sz="100" b="1" dirty="0" smtClean="0"/>
              <a:t>                    </a:t>
            </a:r>
            <a:r>
              <a:rPr lang="cs-CZ" sz="2700" b="1" dirty="0" smtClean="0"/>
              <a:t>F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7" name="TextovéPole 186"/>
          <p:cNvSpPr txBox="1"/>
          <p:nvPr/>
        </p:nvSpPr>
        <p:spPr>
          <a:xfrm>
            <a:off x="2428860" y="3992739"/>
            <a:ext cx="50006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D     </a:t>
            </a:r>
            <a:r>
              <a:rPr lang="cs-CZ" sz="100" b="1" dirty="0" smtClean="0"/>
              <a:t>              </a:t>
            </a:r>
            <a:r>
              <a:rPr lang="cs-CZ" sz="2700" b="1" dirty="0" smtClean="0"/>
              <a:t>L                       </a:t>
            </a:r>
            <a:r>
              <a:rPr lang="cs-CZ" sz="100" b="1" dirty="0" smtClean="0"/>
              <a:t>           </a:t>
            </a:r>
            <a:r>
              <a:rPr lang="cs-CZ" sz="2700" b="1" dirty="0" smtClean="0"/>
              <a:t>K              </a:t>
            </a:r>
            <a:r>
              <a:rPr lang="cs-CZ" sz="100" b="1" dirty="0" smtClean="0"/>
              <a:t>              </a:t>
            </a:r>
            <a:r>
              <a:rPr lang="cs-CZ" sz="2700" b="1" dirty="0" smtClean="0"/>
              <a:t>T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8" name="TextovéPole 187"/>
          <p:cNvSpPr txBox="1"/>
          <p:nvPr/>
        </p:nvSpPr>
        <p:spPr>
          <a:xfrm>
            <a:off x="2428860" y="4492805"/>
            <a:ext cx="57150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</a:t>
            </a:r>
            <a:r>
              <a:rPr lang="cs-CZ" sz="100" b="1" dirty="0" smtClean="0"/>
              <a:t>                    </a:t>
            </a:r>
            <a:r>
              <a:rPr lang="cs-CZ" sz="2700" b="1" dirty="0" smtClean="0"/>
              <a:t>Q     </a:t>
            </a:r>
            <a:r>
              <a:rPr lang="cs-CZ" sz="100" b="1" dirty="0" smtClean="0"/>
              <a:t>                </a:t>
            </a:r>
            <a:r>
              <a:rPr lang="cs-CZ" sz="2700" b="1" dirty="0" smtClean="0"/>
              <a:t>Y      </a:t>
            </a:r>
            <a:r>
              <a:rPr lang="cs-CZ" sz="100" b="1" dirty="0" smtClean="0"/>
              <a:t>     </a:t>
            </a:r>
            <a:r>
              <a:rPr lang="cs-CZ" sz="2700" b="1" dirty="0" smtClean="0"/>
              <a:t>X                       </a:t>
            </a:r>
            <a:r>
              <a:rPr lang="cs-CZ" sz="100" b="1" dirty="0" smtClean="0"/>
              <a:t>    </a:t>
            </a:r>
            <a:r>
              <a:rPr lang="cs-CZ" sz="2700" b="1" smtClean="0"/>
              <a:t>V              </a:t>
            </a:r>
            <a:r>
              <a:rPr lang="cs-CZ" sz="100" b="1" smtClean="0"/>
              <a:t>                   </a:t>
            </a:r>
            <a:r>
              <a:rPr lang="cs-CZ" sz="2700" b="1" smtClean="0"/>
              <a:t>B</a:t>
            </a:r>
            <a:r>
              <a:rPr lang="cs-CZ" smtClean="0"/>
              <a:t> </a:t>
            </a:r>
            <a:endParaRPr lang="cs-CZ" dirty="0"/>
          </a:p>
        </p:txBody>
      </p:sp>
      <p:sp>
        <p:nvSpPr>
          <p:cNvPr id="189" name="TextovéPole 188"/>
          <p:cNvSpPr txBox="1"/>
          <p:nvPr/>
        </p:nvSpPr>
        <p:spPr>
          <a:xfrm>
            <a:off x="1000100" y="4992871"/>
            <a:ext cx="642942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U              </a:t>
            </a:r>
            <a:r>
              <a:rPr lang="cs-CZ" sz="100" b="1" dirty="0" smtClean="0"/>
              <a:t>     </a:t>
            </a:r>
            <a:r>
              <a:rPr lang="cs-CZ" sz="2700" b="1" dirty="0" smtClean="0"/>
              <a:t>T      R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F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A                       </a:t>
            </a:r>
            <a:r>
              <a:rPr lang="cs-CZ" sz="100" b="1" dirty="0" smtClean="0"/>
              <a:t>         </a:t>
            </a:r>
            <a:r>
              <a:rPr lang="cs-CZ" sz="2700" b="1" dirty="0" smtClean="0"/>
              <a:t>E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0" name="TextovéPole 189"/>
          <p:cNvSpPr txBox="1"/>
          <p:nvPr/>
        </p:nvSpPr>
        <p:spPr>
          <a:xfrm>
            <a:off x="6000760" y="6000768"/>
            <a:ext cx="21431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D     </a:t>
            </a:r>
            <a:r>
              <a:rPr lang="cs-CZ" sz="100" b="1" dirty="0" smtClean="0"/>
              <a:t>               </a:t>
            </a:r>
            <a:r>
              <a:rPr lang="cs-CZ" sz="2700" b="1" dirty="0" smtClean="0"/>
              <a:t>F      </a:t>
            </a:r>
            <a:r>
              <a:rPr lang="cs-CZ" sz="100" b="1" dirty="0" smtClean="0"/>
              <a:t>              </a:t>
            </a:r>
            <a:r>
              <a:rPr lang="cs-CZ" sz="2700" b="1" dirty="0" smtClean="0"/>
              <a:t>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1" name="TextovéPole 190"/>
          <p:cNvSpPr txBox="1"/>
          <p:nvPr/>
        </p:nvSpPr>
        <p:spPr>
          <a:xfrm>
            <a:off x="1000100" y="6000768"/>
            <a:ext cx="7143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/>
              <a:t>            </a:t>
            </a:r>
            <a:r>
              <a:rPr lang="cs-CZ" sz="2700" b="1" dirty="0" smtClean="0"/>
              <a:t>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2" name="TextovéPole 191"/>
          <p:cNvSpPr txBox="1"/>
          <p:nvPr/>
        </p:nvSpPr>
        <p:spPr>
          <a:xfrm>
            <a:off x="3857620" y="5500702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</a:t>
            </a:r>
            <a:r>
              <a:rPr lang="cs-CZ" sz="100" b="1" dirty="0" smtClean="0"/>
              <a:t>                     </a:t>
            </a:r>
            <a:r>
              <a:rPr lang="cs-CZ" sz="2700" b="1" dirty="0" smtClean="0"/>
              <a:t>U     </a:t>
            </a:r>
            <a:r>
              <a:rPr lang="cs-CZ" sz="100" b="1" dirty="0" smtClean="0"/>
              <a:t>                  </a:t>
            </a:r>
            <a:r>
              <a:rPr lang="cs-CZ" sz="2700" b="1" dirty="0" smtClean="0"/>
              <a:t>E      </a:t>
            </a:r>
            <a:r>
              <a:rPr lang="cs-CZ" sz="100" b="1" dirty="0" smtClean="0"/>
              <a:t>                  </a:t>
            </a:r>
            <a:r>
              <a:rPr lang="cs-CZ" sz="2700" b="1" dirty="0" smtClean="0"/>
              <a:t>Í               </a:t>
            </a:r>
            <a:r>
              <a:rPr lang="cs-CZ" sz="100" b="1" dirty="0" smtClean="0"/>
              <a:t>     </a:t>
            </a:r>
            <a:r>
              <a:rPr lang="cs-CZ" sz="2700" b="1" dirty="0" smtClean="0"/>
              <a:t>K    </a:t>
            </a:r>
            <a:r>
              <a:rPr lang="cs-CZ" sz="100" b="1" dirty="0" smtClean="0"/>
              <a:t>                                         </a:t>
            </a:r>
            <a:r>
              <a:rPr lang="cs-CZ" sz="2700" b="1" dirty="0" smtClean="0"/>
              <a:t>O 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3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8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43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7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48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4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55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9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60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4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65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9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70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4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75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1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82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6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87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1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92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6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97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1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02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6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07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3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14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8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19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3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24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8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29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3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34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0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41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5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46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0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51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5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56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0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61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5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66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0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71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5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76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2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83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7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88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2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93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7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98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2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03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9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0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4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5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9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20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4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25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6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1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32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6" dur="5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37" dur="5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1" dur="5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42" dur="5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6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47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51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52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56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57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9" dur="5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1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62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63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4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6" dur="5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67" dur="5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Spojte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správně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následující pojmy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Zástupný symbol pro obsah 2"/>
          <p:cNvSpPr>
            <a:spLocks noGrp="1"/>
          </p:cNvSpPr>
          <p:nvPr>
            <p:ph idx="1"/>
          </p:nvPr>
        </p:nvSpPr>
        <p:spPr>
          <a:xfrm>
            <a:off x="214282" y="1285860"/>
            <a:ext cx="4000528" cy="5500702"/>
          </a:xfrm>
        </p:spPr>
        <p:txBody>
          <a:bodyPr>
            <a:normAutofit/>
          </a:bodyPr>
          <a:lstStyle/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1) TRIGLAV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2) SPLIT		...... 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3) DACIA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4) ALEXANDR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5) DALMÁCIE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6) ISLÁM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7) SÁVA	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8) BUDVA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9) KOSOVO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10) RODOPI		......	          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3000364" y="1314378"/>
            <a:ext cx="500066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B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000364" y="1857364"/>
            <a:ext cx="500066" cy="410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F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000364" y="2385948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C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00364" y="292893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I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71802" y="3457518"/>
            <a:ext cx="428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/>
                </a:solidFill>
              </a:rPr>
              <a:t>D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000364" y="3957584"/>
            <a:ext cx="500066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H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000364" y="44576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J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000364" y="5029154"/>
            <a:ext cx="500066" cy="410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E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000364" y="5572140"/>
            <a:ext cx="500066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3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</a:t>
            </a:r>
            <a:r>
              <a:rPr lang="cs-CZ" sz="2000" b="1" dirty="0" smtClean="0">
                <a:solidFill>
                  <a:schemeClr val="accent1"/>
                </a:solidFill>
              </a:rPr>
              <a:t>G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000364" y="610072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A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4429124" y="1285860"/>
            <a:ext cx="4714876" cy="550070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 Bulharské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pohoří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 nejvyšší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hora Slovinska 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 Rumunská automobilka 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D) </a:t>
            </a:r>
            <a:r>
              <a:rPr kumimoji="0" lang="cs-CZ" sz="2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rekreační oblast</a:t>
            </a:r>
            <a:r>
              <a:rPr kumimoji="0" lang="cs-CZ" sz="2000" b="1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E) Černohorské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rekreační středisko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F) Chorvatské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město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G) oblast</a:t>
            </a:r>
            <a:r>
              <a:rPr lang="cs-CZ" sz="2000" b="1" dirty="0" smtClean="0"/>
              <a:t> usilující o samostatnost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H) druh náboženství - Bosna 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I) starověký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bojovník - Makedonie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J) řeka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jihovýchodní Evropě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42844" y="1357298"/>
            <a:ext cx="8858312" cy="53578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2844" y="116632"/>
            <a:ext cx="8858312" cy="109779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800000"/>
                </a:solidFill>
                <a:latin typeface="+mn-lt"/>
              </a:rPr>
              <a:t>Citace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[1] ALEXKR2.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www:&lt;http://commons.wikimedia.org/wiki/File:Europe_blank_laea_location_map.svg&gt;.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[2] JOSE, San.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www:&lt;http://cs.wikipedia.org/wiki/Soubor:Europe_topography_map.png&gt;.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[3]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www:&lt;http://commons.wikimedia.org/wiki/File:Pula_Amfiteatr.jpg&gt;.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[4]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www:&lt;http://commons.wikimedia.org/wiki/File:View_old_city_of_Dubrovnik-5.jpg&gt;.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[5] LASLOVRGA.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www:&lt;http://commons.wikimedia.org/wiki/File:Transylvania.JPG?uselang=cs&gt;.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[6]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www:&lt;http://cs.wikipedia.org/wiki/Soubor:Sarajevo_Grbavica.JPG&gt;.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[7]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www:&lt;http://commons.wikimedia.org/wiki/File:Flag_of_Slovenia.svg&gt;.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[8]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www:&lt;http://commons.wikimedia.org/wiki/File:Flag_of_Croatia.svg&gt;.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[9]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www:&lt;http://commons.wikimedia.org/wiki/File:Flag_of_Bosnia_and_Herzegovina.svg&gt;.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[10]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www:&lt;http://commons.wikimedia.org/wiki/File:Flag_of_Romania.svg&gt;.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[11] ZSCOUT370.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www:&lt;http://commons.wikimedia.org/wiki/File:Flag_of_Bulgaria.png?uselang=cs&gt;.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[12]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www:&lt;http://commons.wikimedia.org/wiki/File:Flag_of_Serbia.svg&gt;.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[13] FRY1989.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www:&lt;http://commons.wikimedia.org/wiki/File:Flag_of_Montenegro.svg&gt;.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[14]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www:&lt;http://commons.wikimedia.org/wiki/File:Flag_of_Albania.svg&gt;.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[15]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www:&lt;http://commons.wikimedia.org/wiki/File:Flag_of_Macedonia.svg?uselang=cs&gt;.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[16] BORECKÝ Daniel, CHALUPA Petr, NOVÁK Svatopluk, Zeměpis pro 8. ročník, 2. díl Česká republika, nakladatelství Nová Škola, Brno 2009, 95 s.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endParaRPr lang="cs-CZ" sz="700" dirty="0" smtClean="0"/>
          </a:p>
          <a:p>
            <a:pPr>
              <a:buNone/>
            </a:pPr>
            <a:endParaRPr lang="cs-CZ" sz="9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1421</TotalTime>
  <Words>707</Words>
  <Application>Microsoft Office PowerPoint</Application>
  <PresentationFormat>Předvádění na obrazovce (4:3)</PresentationFormat>
  <Paragraphs>319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Základní informace</vt:lpstr>
      <vt:lpstr>Doplňte vhodná slova do textu</vt:lpstr>
      <vt:lpstr>! ! ! PRÁCE S MAPOU ! ! ! UKAŽ PŘIBLIŽNOU HRANICI JIHOVÝCHODNÍ EVROPY   </vt:lpstr>
      <vt:lpstr>Spoj správně následující pojmy</vt:lpstr>
      <vt:lpstr>Charakteristika států</vt:lpstr>
      <vt:lpstr>Urči následující obrázky</vt:lpstr>
      <vt:lpstr>POKUS PŘIŘADIT K VLAJKÁM SPRÁVNÉ STÁTY</vt:lpstr>
      <vt:lpstr>! ! ! PRÁCE S MAPOU ! ! ! VYZNAČTE NÁSLEDUJÍCÍ PŘÍRODNÍ ÚTVARY</vt:lpstr>
      <vt:lpstr>! ! ! PRÁCE S ATLASEM ! ! !  DOPLŇTE CHYBEJÍCÍ ÚDAJE</vt:lpstr>
      <vt:lpstr>Snímek 12</vt:lpstr>
      <vt:lpstr>Spojte správně následující pojmy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</dc:creator>
  <cp:lastModifiedBy>Dum</cp:lastModifiedBy>
  <cp:revision>138</cp:revision>
  <dcterms:created xsi:type="dcterms:W3CDTF">2012-12-29T15:24:32Z</dcterms:created>
  <dcterms:modified xsi:type="dcterms:W3CDTF">2013-07-03T13:31:54Z</dcterms:modified>
</cp:coreProperties>
</file>